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4" r:id="rId2"/>
  </p:sldMasterIdLst>
  <p:notesMasterIdLst>
    <p:notesMasterId r:id="rId17"/>
  </p:notesMasterIdLst>
  <p:handoutMasterIdLst>
    <p:handoutMasterId r:id="rId18"/>
  </p:handoutMasterIdLst>
  <p:sldIdLst>
    <p:sldId id="256" r:id="rId3"/>
    <p:sldId id="290" r:id="rId4"/>
    <p:sldId id="291" r:id="rId5"/>
    <p:sldId id="292" r:id="rId6"/>
    <p:sldId id="307" r:id="rId7"/>
    <p:sldId id="294" r:id="rId8"/>
    <p:sldId id="306" r:id="rId9"/>
    <p:sldId id="296" r:id="rId10"/>
    <p:sldId id="297" r:id="rId11"/>
    <p:sldId id="298" r:id="rId12"/>
    <p:sldId id="299" r:id="rId13"/>
    <p:sldId id="300" r:id="rId14"/>
    <p:sldId id="301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34">
          <p15:clr>
            <a:srgbClr val="A4A3A4"/>
          </p15:clr>
        </p15:guide>
        <p15:guide id="2" pos="428">
          <p15:clr>
            <a:srgbClr val="A4A3A4"/>
          </p15:clr>
        </p15:guide>
        <p15:guide id="3" pos="53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9F"/>
    <a:srgbClr val="B5EBFF"/>
    <a:srgbClr val="7FD7FF"/>
    <a:srgbClr val="46C9FF"/>
    <a:srgbClr val="1DE1FF"/>
    <a:srgbClr val="00C6FF"/>
    <a:srgbClr val="6B8F00"/>
    <a:srgbClr val="F25900"/>
    <a:srgbClr val="B5BA05"/>
    <a:srgbClr val="E0A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9" autoAdjust="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776" y="150"/>
      </p:cViewPr>
      <p:guideLst>
        <p:guide orient="horz" pos="3034"/>
        <p:guide pos="428"/>
        <p:guide pos="53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87967-642B-8F4D-BB1E-911158E2E931}" type="datetimeFigureOut">
              <a:rPr lang="en-US" smtClean="0"/>
              <a:pPr/>
              <a:t>2/24/2017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625ED-1F20-C548-94CC-1449BD5263F9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5916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A2171-70F2-FF40-9674-79142F0929B5}" type="datetimeFigureOut">
              <a:rPr lang="en-US" smtClean="0"/>
              <a:pPr/>
              <a:t>2/24/2017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54123-5E41-2E41-BD47-C370B56BAA5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35935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.pd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2.pd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2.pd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2.pd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2.pd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2.pd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2.pd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2.pd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otsikko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ibbon_kansisivu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8687" y="2679976"/>
            <a:ext cx="4052760" cy="4142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298267" cy="1470025"/>
          </a:xfrm>
        </p:spPr>
        <p:txBody>
          <a:bodyPr lIns="0" anchor="b">
            <a:normAutofit/>
          </a:bodyPr>
          <a:lstStyle>
            <a:lvl1pPr algn="l">
              <a:defRPr sz="3200"/>
            </a:lvl1pPr>
          </a:lstStyle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/>
          </a:p>
        </p:txBody>
      </p:sp>
      <p:pic>
        <p:nvPicPr>
          <p:cNvPr id="8" name="Picture 7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601137" y="579855"/>
            <a:ext cx="2548466" cy="6089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772399" cy="1470025"/>
          </a:xfrm>
        </p:spPr>
        <p:txBody>
          <a:bodyPr lIns="0" anchor="b"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6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- ja sisältö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ibbon_sisaltosivu-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71558" y="4521200"/>
            <a:ext cx="2572442" cy="2336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7" name="Picture 16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453" y="6451186"/>
            <a:ext cx="904881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66CCA185-F7D5-44AB-9FDB-4DE4F06219AB}" type="datetime1">
              <a:rPr lang="fi-FI" noProof="0" smtClean="0"/>
              <a:t>24.2.2017</a:t>
            </a:fld>
            <a:endParaRPr lang="fi-FI" noProof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9871" y="6451186"/>
            <a:ext cx="3096603" cy="26511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etunimi sukunimi Titteli | Tapahtuma</a:t>
            </a:r>
            <a:endParaRPr lang="fi-FI" noProof="0" dirty="0" smtClean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9116" y="6451186"/>
            <a:ext cx="391612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680971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660650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2209800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- ja sisältösivu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450" y="274638"/>
            <a:ext cx="7778750" cy="1143000"/>
          </a:xfrm>
        </p:spPr>
        <p:txBody>
          <a:bodyPr lIns="0" rIns="0" anchor="b"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450" y="1600200"/>
            <a:ext cx="777875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453" y="6451186"/>
            <a:ext cx="904881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277D3675-63C6-4234-AC56-C80C2F8E3768}" type="datetime1">
              <a:rPr lang="fi-FI" noProof="0" smtClean="0"/>
              <a:t>24.2.2017</a:t>
            </a:fld>
            <a:endParaRPr lang="fi-FI" noProof="0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9871" y="6451186"/>
            <a:ext cx="3096603" cy="26511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etunimi sukunimi Titteli | Tapahtuma</a:t>
            </a:r>
            <a:endParaRPr lang="fi-FI" noProof="0" dirty="0" smtClean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9116" y="6451186"/>
            <a:ext cx="391612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endParaRPr lang="fi-FI" noProof="0" dirty="0"/>
          </a:p>
        </p:txBody>
      </p:sp>
      <p:pic>
        <p:nvPicPr>
          <p:cNvPr id="13" name="Picture 12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680971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660650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09800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4406900"/>
            <a:ext cx="7772400" cy="1362075"/>
          </a:xfrm>
        </p:spPr>
        <p:txBody>
          <a:bodyPr lIns="0" rIns="0"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9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rgbClr val="00A6D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453" y="6451186"/>
            <a:ext cx="904881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FE1AF3C9-E95E-40FF-8D6F-FBA129BF5ED8}" type="datetime1">
              <a:rPr lang="fi-FI" noProof="0" smtClean="0"/>
              <a:t>24.2.2017</a:t>
            </a:fld>
            <a:endParaRPr lang="fi-FI" noProof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9871" y="6451186"/>
            <a:ext cx="3096603" cy="26511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etunimi sukunimi Titteli | Tapahtuma</a:t>
            </a:r>
            <a:endParaRPr lang="fi-FI" noProof="0" dirty="0" smtClean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9116" y="6451186"/>
            <a:ext cx="391612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680971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660650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09800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Picture 13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453" y="6451186"/>
            <a:ext cx="904881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4E983599-1F0B-4D7F-9B4E-7986098727A5}" type="datetime1">
              <a:rPr lang="fi-FI" noProof="0" smtClean="0"/>
              <a:t>24.2.2017</a:t>
            </a:fld>
            <a:endParaRPr lang="fi-FI" noProof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9871" y="6451186"/>
            <a:ext cx="3096603" cy="26511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etunimi sukunimi Titteli | Tapahtuma</a:t>
            </a:r>
            <a:endParaRPr lang="fi-FI" noProof="0" dirty="0" smtClean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9116" y="6451186"/>
            <a:ext cx="391612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680971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660650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09800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6" name="Picture 15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453" y="6451186"/>
            <a:ext cx="904881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DF409FB-806D-498A-A662-AF9F8BB82A63}" type="datetime1">
              <a:rPr lang="fi-FI" noProof="0" smtClean="0"/>
              <a:t>24.2.2017</a:t>
            </a:fld>
            <a:endParaRPr lang="fi-FI" noProof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9871" y="6451186"/>
            <a:ext cx="3096603" cy="26511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etunimi sukunimi Titteli | Tapahtuma</a:t>
            </a:r>
            <a:endParaRPr lang="fi-FI" noProof="0" dirty="0" smtClean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9116" y="6451186"/>
            <a:ext cx="391612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19" name="TextBox 18"/>
          <p:cNvSpPr txBox="1"/>
          <p:nvPr userDrawn="1"/>
        </p:nvSpPr>
        <p:spPr>
          <a:xfrm>
            <a:off x="3680971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2660650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209800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Picture 5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Picture 4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273050"/>
            <a:ext cx="2970212" cy="1162050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00" y="273050"/>
            <a:ext cx="471170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1435100"/>
            <a:ext cx="29702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Picture 13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453" y="6451186"/>
            <a:ext cx="904881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7B32AF88-0F7F-48DF-BA22-2D42E84CBF9B}" type="datetime1">
              <a:rPr lang="fi-FI" noProof="0" smtClean="0"/>
              <a:t>24.2.2017</a:t>
            </a:fld>
            <a:endParaRPr lang="fi-FI" noProof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9871" y="6451186"/>
            <a:ext cx="3096603" cy="26511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etunimi sukunimi Titteli | Tapahtuma</a:t>
            </a:r>
            <a:endParaRPr lang="fi-FI" noProof="0" dirty="0" smtClean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9116" y="6451186"/>
            <a:ext cx="391612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680971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660650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09800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4749800"/>
            <a:ext cx="5486400" cy="566738"/>
          </a:xfrm>
        </p:spPr>
        <p:txBody>
          <a:bodyPr lIns="0" tIns="0"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7388" y="5619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388" y="53165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4" name="Picture 13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453" y="6451186"/>
            <a:ext cx="904881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D02D88F5-C49C-4EAE-AF08-7A393155A9F1}" type="datetime1">
              <a:rPr lang="fi-FI" noProof="0" smtClean="0"/>
              <a:t>24.2.2017</a:t>
            </a:fld>
            <a:endParaRPr lang="fi-FI" noProof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9871" y="6451186"/>
            <a:ext cx="3096603" cy="26511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etunimi sukunimi Titteli | Tapahtuma</a:t>
            </a:r>
            <a:endParaRPr lang="fi-FI" noProof="0" dirty="0" smtClean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9116" y="6451186"/>
            <a:ext cx="391612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680971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660650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2209800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ibbon_kansisivu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1649" y="3796906"/>
            <a:ext cx="3812351" cy="3061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3503"/>
            <a:ext cx="7772399" cy="1470025"/>
          </a:xfrm>
        </p:spPr>
        <p:txBody>
          <a:bodyPr lIns="0" anchor="b"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50" y="3299867"/>
            <a:ext cx="6102350" cy="1636194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7" name="Picture 6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b"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755453" y="6451186"/>
            <a:ext cx="904881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1269C468-D57C-452A-9E94-9C3A4209BE91}" type="datetime1">
              <a:rPr lang="fi-FI" noProof="0" smtClean="0"/>
              <a:t>24.2.2017</a:t>
            </a:fld>
            <a:endParaRPr lang="fi-FI" noProof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69871" y="6451186"/>
            <a:ext cx="3096603" cy="26511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 noProof="0" smtClean="0"/>
              <a:t>etunimi sukunimi Titteli | Tapahtuma</a:t>
            </a:r>
            <a:endParaRPr lang="fi-FI" noProof="0" dirty="0" smtClean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69116" y="6451186"/>
            <a:ext cx="391612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680971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660650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09800" y="64998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2907853" y="6603586"/>
            <a:ext cx="904881" cy="265112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5.4.2011</a:t>
            </a:r>
            <a:endParaRPr kumimoji="0" lang="fi-FI" sz="1100" b="0" i="0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3922271" y="6603586"/>
            <a:ext cx="3096603" cy="26511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etunimi sukunimi Titteli | Tapahtuma</a:t>
            </a:r>
            <a:endParaRPr kumimoji="0" lang="fi-FI" sz="11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3833371" y="66522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2813050" y="66522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2362200" y="6652269"/>
            <a:ext cx="10160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solidFill>
                  <a:schemeClr val="tx1"/>
                </a:solidFill>
              </a:rPr>
              <a:t>|</a:t>
            </a:r>
            <a:endParaRPr lang="fi-FI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828800" cy="5851525"/>
          </a:xfrm>
        </p:spPr>
        <p:txBody>
          <a:bodyPr vert="eaVert" lIns="0" tIns="0" rIns="0" anchor="b"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5791200" cy="5851525"/>
          </a:xfrm>
        </p:spPr>
        <p:txBody>
          <a:bodyPr vert="eaVert" rIns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3" name="Picture 12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5400000">
            <a:off x="89662" y="864426"/>
            <a:ext cx="1549908" cy="370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ribbon_kansisivu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503" y="2695074"/>
            <a:ext cx="2955497" cy="4027461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pic>
        <p:nvPicPr>
          <p:cNvPr id="11" name="Kuva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25" y="348328"/>
            <a:ext cx="25146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95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04352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6057601"/>
            <a:ext cx="1789200" cy="740983"/>
          </a:xfrm>
          <a:prstGeom prst="rect">
            <a:avLst/>
          </a:prstGeom>
        </p:spPr>
      </p:pic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7150" y="3792495"/>
            <a:ext cx="2736850" cy="2930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825200"/>
            <a:ext cx="7297200" cy="1468800"/>
          </a:xfrm>
        </p:spPr>
        <p:txBody>
          <a:bodyPr rIns="90000"/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3301200"/>
            <a:ext cx="6102000" cy="1638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2" name="Rectangle 9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noProof="0"/>
          </a:p>
        </p:txBody>
      </p:sp>
    </p:spTree>
    <p:extLst>
      <p:ext uri="{BB962C8B-B14F-4D97-AF65-F5344CB8AC3E}">
        <p14:creationId xmlns:p14="http://schemas.microsoft.com/office/powerpoint/2010/main" val="1344029778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6057601"/>
            <a:ext cx="1789200" cy="7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9" y="4646138"/>
            <a:ext cx="1670671" cy="2076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450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9639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6057601"/>
            <a:ext cx="1789200" cy="7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9" y="4646138"/>
            <a:ext cx="1670671" cy="2076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450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190750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6057601"/>
            <a:ext cx="1789200" cy="7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9" y="4646138"/>
            <a:ext cx="1670671" cy="2076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43"/>
            <a:ext cx="9144000" cy="44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47688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6057601"/>
            <a:ext cx="1789200" cy="7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9" y="4646138"/>
            <a:ext cx="1670671" cy="2076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43"/>
            <a:ext cx="9144000" cy="449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40715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6057601"/>
            <a:ext cx="1789200" cy="7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468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9" y="4646138"/>
            <a:ext cx="1670671" cy="2076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45"/>
            <a:ext cx="9144000" cy="450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6191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Väliotsikkosivu kuvall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tsikko_kuva_0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26280"/>
          </a:xfrm>
          <a:prstGeom prst="rect">
            <a:avLst/>
          </a:prstGeom>
        </p:spPr>
      </p:pic>
      <p:pic>
        <p:nvPicPr>
          <p:cNvPr id="9" name="Picture 8" descr="ribbon_kansisivu.jpg"/>
          <p:cNvPicPr>
            <a:picLocks noChangeAspect="1"/>
          </p:cNvPicPr>
          <p:nvPr userDrawn="1"/>
        </p:nvPicPr>
        <p:blipFill>
          <a:blip r:embed="rId3"/>
          <a:srcRect r="13860"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/>
          <p:cNvSpPr/>
          <p:nvPr userDrawn="1"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2" name="Picture 11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6057601"/>
            <a:ext cx="1789200" cy="7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9" y="4646138"/>
            <a:ext cx="1670671" cy="2076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60"/>
            <a:ext cx="9144000" cy="449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950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äliotsikkodia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6057601"/>
            <a:ext cx="1789200" cy="740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baseline="30000" dirty="0"/>
          </a:p>
        </p:txBody>
      </p:sp>
      <p:pic>
        <p:nvPicPr>
          <p:cNvPr id="10" name="Picture 8" descr="ribbon_kansisivu.jp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3329" y="4646138"/>
            <a:ext cx="1670671" cy="2076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9"/>
            <a:ext cx="9144000" cy="45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9071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406400"/>
            <a:ext cx="7779600" cy="1360800"/>
          </a:xfrm>
        </p:spPr>
        <p:txBody>
          <a:bodyPr anchor="t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905200"/>
            <a:ext cx="7779600" cy="15012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8396216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6057601"/>
            <a:ext cx="1789200" cy="740983"/>
          </a:xfrm>
          <a:prstGeom prst="rect">
            <a:avLst/>
          </a:prstGeom>
        </p:spPr>
      </p:pic>
      <p:pic>
        <p:nvPicPr>
          <p:cNvPr id="11" name="Picture 7" descr="ribbon_sisaltosivu-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1558" y="3677706"/>
            <a:ext cx="2572442" cy="3115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</p:spTree>
    <p:extLst>
      <p:ext uri="{BB962C8B-B14F-4D97-AF65-F5344CB8AC3E}">
        <p14:creationId xmlns:p14="http://schemas.microsoft.com/office/powerpoint/2010/main" val="1013801638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74637"/>
            <a:ext cx="7779600" cy="11430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602000"/>
            <a:ext cx="3816000" cy="4525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336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400" y="274637"/>
            <a:ext cx="7779600" cy="1143000"/>
          </a:xfrm>
        </p:spPr>
        <p:txBody>
          <a:bodyPr rIns="90000"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680400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43438" y="1533600"/>
            <a:ext cx="3816000" cy="640800"/>
          </a:xfrm>
        </p:spPr>
        <p:txBody>
          <a:bodyPr anchor="b" anchorCtr="0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2174400"/>
            <a:ext cx="3816000" cy="3952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747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6038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6181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73600"/>
            <a:ext cx="2970000" cy="11628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436400"/>
            <a:ext cx="2970000" cy="46908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73599"/>
            <a:ext cx="4712400" cy="58536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2728193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680400" y="561600"/>
            <a:ext cx="8188592" cy="41148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4482623"/>
            <a:ext cx="8195468" cy="779188"/>
          </a:xfrm>
        </p:spPr>
        <p:txBody>
          <a:bodyPr tIns="0" rIns="90000" anchor="b" anchorCtr="0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5"/>
          </p:nvPr>
        </p:nvSpPr>
        <p:spPr>
          <a:xfrm>
            <a:off x="687600" y="5317201"/>
            <a:ext cx="8195468" cy="756143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00A6D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058324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Väliotsikkosivu kuvall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tsikko_kuva_0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26280"/>
          </a:xfrm>
          <a:prstGeom prst="rect">
            <a:avLst/>
          </a:prstGeom>
        </p:spPr>
      </p:pic>
      <p:pic>
        <p:nvPicPr>
          <p:cNvPr id="9" name="Picture 8" descr="ribbon_kansisivu.jpg"/>
          <p:cNvPicPr>
            <a:picLocks noChangeAspect="1"/>
          </p:cNvPicPr>
          <p:nvPr userDrawn="1"/>
        </p:nvPicPr>
        <p:blipFill>
          <a:blip r:embed="rId3"/>
          <a:srcRect r="13860"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/>
          <p:cNvSpPr/>
          <p:nvPr userDrawn="1"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2" name="Picture 11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Väliotsikkosivu kuvall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tsikko_kuva_0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26280"/>
          </a:xfrm>
          <a:prstGeom prst="rect">
            <a:avLst/>
          </a:prstGeom>
        </p:spPr>
      </p:pic>
      <p:pic>
        <p:nvPicPr>
          <p:cNvPr id="9" name="Picture 8" descr="ribbon_kansisivu.jpg"/>
          <p:cNvPicPr>
            <a:picLocks noChangeAspect="1"/>
          </p:cNvPicPr>
          <p:nvPr userDrawn="1"/>
        </p:nvPicPr>
        <p:blipFill>
          <a:blip r:embed="rId3"/>
          <a:srcRect r="13860"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/>
          <p:cNvSpPr/>
          <p:nvPr userDrawn="1"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2" name="Picture 11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Väliotsikkosivu kuvalla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tsikko_kuva_0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26280"/>
          </a:xfrm>
          <a:prstGeom prst="rect">
            <a:avLst/>
          </a:prstGeom>
        </p:spPr>
      </p:pic>
      <p:pic>
        <p:nvPicPr>
          <p:cNvPr id="9" name="Picture 8" descr="ribbon_kansisivu.jpg"/>
          <p:cNvPicPr>
            <a:picLocks noChangeAspect="1"/>
          </p:cNvPicPr>
          <p:nvPr userDrawn="1"/>
        </p:nvPicPr>
        <p:blipFill>
          <a:blip r:embed="rId3"/>
          <a:srcRect r="13860"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/>
          <p:cNvSpPr/>
          <p:nvPr userDrawn="1"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2" name="Picture 11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Väliotsikkosivu kuvalla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tsikko_kuva_0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26280"/>
          </a:xfrm>
          <a:prstGeom prst="rect">
            <a:avLst/>
          </a:prstGeom>
        </p:spPr>
      </p:pic>
      <p:pic>
        <p:nvPicPr>
          <p:cNvPr id="9" name="Picture 8" descr="ribbon_kansisivu.jpg"/>
          <p:cNvPicPr>
            <a:picLocks noChangeAspect="1"/>
          </p:cNvPicPr>
          <p:nvPr userDrawn="1"/>
        </p:nvPicPr>
        <p:blipFill>
          <a:blip r:embed="rId3"/>
          <a:srcRect r="13860"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/>
          <p:cNvSpPr/>
          <p:nvPr userDrawn="1"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2" name="Picture 11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Väliotsikkosivu kuvalla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tsikko_kuva_0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26280"/>
          </a:xfrm>
          <a:prstGeom prst="rect">
            <a:avLst/>
          </a:prstGeom>
        </p:spPr>
      </p:pic>
      <p:pic>
        <p:nvPicPr>
          <p:cNvPr id="9" name="Picture 8" descr="ribbon_kansisivu.jpg"/>
          <p:cNvPicPr>
            <a:picLocks noChangeAspect="1"/>
          </p:cNvPicPr>
          <p:nvPr userDrawn="1"/>
        </p:nvPicPr>
        <p:blipFill>
          <a:blip r:embed="rId3"/>
          <a:srcRect r="13860"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/>
          <p:cNvSpPr/>
          <p:nvPr userDrawn="1"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2" name="Picture 11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Väliotsikkosivu kuvalla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tsikko_kuva_0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26280"/>
          </a:xfrm>
          <a:prstGeom prst="rect">
            <a:avLst/>
          </a:prstGeom>
        </p:spPr>
      </p:pic>
      <p:pic>
        <p:nvPicPr>
          <p:cNvPr id="9" name="Picture 8" descr="ribbon_kansisivu.jpg"/>
          <p:cNvPicPr>
            <a:picLocks noChangeAspect="1"/>
          </p:cNvPicPr>
          <p:nvPr userDrawn="1"/>
        </p:nvPicPr>
        <p:blipFill>
          <a:blip r:embed="rId3"/>
          <a:srcRect r="13860"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44281"/>
            <a:ext cx="7238999" cy="1043719"/>
          </a:xfrm>
        </p:spPr>
        <p:txBody>
          <a:bodyPr lIns="0" anchor="b">
            <a:normAutofit/>
          </a:bodyPr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9449" y="5594339"/>
            <a:ext cx="7245349" cy="1128195"/>
          </a:xfrm>
        </p:spPr>
        <p:txBody>
          <a:bodyPr lIns="0"/>
          <a:lstStyle>
            <a:lvl1pPr marL="0" indent="0" algn="l">
              <a:buNone/>
              <a:defRPr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/>
          <p:cNvSpPr/>
          <p:nvPr userDrawn="1"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2" name="Picture 11" descr="logo.wm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12.jp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63" r:id="rId10"/>
    <p:sldLayoutId id="2147483650" r:id="rId11"/>
    <p:sldLayoutId id="2147483666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3000" b="1" kern="1600" spc="-30">
          <a:solidFill>
            <a:srgbClr val="002E63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600" spc="-30">
          <a:solidFill>
            <a:srgbClr val="002E63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Verdana"/>
        <a:buChar char="»"/>
        <a:defRPr sz="2200" kern="1600" spc="-30">
          <a:solidFill>
            <a:srgbClr val="002E63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600" spc="-30">
          <a:solidFill>
            <a:srgbClr val="002E63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600" spc="-30">
          <a:solidFill>
            <a:srgbClr val="002E63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600" spc="-30">
          <a:solidFill>
            <a:srgbClr val="002E63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" y="6057601"/>
            <a:ext cx="1789200" cy="7409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74637"/>
            <a:ext cx="7779600" cy="11430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602000"/>
            <a:ext cx="7779600" cy="45252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54000" y="6451200"/>
            <a:ext cx="9036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69200" y="6451200"/>
            <a:ext cx="3096000" cy="2664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Etunimi Sukunimi titteli | Tapahtuma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68000" y="6451200"/>
            <a:ext cx="392400" cy="266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8" name="Rectangle 6"/>
          <p:cNvSpPr/>
          <p:nvPr/>
        </p:nvSpPr>
        <p:spPr>
          <a:xfrm>
            <a:off x="0" y="6722535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noProof="0"/>
          </a:p>
        </p:txBody>
      </p:sp>
    </p:spTree>
    <p:extLst>
      <p:ext uri="{BB962C8B-B14F-4D97-AF65-F5344CB8AC3E}">
        <p14:creationId xmlns:p14="http://schemas.microsoft.com/office/powerpoint/2010/main" val="268448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ueuudistus.fi/tiekartta" TargetMode="Externa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nnat.net/demokratia" TargetMode="External"/><Relationship Id="rId2" Type="http://schemas.openxmlformats.org/officeDocument/2006/relationships/hyperlink" Target="http://www.kunnat.net/muutostuki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788" y="1463018"/>
            <a:ext cx="7438002" cy="1470025"/>
          </a:xfrm>
        </p:spPr>
        <p:txBody>
          <a:bodyPr>
            <a:normAutofit/>
          </a:bodyPr>
          <a:lstStyle/>
          <a:p>
            <a:r>
              <a:rPr lang="fi-FI" kern="1400" dirty="0" smtClean="0"/>
              <a:t>Asukkaat uudistuksen keskiöön</a:t>
            </a:r>
            <a:br>
              <a:rPr lang="fi-FI" kern="1400" dirty="0" smtClean="0"/>
            </a:br>
            <a:r>
              <a:rPr lang="fi-FI" sz="1800" kern="1400" dirty="0" smtClean="0"/>
              <a:t>- projektin tarkoitus ja esikartoitus</a:t>
            </a:r>
            <a:endParaRPr lang="fi-FI" sz="1800" kern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19905"/>
            <a:ext cx="5623109" cy="1636194"/>
          </a:xfrm>
        </p:spPr>
        <p:txBody>
          <a:bodyPr>
            <a:normAutofit/>
          </a:bodyPr>
          <a:lstStyle/>
          <a:p>
            <a:r>
              <a:rPr lang="fi-FI" sz="2000" dirty="0" smtClean="0"/>
              <a:t>16.2.2017</a:t>
            </a:r>
          </a:p>
          <a:p>
            <a:endParaRPr lang="fi-FI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64040" y="-231721"/>
            <a:ext cx="8068064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Kenen vastuulla osallistaminen?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80400" y="1250308"/>
            <a:ext cx="8051704" cy="47793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/>
              <a:t>Muutosviestinnän ja henkilöstökoulutuksen vastuu on perusorganisaatioilla vuoden 2018 loppuun asti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Henkilöstöviestinnästä vastaavat esivalmisteluvaiheessa luovuttavat organisaatiot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Organisointi, resursointi ja </a:t>
            </a:r>
            <a:r>
              <a:rPr lang="fi-FI" dirty="0" err="1" smtClean="0"/>
              <a:t>vastuutus</a:t>
            </a:r>
            <a:r>
              <a:rPr lang="fi-FI" dirty="0" smtClean="0"/>
              <a:t> kesken. Yhteistyö </a:t>
            </a:r>
            <a:r>
              <a:rPr lang="fi-FI" dirty="0"/>
              <a:t>luovuttavien organisaatioiden välillä on tärkeää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Henkilöstön</a:t>
            </a:r>
            <a:r>
              <a:rPr lang="fi-FI" dirty="0"/>
              <a:t>, asukkaiden ja palvelujen käyttäjien kuulemisen tavat ja toimenpiteet on kuvattu ja </a:t>
            </a:r>
            <a:r>
              <a:rPr lang="fi-FI" dirty="0" smtClean="0"/>
              <a:t>aikataulutettu </a:t>
            </a:r>
            <a:r>
              <a:rPr lang="fi-FI" dirty="0"/>
              <a:t>esivalmistelun työsuunnitelmaan. 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/>
              <a:t>Sisällöntuotannosta vastaavat </a:t>
            </a:r>
            <a:r>
              <a:rPr lang="fi-FI" dirty="0" smtClean="0"/>
              <a:t>valmisteluryhmät </a:t>
            </a:r>
            <a:r>
              <a:rPr lang="fi-FI" dirty="0"/>
              <a:t>ja palkattu </a:t>
            </a:r>
            <a:r>
              <a:rPr lang="fi-FI" dirty="0" smtClean="0"/>
              <a:t>muutosorganisaatio.</a:t>
            </a:r>
          </a:p>
          <a:p>
            <a:pPr marL="0" indent="0">
              <a:buNone/>
            </a:pPr>
            <a:r>
              <a:rPr lang="fi-FI" dirty="0" smtClean="0"/>
              <a:t>Muutosjohtaja / maakuntajohtaja / maakuntaliitto.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err="1"/>
              <a:t>Sote</a:t>
            </a:r>
            <a:r>
              <a:rPr lang="fi-FI" dirty="0"/>
              <a:t>/projektipäällikkö ja viestintävastaava sekä </a:t>
            </a:r>
            <a:r>
              <a:rPr lang="fi-FI" dirty="0" smtClean="0"/>
              <a:t>maku/viestintävastaava.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Viestintäryhmän alainen osallisuustyöryhmä</a:t>
            </a:r>
          </a:p>
          <a:p>
            <a:pPr marL="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719771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64040" y="121772"/>
            <a:ext cx="8068064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Väliaikaishallinnon viestintä ja osallistuminen?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80400" y="1426154"/>
            <a:ext cx="8051704" cy="47793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dirty="0"/>
              <a:t>Suunnittelu on kesken</a:t>
            </a:r>
            <a:r>
              <a:rPr lang="fi-FI" dirty="0" smtClean="0"/>
              <a:t>.</a:t>
            </a:r>
            <a:r>
              <a:rPr lang="fi-FI" dirty="0"/>
              <a:t> </a:t>
            </a:r>
            <a:r>
              <a:rPr lang="fi-FI" dirty="0" smtClean="0"/>
              <a:t>Viestintäryhmä valmistelee. </a:t>
            </a:r>
          </a:p>
          <a:p>
            <a:pPr marL="0" indent="0">
              <a:buNone/>
            </a:pPr>
            <a:r>
              <a:rPr lang="fi-FI" dirty="0"/>
              <a:t>Viestintäsuunnitelma kattaa koko maakuntauudistuksen eli se tulee myös väliaikaishallinnon käyttöön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Laaja-alainen </a:t>
            </a:r>
            <a:r>
              <a:rPr lang="fi-FI" dirty="0"/>
              <a:t>viestintätyöryhmä jatkaa yhteistyötä uudistuksen ajan. Kuntien viestintävastaavien kanssa sovitaan, miten ja millaista viestinnällistä yhteistyötä voidaan tehdä vuorovaikutuksen parantamiseksi.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Selkeä </a:t>
            </a:r>
            <a:r>
              <a:rPr lang="fi-FI" dirty="0"/>
              <a:t>vaiheittainen tiedotus maakunnan perustamisen tiedottamisesta. Esivalmistelu, väliaikaishallinto ja maakunnan käynnistyminen on yhtenäinen prosessi.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err="1" smtClean="0"/>
              <a:t>Sote</a:t>
            </a:r>
            <a:r>
              <a:rPr lang="fi-FI" dirty="0" smtClean="0"/>
              <a:t>- ja maku-uudistuksen </a:t>
            </a:r>
            <a:r>
              <a:rPr lang="fi-FI" dirty="0"/>
              <a:t>viestintäryhmät </a:t>
            </a:r>
            <a:r>
              <a:rPr lang="fi-FI" dirty="0" smtClean="0"/>
              <a:t>viedään </a:t>
            </a:r>
            <a:r>
              <a:rPr lang="fi-FI" dirty="0"/>
              <a:t>pikaisella aikataululla yhteen. 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Viestintäsihteeri on palkattu </a:t>
            </a:r>
            <a:r>
              <a:rPr lang="fi-FI" dirty="0"/>
              <a:t>operatiivisen </a:t>
            </a:r>
            <a:r>
              <a:rPr lang="fi-FI" dirty="0" smtClean="0"/>
              <a:t>viestintään. 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Maakuntakierroksia, </a:t>
            </a:r>
            <a:r>
              <a:rPr lang="fi-FI" dirty="0"/>
              <a:t>digitaalisia </a:t>
            </a:r>
            <a:r>
              <a:rPr lang="fi-FI" dirty="0" smtClean="0"/>
              <a:t>alustoja, </a:t>
            </a:r>
            <a:r>
              <a:rPr lang="fi-FI" dirty="0"/>
              <a:t>maksettua </a:t>
            </a:r>
            <a:r>
              <a:rPr lang="fi-FI" dirty="0" smtClean="0"/>
              <a:t>markkinointiviestintää</a:t>
            </a:r>
          </a:p>
          <a:p>
            <a:pPr marL="0" indent="0">
              <a:buNone/>
            </a:pPr>
            <a:r>
              <a:rPr lang="fi-FI" dirty="0" smtClean="0"/>
              <a:t>Sidosryhmien </a:t>
            </a:r>
            <a:r>
              <a:rPr lang="fi-FI" dirty="0"/>
              <a:t>ja asukkaiden </a:t>
            </a:r>
            <a:r>
              <a:rPr lang="fi-FI" dirty="0" smtClean="0"/>
              <a:t>osallistuminen, </a:t>
            </a:r>
            <a:r>
              <a:rPr lang="fi-FI" dirty="0"/>
              <a:t>keskustelu- ja kuulemistilaisuudet</a:t>
            </a:r>
          </a:p>
          <a:p>
            <a:pPr marL="0" indent="0">
              <a:buNone/>
            </a:pPr>
            <a:r>
              <a:rPr lang="fi-FI" dirty="0" smtClean="0"/>
              <a:t>Muutosfoorumien </a:t>
            </a:r>
            <a:r>
              <a:rPr lang="fi-FI" dirty="0"/>
              <a:t>toiminta </a:t>
            </a:r>
            <a:r>
              <a:rPr lang="fi-FI" dirty="0" smtClean="0"/>
              <a:t>käynnissä</a:t>
            </a:r>
          </a:p>
          <a:p>
            <a:pPr marL="0" indent="0">
              <a:buNone/>
            </a:pPr>
            <a:r>
              <a:rPr lang="fi-FI" dirty="0"/>
              <a:t>S</a:t>
            </a:r>
            <a:r>
              <a:rPr lang="fi-FI" dirty="0" smtClean="0"/>
              <a:t>osiaalisen </a:t>
            </a:r>
            <a:r>
              <a:rPr lang="fi-FI" dirty="0"/>
              <a:t>median käyttöönotto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Maakuntavaalit </a:t>
            </a:r>
            <a:r>
              <a:rPr lang="fi-FI" dirty="0"/>
              <a:t>ovat yksi keskeinen asukasinformaation prosessi</a:t>
            </a:r>
            <a:r>
              <a:rPr lang="fi-FI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8190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64040" y="0"/>
            <a:ext cx="8068064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Kumppanit?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80400" y="1390985"/>
            <a:ext cx="8051704" cy="477932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dirty="0" smtClean="0"/>
              <a:t>Luovuttavien organisaatioiden kanssa yhteistyötä</a:t>
            </a:r>
          </a:p>
          <a:p>
            <a:pPr marL="0" indent="0">
              <a:buNone/>
            </a:pPr>
            <a:r>
              <a:rPr lang="fi-FI" dirty="0"/>
              <a:t>Viestinnän työryhmää, johon kuuluu väkeä eri </a:t>
            </a:r>
            <a:r>
              <a:rPr lang="fi-FI" dirty="0" smtClean="0"/>
              <a:t>organisaatioista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Luottamushenkilöt</a:t>
            </a:r>
            <a:r>
              <a:rPr lang="fi-FI" dirty="0"/>
              <a:t>, media, asukasyhdistykset, terveyteen ja hyvinvointiin liittyvät yhdistykset, järjestöt, seurakunnat, oppilaitokset </a:t>
            </a:r>
          </a:p>
          <a:p>
            <a:pPr marL="0" indent="0">
              <a:buNone/>
            </a:pPr>
            <a:r>
              <a:rPr lang="fi-FI" dirty="0"/>
              <a:t>Kela, yrittäjät, yrittäjäyhdistykset, kunnat ja maakunnan </a:t>
            </a:r>
            <a:r>
              <a:rPr lang="fi-FI" dirty="0" err="1"/>
              <a:t>sote</a:t>
            </a:r>
            <a:r>
              <a:rPr lang="fi-FI" dirty="0"/>
              <a:t>-toimijat, alueelliset ja maakunnalliset </a:t>
            </a:r>
            <a:r>
              <a:rPr lang="fi-FI" dirty="0" smtClean="0"/>
              <a:t>toimijat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ELY-keskus ja TE-toimisto</a:t>
            </a:r>
          </a:p>
          <a:p>
            <a:pPr marL="0" indent="0">
              <a:buNone/>
            </a:pPr>
            <a:r>
              <a:rPr lang="fi-FI" dirty="0" smtClean="0"/>
              <a:t>Ammattikorkeakoulu</a:t>
            </a:r>
            <a:r>
              <a:rPr lang="fi-FI" dirty="0"/>
              <a:t>, mm. opiskelijoiden tekemät haastattelut </a:t>
            </a:r>
          </a:p>
          <a:p>
            <a:pPr marL="0" indent="0">
              <a:buNone/>
            </a:pPr>
            <a:r>
              <a:rPr lang="fi-FI" dirty="0"/>
              <a:t>PK-sektori </a:t>
            </a:r>
          </a:p>
          <a:p>
            <a:pPr marL="0" indent="0">
              <a:buNone/>
            </a:pPr>
            <a:r>
              <a:rPr lang="fi-FI" dirty="0" smtClean="0"/>
              <a:t>Tarvittaessa </a:t>
            </a:r>
            <a:r>
              <a:rPr lang="fi-FI" dirty="0" err="1"/>
              <a:t>fasilitoijina</a:t>
            </a:r>
            <a:r>
              <a:rPr lang="fi-FI" dirty="0"/>
              <a:t> kaupallisia </a:t>
            </a:r>
            <a:r>
              <a:rPr lang="fi-FI" dirty="0" smtClean="0"/>
              <a:t>palveluita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Demokratia- </a:t>
            </a:r>
            <a:r>
              <a:rPr lang="fi-FI" dirty="0"/>
              <a:t>ja asukasosallisuusryhmä</a:t>
            </a:r>
          </a:p>
          <a:p>
            <a:pPr marL="0" indent="0">
              <a:buNone/>
            </a:pPr>
            <a:r>
              <a:rPr lang="fi-FI" dirty="0" err="1" smtClean="0"/>
              <a:t>STM:n</a:t>
            </a:r>
            <a:r>
              <a:rPr lang="fi-FI" dirty="0" smtClean="0"/>
              <a:t> Kokemusasiantuntijuus </a:t>
            </a:r>
            <a:r>
              <a:rPr lang="fi-FI" dirty="0"/>
              <a:t>ja asiakkaan osallisuus -kärkihankkeen </a:t>
            </a:r>
            <a:r>
              <a:rPr lang="fi-FI" dirty="0" smtClean="0"/>
              <a:t>pilotti </a:t>
            </a:r>
          </a:p>
          <a:p>
            <a:pPr marL="0" indent="0">
              <a:buNone/>
            </a:pPr>
            <a:r>
              <a:rPr lang="fi-FI" dirty="0"/>
              <a:t>Kuntien osaaminen ja tekniikat ovat </a:t>
            </a:r>
            <a:r>
              <a:rPr lang="fi-FI" dirty="0" smtClean="0"/>
              <a:t>merkittäviä, keskuskaupunki ja sh-piiri</a:t>
            </a:r>
            <a:endParaRPr lang="fi-FI" dirty="0"/>
          </a:p>
          <a:p>
            <a:pPr marL="0" indent="0">
              <a:buNone/>
            </a:pPr>
            <a:r>
              <a:rPr lang="fi-FI" dirty="0" err="1" smtClean="0"/>
              <a:t>Pohjois</a:t>
            </a:r>
            <a:r>
              <a:rPr lang="fi-FI" dirty="0" smtClean="0"/>
              <a:t>-Savon </a:t>
            </a:r>
            <a:r>
              <a:rPr lang="fi-FI" dirty="0"/>
              <a:t>Kylät ry, </a:t>
            </a:r>
            <a:r>
              <a:rPr lang="fi-FI" dirty="0" err="1" smtClean="0"/>
              <a:t>Leader</a:t>
            </a:r>
            <a:r>
              <a:rPr lang="fi-FI" dirty="0"/>
              <a:t>-</a:t>
            </a:r>
            <a:r>
              <a:rPr lang="fi-FI" dirty="0" smtClean="0"/>
              <a:t>ryhmät</a:t>
            </a:r>
            <a:r>
              <a:rPr lang="fi-FI" dirty="0"/>
              <a:t>, </a:t>
            </a:r>
            <a:r>
              <a:rPr lang="fi-FI" dirty="0" smtClean="0"/>
              <a:t>oppilaitokset, </a:t>
            </a:r>
            <a:r>
              <a:rPr lang="fi-FI" dirty="0"/>
              <a:t>laaja </a:t>
            </a:r>
            <a:r>
              <a:rPr lang="fi-FI" dirty="0" smtClean="0"/>
              <a:t>järjestöyhteistyö</a:t>
            </a:r>
          </a:p>
          <a:p>
            <a:pPr marL="0" indent="0">
              <a:buNone/>
            </a:pPr>
            <a:endParaRPr lang="fi-FI" smtClean="0"/>
          </a:p>
          <a:p>
            <a:pPr marL="0" indent="0">
              <a:buNone/>
            </a:pPr>
            <a:r>
              <a:rPr lang="fi-FI" smtClean="0"/>
              <a:t>Henkilöstöfoorumit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Eri </a:t>
            </a:r>
            <a:r>
              <a:rPr lang="fi-FI" dirty="0"/>
              <a:t>työyksiköiden potentiaaliset "muutosagentit</a:t>
            </a:r>
            <a:r>
              <a:rPr lang="fi-FI" dirty="0" smtClean="0"/>
              <a:t>"</a:t>
            </a:r>
          </a:p>
          <a:p>
            <a:pPr marL="0" indent="0">
              <a:buNone/>
            </a:pPr>
            <a:r>
              <a:rPr lang="fi-FI" dirty="0" smtClean="0"/>
              <a:t>Henkilöstöjärjestöt</a:t>
            </a:r>
            <a:r>
              <a:rPr lang="fi-FI" dirty="0"/>
              <a:t>, kylätoimijoiden verkosto, </a:t>
            </a:r>
            <a:r>
              <a:rPr lang="fi-FI" dirty="0" smtClean="0"/>
              <a:t>SOSTE </a:t>
            </a:r>
          </a:p>
          <a:p>
            <a:pPr marL="0" indent="0">
              <a:buNone/>
            </a:pPr>
            <a:r>
              <a:rPr lang="fi-FI" dirty="0"/>
              <a:t>Maakuntalehti, Yle ja muut tiedotusvälineet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2518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64040" y="-237392"/>
            <a:ext cx="8068064" cy="1143000"/>
          </a:xfrm>
        </p:spPr>
        <p:txBody>
          <a:bodyPr>
            <a:normAutofit/>
          </a:bodyPr>
          <a:lstStyle/>
          <a:p>
            <a:r>
              <a:rPr lang="fi-FI" dirty="0"/>
              <a:t>Maakuntauudistuksen tiekartta 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64040" y="1021708"/>
            <a:ext cx="8051704" cy="4779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 smtClean="0">
                <a:hlinkClick r:id="rId2"/>
              </a:rPr>
              <a:t>www.alueuudistus.fi/tiekartta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r>
              <a:rPr lang="fi-FI" dirty="0" smtClean="0"/>
              <a:t>Osallistuminen ja vaikuttaminen, maakuntavaalit</a:t>
            </a:r>
          </a:p>
          <a:p>
            <a:r>
              <a:rPr lang="fi-FI" dirty="0" smtClean="0"/>
              <a:t>Tukea osallistumisen </a:t>
            </a:r>
            <a:r>
              <a:rPr lang="fi-FI" dirty="0" smtClean="0"/>
              <a:t>järjestämiseen, </a:t>
            </a:r>
            <a:r>
              <a:rPr lang="fi-FI" dirty="0" err="1" smtClean="0"/>
              <a:t>esim</a:t>
            </a:r>
            <a:r>
              <a:rPr lang="fi-FI" dirty="0" smtClean="0"/>
              <a:t>:</a:t>
            </a:r>
            <a:endParaRPr lang="fi-FI" dirty="0" smtClean="0"/>
          </a:p>
          <a:p>
            <a:pPr lvl="1"/>
            <a:r>
              <a:rPr lang="fi-FI" dirty="0" smtClean="0"/>
              <a:t>Maakuntavaalit</a:t>
            </a:r>
            <a:endParaRPr lang="fi-FI" dirty="0"/>
          </a:p>
          <a:p>
            <a:pPr lvl="1"/>
            <a:r>
              <a:rPr lang="fi-FI" dirty="0" smtClean="0"/>
              <a:t>Maakunnan </a:t>
            </a:r>
            <a:r>
              <a:rPr lang="fi-FI" dirty="0" smtClean="0"/>
              <a:t>aloitejärjestelmä</a:t>
            </a:r>
          </a:p>
          <a:p>
            <a:pPr lvl="1"/>
            <a:r>
              <a:rPr lang="fi-FI" dirty="0" smtClean="0"/>
              <a:t>Osallistumisen ja vaikuttamisen keinot maakunnassa</a:t>
            </a:r>
            <a:endParaRPr lang="fi-FI" dirty="0" smtClean="0"/>
          </a:p>
          <a:p>
            <a:pPr lvl="1"/>
            <a:r>
              <a:rPr lang="fi-FI" dirty="0" smtClean="0"/>
              <a:t>Viestintä, sidosryhmien </a:t>
            </a:r>
            <a:r>
              <a:rPr lang="fi-FI" dirty="0" smtClean="0"/>
              <a:t>osallisuus</a:t>
            </a:r>
          </a:p>
          <a:p>
            <a:pPr marL="400050"/>
            <a:r>
              <a:rPr lang="fi-FI" dirty="0" smtClean="0"/>
              <a:t>Edelläkävijöiden </a:t>
            </a:r>
            <a:r>
              <a:rPr lang="fi-FI" dirty="0" smtClean="0"/>
              <a:t>mallit</a:t>
            </a:r>
          </a:p>
          <a:p>
            <a:pPr marL="400050"/>
            <a:endParaRPr lang="fi-FI" dirty="0" smtClean="0"/>
          </a:p>
          <a:p>
            <a:pPr marL="57150" indent="0">
              <a:buNone/>
            </a:pPr>
            <a:endParaRPr lang="fi-FI" dirty="0"/>
          </a:p>
          <a:p>
            <a:pPr marL="57150" indent="0">
              <a:buNone/>
            </a:pPr>
            <a:endParaRPr lang="fi-FI" dirty="0"/>
          </a:p>
          <a:p>
            <a:pPr marL="57150" indent="0">
              <a:buNone/>
            </a:pPr>
            <a:endParaRPr lang="fi-FI" dirty="0" smtClean="0"/>
          </a:p>
          <a:p>
            <a:pPr marL="5715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91821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-171450"/>
            <a:ext cx="6477000" cy="1219200"/>
          </a:xfrm>
        </p:spPr>
        <p:txBody>
          <a:bodyPr/>
          <a:lstStyle/>
          <a:p>
            <a:r>
              <a:rPr lang="fi-FI" dirty="0" smtClean="0"/>
              <a:t>Lisätietoja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259621"/>
            <a:ext cx="7789374" cy="8505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 smtClean="0"/>
              <a:t>AKE-projekti: Kaija Majoinen, Päivi Kurikka, Jari Seppälä</a:t>
            </a:r>
            <a:endParaRPr lang="fi-FI" sz="2000" dirty="0"/>
          </a:p>
          <a:p>
            <a:pPr marL="0" indent="0">
              <a:buNone/>
            </a:pPr>
            <a:r>
              <a:rPr lang="fi-FI" sz="2000" dirty="0" smtClean="0"/>
              <a:t>@kuntaliitto.fi</a:t>
            </a:r>
            <a:endParaRPr lang="fi-FI" sz="2000" dirty="0"/>
          </a:p>
          <a:p>
            <a:endParaRPr lang="fi-FI" sz="2000" dirty="0" smtClean="0"/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827088" y="1987062"/>
            <a:ext cx="8009181" cy="41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 eaLnBrk="0" hangingPunct="0">
              <a:lnSpc>
                <a:spcPct val="110000"/>
              </a:lnSpc>
            </a:pPr>
            <a:r>
              <a:rPr lang="fi-FI" sz="2000" b="1" dirty="0" smtClean="0">
                <a:solidFill>
                  <a:schemeClr val="tx1"/>
                </a:solidFill>
                <a:hlinkClick r:id="rId2"/>
              </a:rPr>
              <a:t>www.kunnat.net/muutostuki</a:t>
            </a:r>
            <a:endParaRPr lang="fi-FI" sz="2000" b="1" dirty="0" smtClean="0">
              <a:solidFill>
                <a:schemeClr val="tx1"/>
              </a:solidFill>
            </a:endParaRPr>
          </a:p>
          <a:p>
            <a:pPr algn="l" eaLnBrk="0" hangingPunct="0">
              <a:lnSpc>
                <a:spcPct val="110000"/>
              </a:lnSpc>
            </a:pPr>
            <a:r>
              <a:rPr lang="fi-FI" sz="2000" dirty="0" smtClean="0"/>
              <a:t>Oppaat</a:t>
            </a:r>
          </a:p>
          <a:p>
            <a:pPr marL="800100" lvl="1" indent="-342900" eaLnBrk="0" hangingPunct="0">
              <a:lnSpc>
                <a:spcPct val="110000"/>
              </a:lnSpc>
              <a:buFontTx/>
              <a:buChar char="-"/>
            </a:pPr>
            <a:r>
              <a:rPr lang="fi-FI" sz="2000" dirty="0" smtClean="0"/>
              <a:t>Miten asukkaat voivat vaikuttaa</a:t>
            </a:r>
          </a:p>
          <a:p>
            <a:pPr marL="800100" lvl="1" indent="-342900" eaLnBrk="0" hangingPunct="0">
              <a:lnSpc>
                <a:spcPct val="110000"/>
              </a:lnSpc>
              <a:buFontTx/>
              <a:buChar char="-"/>
            </a:pPr>
            <a:r>
              <a:rPr lang="fi-FI" sz="2000" dirty="0" smtClean="0">
                <a:solidFill>
                  <a:schemeClr val="tx1"/>
                </a:solidFill>
              </a:rPr>
              <a:t>Kuntalaiset keskiöön</a:t>
            </a:r>
          </a:p>
          <a:p>
            <a:pPr marL="800100" lvl="1" indent="-342900" eaLnBrk="0" hangingPunct="0">
              <a:lnSpc>
                <a:spcPct val="110000"/>
              </a:lnSpc>
              <a:buFontTx/>
              <a:buChar char="-"/>
            </a:pPr>
            <a:r>
              <a:rPr lang="fi-FI" sz="2000" dirty="0" smtClean="0"/>
              <a:t>Kuulethan </a:t>
            </a:r>
            <a:r>
              <a:rPr lang="fi-FI" sz="2000" dirty="0" err="1" smtClean="0"/>
              <a:t>sie</a:t>
            </a:r>
            <a:r>
              <a:rPr lang="fi-FI" sz="2000" dirty="0" smtClean="0"/>
              <a:t> </a:t>
            </a:r>
            <a:r>
              <a:rPr lang="fi-FI" sz="2000" dirty="0" err="1" smtClean="0"/>
              <a:t>minnuu</a:t>
            </a:r>
            <a:endParaRPr lang="fi-FI" sz="2000" dirty="0"/>
          </a:p>
          <a:p>
            <a:pPr eaLnBrk="0" hangingPunct="0">
              <a:lnSpc>
                <a:spcPct val="110000"/>
              </a:lnSpc>
            </a:pPr>
            <a:endParaRPr lang="fi-FI" sz="2000" b="1" dirty="0" smtClean="0">
              <a:hlinkClick r:id="rId3"/>
            </a:endParaRPr>
          </a:p>
          <a:p>
            <a:pPr eaLnBrk="0" hangingPunct="0">
              <a:lnSpc>
                <a:spcPct val="110000"/>
              </a:lnSpc>
            </a:pPr>
            <a:r>
              <a:rPr lang="fi-FI" sz="2000" b="1" dirty="0" smtClean="0">
                <a:hlinkClick r:id="rId3"/>
              </a:rPr>
              <a:t>www.kunnat.net/demokratia</a:t>
            </a:r>
            <a:endParaRPr lang="fi-FI" sz="2000" b="1" dirty="0" smtClean="0"/>
          </a:p>
          <a:p>
            <a:pPr eaLnBrk="0" hangingPunct="0">
              <a:lnSpc>
                <a:spcPct val="110000"/>
              </a:lnSpc>
            </a:pPr>
            <a:endParaRPr lang="fi-FI" sz="2000" b="1" dirty="0" smtClean="0"/>
          </a:p>
          <a:p>
            <a:pPr eaLnBrk="0" hangingPunct="0">
              <a:lnSpc>
                <a:spcPct val="110000"/>
              </a:lnSpc>
            </a:pPr>
            <a:r>
              <a:rPr lang="fi-FI" sz="2000" dirty="0" smtClean="0">
                <a:solidFill>
                  <a:schemeClr val="tx1"/>
                </a:solidFill>
              </a:rPr>
              <a:t>Kuntaliiton </a:t>
            </a:r>
            <a:r>
              <a:rPr lang="fi-FI" sz="2000" dirty="0">
                <a:solidFill>
                  <a:schemeClr val="tx1"/>
                </a:solidFill>
              </a:rPr>
              <a:t>uutiskirjeet ja </a:t>
            </a:r>
            <a:r>
              <a:rPr lang="fi-FI" sz="2000" dirty="0" smtClean="0">
                <a:solidFill>
                  <a:schemeClr val="tx1"/>
                </a:solidFill>
              </a:rPr>
              <a:t>sähköpostilistat</a:t>
            </a:r>
          </a:p>
          <a:p>
            <a:pPr eaLnBrk="0" hangingPunct="0">
              <a:lnSpc>
                <a:spcPct val="110000"/>
              </a:lnSpc>
            </a:pPr>
            <a:r>
              <a:rPr lang="fi-FI" sz="2000" dirty="0"/>
              <a:t>	</a:t>
            </a:r>
            <a:r>
              <a:rPr lang="fi-FI" sz="2000" dirty="0" smtClean="0"/>
              <a:t>- Visionääri</a:t>
            </a:r>
          </a:p>
          <a:p>
            <a:pPr eaLnBrk="0" hangingPunct="0">
              <a:lnSpc>
                <a:spcPct val="110000"/>
              </a:lnSpc>
            </a:pPr>
            <a:r>
              <a:rPr lang="fi-FI" sz="2000" dirty="0">
                <a:solidFill>
                  <a:schemeClr val="tx1"/>
                </a:solidFill>
              </a:rPr>
              <a:t>	</a:t>
            </a:r>
            <a:r>
              <a:rPr lang="fi-FI" sz="2000" dirty="0" smtClean="0">
                <a:solidFill>
                  <a:schemeClr val="tx1"/>
                </a:solidFill>
              </a:rPr>
              <a:t>- Kuntademokratiaverkosto</a:t>
            </a:r>
            <a:endParaRPr lang="fi-F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38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64040" y="-231721"/>
            <a:ext cx="8068064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AKE-projekti 2016-2019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80400" y="1250308"/>
            <a:ext cx="8051704" cy="47793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dirty="0"/>
              <a:t>Asukkaat </a:t>
            </a:r>
            <a:r>
              <a:rPr lang="fi-FI" dirty="0" err="1"/>
              <a:t>sote</a:t>
            </a:r>
            <a:r>
              <a:rPr lang="fi-FI" dirty="0"/>
              <a:t>- ja maakuntauudistuksen keskiöön -projektin tavoitteena on: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1. lisätä tietoa siitä, millä tavoin asukkaiden </a:t>
            </a:r>
            <a:r>
              <a:rPr lang="fi-FI" dirty="0" err="1"/>
              <a:t>osallistumis</a:t>
            </a:r>
            <a:r>
              <a:rPr lang="fi-FI" dirty="0"/>
              <a:t>- ja vaikutusmahdollisuudet toteutuvat </a:t>
            </a:r>
            <a:r>
              <a:rPr lang="fi-FI" dirty="0" err="1"/>
              <a:t>sote</a:t>
            </a:r>
            <a:r>
              <a:rPr lang="fi-FI" dirty="0"/>
              <a:t>-palveluissa ja maakuntien toiminnan valmistelussa ja toteutuksessa.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2</a:t>
            </a:r>
            <a:r>
              <a:rPr lang="fi-FI" dirty="0"/>
              <a:t>. levittää tietoa ja toimintatapoja, joilla asukkaiden käyttäjälähtöinen osallisuus </a:t>
            </a:r>
            <a:r>
              <a:rPr lang="fi-FI" dirty="0" err="1"/>
              <a:t>sote</a:t>
            </a:r>
            <a:r>
              <a:rPr lang="fi-FI" dirty="0"/>
              <a:t>-palvelujen suunnitteluun, toteutukseen ja arviointiin </a:t>
            </a:r>
            <a:r>
              <a:rPr lang="fi-FI" dirty="0" err="1"/>
              <a:t>sote</a:t>
            </a:r>
            <a:r>
              <a:rPr lang="fi-FI" dirty="0"/>
              <a:t>- ja maakuntauudistuksessa varmistetaan.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3</a:t>
            </a:r>
            <a:r>
              <a:rPr lang="fi-FI" dirty="0"/>
              <a:t>. antaa tukea siihen, miten voidaan edistää asukkaiden </a:t>
            </a:r>
            <a:r>
              <a:rPr lang="fi-FI" dirty="0" err="1"/>
              <a:t>osallistumis</a:t>
            </a:r>
            <a:r>
              <a:rPr lang="fi-FI" dirty="0"/>
              <a:t>- ja vaikuttamismahdollisuuksia sekä 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4</a:t>
            </a:r>
            <a:r>
              <a:rPr lang="fi-FI" dirty="0"/>
              <a:t>. rakentaa kumppanuuksia alueellisten demokratiaprojektien, kansalaisyhteiskunnan toimijoiden, kuntien, maakuntien, Kuntaliiton, valtion toimijoiden sekä median edustajien  ja demokratiakehittäjien kanssa.</a:t>
            </a:r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Projekti on osa </a:t>
            </a:r>
            <a:r>
              <a:rPr lang="fi-FI" dirty="0" err="1"/>
              <a:t>sote</a:t>
            </a:r>
            <a:r>
              <a:rPr lang="fi-FI" dirty="0"/>
              <a:t>- ja </a:t>
            </a:r>
            <a:r>
              <a:rPr lang="fi-FI"/>
              <a:t>maakuntauudistuksen </a:t>
            </a:r>
            <a:r>
              <a:rPr lang="fi-FI" smtClean="0"/>
              <a:t>muutostuen kokonaisuutta</a:t>
            </a:r>
            <a:r>
              <a:rPr lang="fi-FI" dirty="0"/>
              <a:t>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682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64040" y="-231721"/>
            <a:ext cx="8068064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AKE-projekti 2016-2019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589866" y="1087346"/>
            <a:ext cx="8051704" cy="47793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dirty="0"/>
              <a:t>Projekti tuottaa: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1. Oppaan ja koulutusmateriaalia sekä monipuolisesta osallistumisesta ja vaikuttamisesta </a:t>
            </a:r>
            <a:r>
              <a:rPr lang="fi-FI" dirty="0" err="1"/>
              <a:t>sote</a:t>
            </a:r>
            <a:r>
              <a:rPr lang="fi-FI" dirty="0"/>
              <a:t>- ja maakuntahallinnon suunnittelun ja toimeenpanon tueksi (1.) </a:t>
            </a:r>
            <a:r>
              <a:rPr lang="fi-FI" dirty="0" err="1"/>
              <a:t>sote</a:t>
            </a:r>
            <a:r>
              <a:rPr lang="fi-FI" dirty="0"/>
              <a:t>-uudistuksen suunnitteluvaiheen asiakkaan osallisuusprosessin </a:t>
            </a:r>
            <a:r>
              <a:rPr lang="fi-FI" dirty="0" err="1"/>
              <a:t>mallinnos</a:t>
            </a:r>
            <a:r>
              <a:rPr lang="fi-FI" dirty="0"/>
              <a:t> suoran demokratian näkökulmasta - case </a:t>
            </a:r>
            <a:r>
              <a:rPr lang="fi-FI" dirty="0" err="1"/>
              <a:t>Siun</a:t>
            </a:r>
            <a:r>
              <a:rPr lang="fi-FI" dirty="0"/>
              <a:t> </a:t>
            </a:r>
            <a:r>
              <a:rPr lang="fi-FI" dirty="0" err="1"/>
              <a:t>Sote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2. Oppaan ja koulutusmateriaalia (2.) </a:t>
            </a:r>
            <a:r>
              <a:rPr lang="fi-FI" dirty="0" err="1"/>
              <a:t>sote</a:t>
            </a:r>
            <a:r>
              <a:rPr lang="fi-FI" dirty="0"/>
              <a:t>- ja maakuntahallinnon palvelujen kehittämisenvaiheen asiakkaan osallisuusprosessi käyttäjädemokratian näkökulmasta - case Kainuu </a:t>
            </a:r>
            <a:r>
              <a:rPr lang="fi-FI" dirty="0" err="1"/>
              <a:t>sote</a:t>
            </a:r>
            <a:r>
              <a:rPr lang="fi-FI" dirty="0"/>
              <a:t>-kuntayhtymässä vuosina 2014-2015 toteutettu Asiakas- ja päättäjälähtöinen kumppanuus- ja vuoropuhelumalli.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3. Osallistuvan budjetoinnin oppaan.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4</a:t>
            </a:r>
            <a:r>
              <a:rPr lang="fi-FI" dirty="0" smtClean="0"/>
              <a:t>. </a:t>
            </a:r>
            <a:r>
              <a:rPr lang="fi-FI" dirty="0"/>
              <a:t>Levittää Kuntalaiset keskiöön -projektissa tuotettua sähköistä työkalupakkia ja edistää sen käyt-</a:t>
            </a:r>
            <a:r>
              <a:rPr lang="fi-FI" dirty="0" err="1"/>
              <a:t>töönottoa</a:t>
            </a:r>
            <a:r>
              <a:rPr lang="fi-FI" dirty="0"/>
              <a:t> uudistuksen suunnittelussa ja myöhemmin toteutuksessa.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5</a:t>
            </a:r>
            <a:r>
              <a:rPr lang="fi-FI" dirty="0" smtClean="0"/>
              <a:t>. </a:t>
            </a:r>
            <a:r>
              <a:rPr lang="fi-FI" dirty="0" err="1"/>
              <a:t>Pilotoi</a:t>
            </a:r>
            <a:r>
              <a:rPr lang="fi-FI" dirty="0"/>
              <a:t> alueilla jo olemassa olevia kansalaisraati- ja </a:t>
            </a:r>
            <a:r>
              <a:rPr lang="fi-FI" dirty="0" smtClean="0"/>
              <a:t>vaikuttamiskahvilatoimintatapoja </a:t>
            </a:r>
            <a:r>
              <a:rPr lang="fi-FI" dirty="0"/>
              <a:t>kansalaisten osallistamiseksi.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6</a:t>
            </a:r>
            <a:r>
              <a:rPr lang="fi-FI" dirty="0" smtClean="0"/>
              <a:t>. </a:t>
            </a:r>
            <a:r>
              <a:rPr lang="fi-FI" dirty="0"/>
              <a:t>Toteuttaa työpajoja ja verkostoyhteistyötä </a:t>
            </a:r>
            <a:r>
              <a:rPr lang="fi-FI" dirty="0" err="1"/>
              <a:t>sote</a:t>
            </a:r>
            <a:r>
              <a:rPr lang="fi-FI" dirty="0"/>
              <a:t>- ja maakuntahallintovalmistelijoiden kanssa</a:t>
            </a:r>
            <a:r>
              <a:rPr lang="fi-FI" dirty="0" smtClean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7. Uudistamisen työkalupakki 2.0: opas ja </a:t>
            </a:r>
            <a:r>
              <a:rPr lang="fi-FI" dirty="0" err="1" smtClean="0"/>
              <a:t>webinaari</a:t>
            </a:r>
            <a:r>
              <a:rPr lang="fi-FI" dirty="0"/>
              <a:t>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Projekti </a:t>
            </a:r>
            <a:r>
              <a:rPr lang="fi-FI" dirty="0"/>
              <a:t>toimii ensimmäisessä vaiheessa vuosina 2016-2017 </a:t>
            </a:r>
            <a:r>
              <a:rPr lang="fi-FI" dirty="0" err="1"/>
              <a:t>sote:n</a:t>
            </a:r>
            <a:r>
              <a:rPr lang="fi-FI" dirty="0"/>
              <a:t> ja maakuntien toiminnan suunnittelun tukena. Toiminnan suunnittelun tuki suunnataan vuosina 2016-2017 minimissään kahdelle pilottialueelle.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9626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64040" y="-231721"/>
            <a:ext cx="8068064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Alkukartoitus tammikuu 2017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80400" y="1250308"/>
            <a:ext cx="8051704" cy="477932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Vastuuviestijät</a:t>
            </a:r>
            <a:r>
              <a:rPr lang="fi-FI" dirty="0"/>
              <a:t>, vastuuvalmistelijat, muutosjohtajat, maakuntajohtajat, </a:t>
            </a:r>
            <a:r>
              <a:rPr lang="fi-FI" dirty="0" smtClean="0"/>
              <a:t>maakuntatiedottajat</a:t>
            </a:r>
          </a:p>
          <a:p>
            <a:endParaRPr lang="fi-FI" dirty="0"/>
          </a:p>
          <a:p>
            <a:r>
              <a:rPr lang="fi-FI" dirty="0" smtClean="0"/>
              <a:t>Vastaukset kaikista maakunnista (1-15 / maakunta)</a:t>
            </a:r>
          </a:p>
          <a:p>
            <a:endParaRPr lang="fi-FI" dirty="0"/>
          </a:p>
          <a:p>
            <a:r>
              <a:rPr lang="fi-FI" dirty="0" smtClean="0"/>
              <a:t>Valmistelutilanne vaihtelee – myös osallistumisen järjestäminen</a:t>
            </a:r>
          </a:p>
          <a:p>
            <a:endParaRPr lang="fi-FI" dirty="0"/>
          </a:p>
          <a:p>
            <a:r>
              <a:rPr lang="fi-FI" dirty="0" smtClean="0"/>
              <a:t>Nykyiset osallistumistavat paljolti kuntakohtaisia. Pitääkö tietoa ja menetelmiä koota ja levittää?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72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r>
              <a:rPr lang="fi-FI">
                <a:solidFill>
                  <a:srgbClr val="002E63"/>
                </a:solidFill>
                <a:latin typeface="Verdana"/>
              </a:rPr>
              <a:t>[pvm]</a:t>
            </a: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r>
              <a:rPr lang="fi-FI" dirty="0">
                <a:solidFill>
                  <a:srgbClr val="002E63"/>
                </a:solidFill>
                <a:latin typeface="Verdana"/>
              </a:rPr>
              <a:t>Etunimi Sukunimi titteli | Tapahtuma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529BDC67-9A7E-42C8-BC4E-FBA2E376B5B6}" type="slidenum">
              <a:rPr lang="fi-FI">
                <a:solidFill>
                  <a:srgbClr val="002E63"/>
                </a:solidFill>
                <a:latin typeface="Verdana"/>
              </a:rPr>
              <a:pPr defTabSz="914400"/>
              <a:t>5</a:t>
            </a:fld>
            <a:endParaRPr lang="fi-FI">
              <a:solidFill>
                <a:srgbClr val="002E63"/>
              </a:solidFill>
              <a:latin typeface="Verdana"/>
            </a:endParaRPr>
          </a:p>
        </p:txBody>
      </p:sp>
      <p:pic>
        <p:nvPicPr>
          <p:cNvPr id="2" name="Sisällön paikkamerkki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4445"/>
            <a:ext cx="908479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64040" y="-231721"/>
            <a:ext cx="8068064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Millaisia jo käytössä?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80400" y="1250307"/>
            <a:ext cx="8051704" cy="506256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dirty="0" smtClean="0"/>
              <a:t>Lähinnä kunnat järjestäneet </a:t>
            </a:r>
          </a:p>
          <a:p>
            <a:pPr marL="0" indent="0">
              <a:buNone/>
            </a:pPr>
            <a:r>
              <a:rPr lang="fi-FI" dirty="0" smtClean="0"/>
              <a:t>- </a:t>
            </a:r>
            <a:r>
              <a:rPr lang="fi-FI" dirty="0"/>
              <a:t>neuvostot, raadit, kehittäjäryhmät, </a:t>
            </a:r>
            <a:r>
              <a:rPr lang="fi-FI" dirty="0" smtClean="0"/>
              <a:t>kokemusasiantuntijat, asiakaspalaute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- </a:t>
            </a:r>
            <a:r>
              <a:rPr lang="fi-FI" dirty="0"/>
              <a:t>avoimet </a:t>
            </a:r>
            <a:r>
              <a:rPr lang="fi-FI" dirty="0" err="1"/>
              <a:t>kuntalais</a:t>
            </a:r>
            <a:r>
              <a:rPr lang="fi-FI" dirty="0"/>
              <a:t>- ja </a:t>
            </a:r>
            <a:r>
              <a:rPr lang="fi-FI" dirty="0" smtClean="0"/>
              <a:t>vaikuttamistilaisuudet, tapahtumat </a:t>
            </a:r>
            <a:r>
              <a:rPr lang="fi-FI" dirty="0"/>
              <a:t>ja messut</a:t>
            </a:r>
          </a:p>
          <a:p>
            <a:pPr marL="0" indent="0">
              <a:buNone/>
            </a:pPr>
            <a:r>
              <a:rPr lang="fi-FI" dirty="0" smtClean="0"/>
              <a:t>- </a:t>
            </a:r>
            <a:r>
              <a:rPr lang="fi-FI" dirty="0"/>
              <a:t>yhdistysten yhteistilaisuudet</a:t>
            </a:r>
          </a:p>
          <a:p>
            <a:pPr marL="0" indent="0">
              <a:buNone/>
            </a:pPr>
            <a:r>
              <a:rPr lang="fi-FI" dirty="0" smtClean="0"/>
              <a:t>- </a:t>
            </a:r>
            <a:r>
              <a:rPr lang="fi-FI" dirty="0"/>
              <a:t>sosiaalisen median </a:t>
            </a:r>
            <a:r>
              <a:rPr lang="fi-FI" dirty="0" smtClean="0"/>
              <a:t>kanavat, verkko- </a:t>
            </a:r>
            <a:r>
              <a:rPr lang="fi-FI" dirty="0"/>
              <a:t>ja mobiilisovellukset</a:t>
            </a:r>
          </a:p>
          <a:p>
            <a:pPr marL="0" indent="0">
              <a:buNone/>
            </a:pPr>
            <a:r>
              <a:rPr lang="fi-FI" dirty="0" smtClean="0"/>
              <a:t>- otakantaa.fi</a:t>
            </a:r>
            <a:r>
              <a:rPr lang="fi-FI" dirty="0"/>
              <a:t>, </a:t>
            </a:r>
            <a:r>
              <a:rPr lang="fi-FI" dirty="0" smtClean="0"/>
              <a:t>kuntalaisaloite.fi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Maakunnan liiton strategiaprosessi</a:t>
            </a:r>
          </a:p>
          <a:p>
            <a:pPr marL="0" indent="0">
              <a:buNone/>
            </a:pPr>
            <a:r>
              <a:rPr lang="fi-FI" dirty="0" err="1" smtClean="0"/>
              <a:t>ELY:n</a:t>
            </a:r>
            <a:r>
              <a:rPr lang="fi-FI" dirty="0" smtClean="0"/>
              <a:t> ja TE-toimiston yhteistoiminta </a:t>
            </a:r>
            <a:r>
              <a:rPr lang="fi-FI" dirty="0"/>
              <a:t>asukkaiden </a:t>
            </a:r>
            <a:r>
              <a:rPr lang="fi-FI" dirty="0" smtClean="0"/>
              <a:t>kanssa</a:t>
            </a:r>
          </a:p>
          <a:p>
            <a:pPr marL="0" indent="0">
              <a:buNone/>
            </a:pPr>
            <a:r>
              <a:rPr lang="fi-FI" dirty="0" err="1" smtClean="0"/>
              <a:t>Sote</a:t>
            </a:r>
            <a:r>
              <a:rPr lang="fi-FI" dirty="0" smtClean="0"/>
              <a:t>-kuntayhtymien asiakaspaneeleja ja palautekanavia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Muutosprosessissa:</a:t>
            </a:r>
          </a:p>
          <a:p>
            <a:pPr marL="0" indent="0">
              <a:buNone/>
            </a:pPr>
            <a:r>
              <a:rPr lang="fi-FI" dirty="0" smtClean="0"/>
              <a:t>- asukastilaisuuksia </a:t>
            </a:r>
            <a:r>
              <a:rPr lang="fi-FI" dirty="0"/>
              <a:t>laajalti ympäri </a:t>
            </a:r>
            <a:r>
              <a:rPr lang="fi-FI" dirty="0" smtClean="0"/>
              <a:t>maakuntaa</a:t>
            </a:r>
          </a:p>
          <a:p>
            <a:pPr marL="0" indent="0">
              <a:buNone/>
            </a:pPr>
            <a:r>
              <a:rPr lang="fi-FI" dirty="0" smtClean="0"/>
              <a:t>- kuntakierros </a:t>
            </a:r>
            <a:r>
              <a:rPr lang="fi-FI" dirty="0"/>
              <a:t>ja </a:t>
            </a:r>
            <a:r>
              <a:rPr lang="fi-FI" dirty="0" smtClean="0"/>
              <a:t>seututapaamiset</a:t>
            </a:r>
          </a:p>
          <a:p>
            <a:pPr marL="0" indent="0">
              <a:buNone/>
            </a:pPr>
            <a:r>
              <a:rPr lang="fi-FI" dirty="0" smtClean="0"/>
              <a:t>- osallistavat </a:t>
            </a:r>
            <a:r>
              <a:rPr lang="fi-FI" dirty="0"/>
              <a:t>strategiaprosessit, </a:t>
            </a:r>
            <a:r>
              <a:rPr lang="fi-FI" dirty="0" smtClean="0"/>
              <a:t>valmisteluprosessit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Järjestöasian </a:t>
            </a:r>
            <a:r>
              <a:rPr lang="fi-FI" dirty="0"/>
              <a:t>neuvottelukunta: järjestöjen ääni päätöksenteossa</a:t>
            </a:r>
          </a:p>
          <a:p>
            <a:pPr marL="0" indent="0">
              <a:buNone/>
            </a:pPr>
            <a:r>
              <a:rPr lang="fi-FI" dirty="0" smtClean="0"/>
              <a:t>Osallisuusyhteyshenkilöverkosto, koulutusta ym.</a:t>
            </a:r>
          </a:p>
          <a:p>
            <a:pPr marL="0" indent="0">
              <a:buNone/>
            </a:pPr>
            <a:r>
              <a:rPr lang="fi-FI" dirty="0"/>
              <a:t>K</a:t>
            </a:r>
            <a:r>
              <a:rPr lang="fi-FI" dirty="0" smtClean="0"/>
              <a:t>äyttäjälähtöistä </a:t>
            </a:r>
            <a:r>
              <a:rPr lang="fi-FI" dirty="0"/>
              <a:t>palvelujen kehittämistä </a:t>
            </a:r>
            <a:endParaRPr lang="fi-FI" dirty="0" smtClean="0"/>
          </a:p>
          <a:p>
            <a:pPr marL="0" indent="0">
              <a:buNone/>
            </a:pPr>
            <a:r>
              <a:rPr lang="fi-FI" dirty="0"/>
              <a:t>K</a:t>
            </a:r>
            <a:r>
              <a:rPr lang="fi-FI" dirty="0" smtClean="0"/>
              <a:t>oulutustilaisuuksia </a:t>
            </a:r>
            <a:r>
              <a:rPr lang="fi-FI" dirty="0"/>
              <a:t>maakunnan asukkaille</a:t>
            </a:r>
          </a:p>
          <a:p>
            <a:pPr marL="0" indent="0">
              <a:buNone/>
            </a:pPr>
            <a:r>
              <a:rPr lang="fi-FI" dirty="0" smtClean="0"/>
              <a:t>IVA-arviointi (Ihmisiin kohdistuvien vaikutusten arviointi, </a:t>
            </a:r>
            <a:r>
              <a:rPr lang="fi-FI" dirty="0"/>
              <a:t>joihin kuuluu kansalaisten </a:t>
            </a:r>
            <a:r>
              <a:rPr lang="fi-FI" dirty="0" smtClean="0"/>
              <a:t>kuuleminen)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Pohjois-Suomen sosiaalialan kehittämiskeskuksella on ollut tärkeä koordinoiva rooli.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98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2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0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64040" y="-231721"/>
            <a:ext cx="8068064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Millaisia on suunniteltu?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80400" y="1250308"/>
            <a:ext cx="8051704" cy="47793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dirty="0" smtClean="0"/>
              <a:t>Kansalaisten osallisuussuunnitelma / osallisuus- </a:t>
            </a:r>
            <a:r>
              <a:rPr lang="fi-FI" dirty="0"/>
              <a:t>ja </a:t>
            </a:r>
            <a:r>
              <a:rPr lang="fi-FI" dirty="0" smtClean="0"/>
              <a:t>vuorovaikutusmalli</a:t>
            </a:r>
          </a:p>
          <a:p>
            <a:pPr marL="0" indent="0">
              <a:buNone/>
            </a:pPr>
            <a:r>
              <a:rPr lang="fi-FI" dirty="0" smtClean="0"/>
              <a:t>Osallistuminen-teemaryhmä </a:t>
            </a:r>
            <a:r>
              <a:rPr lang="fi-FI" dirty="0"/>
              <a:t>selvittää </a:t>
            </a:r>
            <a:r>
              <a:rPr lang="fi-FI" dirty="0" smtClean="0"/>
              <a:t>keinoja</a:t>
            </a:r>
          </a:p>
          <a:p>
            <a:pPr marL="0" indent="0">
              <a:buNone/>
            </a:pPr>
            <a:r>
              <a:rPr lang="fi-FI" dirty="0" smtClean="0"/>
              <a:t>Käyttäjälähtöisen </a:t>
            </a:r>
            <a:r>
              <a:rPr lang="fi-FI" dirty="0"/>
              <a:t>toiminnan edellytysten </a:t>
            </a:r>
            <a:r>
              <a:rPr lang="fi-FI" dirty="0" smtClean="0"/>
              <a:t>luominen, palvelumuotoilun työkalujen hyödyntäminen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Kainuussa käynnistyy keväällä muutosfoorumitoiminta, joka kytkee yhteen digitaaliset ja </a:t>
            </a:r>
            <a:r>
              <a:rPr lang="fi-FI" dirty="0" err="1"/>
              <a:t>kasvokkaiset</a:t>
            </a:r>
            <a:r>
              <a:rPr lang="fi-FI" dirty="0"/>
              <a:t> osallistumismahdollisuudet. Muutosfoorumin perusteella on tarkoitus luoda pysyvä osallistamisen malli.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/>
              <a:t>Asukaskysely, sidosryhmäkysely sekä maakunnallisten foorumeiden hyödyntäminen </a:t>
            </a:r>
          </a:p>
          <a:p>
            <a:pPr marL="0" indent="0">
              <a:buNone/>
            </a:pPr>
            <a:r>
              <a:rPr lang="fi-FI" dirty="0"/>
              <a:t>Keskustelutilaisuudet maakunnan eri </a:t>
            </a:r>
            <a:r>
              <a:rPr lang="fi-FI" dirty="0" smtClean="0"/>
              <a:t>kunnissa</a:t>
            </a:r>
          </a:p>
          <a:p>
            <a:pPr marL="0" indent="0">
              <a:buNone/>
            </a:pPr>
            <a:r>
              <a:rPr lang="fi-FI" dirty="0" err="1"/>
              <a:t>Sote</a:t>
            </a:r>
            <a:r>
              <a:rPr lang="fi-FI" dirty="0"/>
              <a:t>- ja maakuntauudistuksen Kimpassa2019 -kiertue Varsinais-Suomessa</a:t>
            </a:r>
          </a:p>
          <a:p>
            <a:pPr marL="0" indent="0">
              <a:buNone/>
            </a:pPr>
            <a:r>
              <a:rPr lang="fi-FI" dirty="0"/>
              <a:t>Kohdennetut </a:t>
            </a:r>
            <a:r>
              <a:rPr lang="fi-FI" dirty="0" smtClean="0"/>
              <a:t>asiakastapaamiset</a:t>
            </a:r>
            <a:r>
              <a:rPr lang="fi-FI" dirty="0"/>
              <a:t>, </a:t>
            </a:r>
            <a:r>
              <a:rPr lang="fi-FI" dirty="0" smtClean="0"/>
              <a:t>kuulemistilaisuudet, avoimet </a:t>
            </a:r>
            <a:r>
              <a:rPr lang="fi-FI" dirty="0"/>
              <a:t>muutosfoorumit</a:t>
            </a:r>
          </a:p>
          <a:p>
            <a:pPr marL="0" indent="0">
              <a:buNone/>
            </a:pPr>
            <a:r>
              <a:rPr lang="fi-FI" dirty="0" smtClean="0"/>
              <a:t>Maakunnalliset asiakasraadit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Sähköiset, vuorovaikutteiset alustat</a:t>
            </a:r>
          </a:p>
          <a:p>
            <a:pPr marL="0" indent="0">
              <a:buNone/>
            </a:pPr>
            <a:r>
              <a:rPr lang="fi-FI" dirty="0"/>
              <a:t>- sosiaalinen intranet henkilöstölle ja valmistelijoille</a:t>
            </a:r>
          </a:p>
          <a:p>
            <a:pPr marL="0" indent="0">
              <a:buNone/>
            </a:pPr>
            <a:r>
              <a:rPr lang="fi-FI" dirty="0" smtClean="0"/>
              <a:t>- aloitekanava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- </a:t>
            </a:r>
            <a:r>
              <a:rPr lang="fi-FI" dirty="0"/>
              <a:t>vuorovaikutteinen verkkosivu: helposti ja nopeasti, mobiililla, tarvelähtöisesti, </a:t>
            </a:r>
            <a:r>
              <a:rPr lang="fi-FI" dirty="0" smtClean="0"/>
              <a:t>reaaliaikaisesti</a:t>
            </a:r>
            <a:r>
              <a:rPr lang="fi-FI" dirty="0"/>
              <a:t>, omalla sähköisen asioinnin tilillä jne.</a:t>
            </a:r>
          </a:p>
          <a:p>
            <a:pPr marL="0" indent="0">
              <a:buNone/>
            </a:pPr>
            <a:r>
              <a:rPr lang="fi-FI" dirty="0"/>
              <a:t>- </a:t>
            </a:r>
            <a:r>
              <a:rPr lang="fi-FI" dirty="0" err="1"/>
              <a:t>pelillistäminen</a:t>
            </a:r>
            <a:r>
              <a:rPr lang="fi-FI" dirty="0"/>
              <a:t>, tekoäly, avoin data jne.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Erityisryhmät </a:t>
            </a:r>
            <a:r>
              <a:rPr lang="fi-FI" dirty="0"/>
              <a:t>on tunnistettu ja heitä on </a:t>
            </a:r>
            <a:r>
              <a:rPr lang="fi-FI" dirty="0" err="1"/>
              <a:t>kontaktoitu</a:t>
            </a:r>
            <a:r>
              <a:rPr lang="fi-FI" dirty="0"/>
              <a:t> sekä sovittu, miten he ovat mukana palvelujen suunnittelussa. Lisäksi on määritelty keskeiset sidosryhmät, joita erityisesti halutaan kuulla valmistelun eri vaiheissa.</a:t>
            </a:r>
          </a:p>
        </p:txBody>
      </p:sp>
    </p:spTree>
    <p:extLst>
      <p:ext uri="{BB962C8B-B14F-4D97-AF65-F5344CB8AC3E}">
        <p14:creationId xmlns:p14="http://schemas.microsoft.com/office/powerpoint/2010/main" val="5378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664040" y="-231721"/>
            <a:ext cx="8068064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Henkilöstöviestinnän suunnitelmat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664040" y="984738"/>
            <a:ext cx="8051704" cy="527538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i-FI" dirty="0"/>
              <a:t>Hyödynnetään vahvasti olemassa olevia toimintatapoja</a:t>
            </a:r>
          </a:p>
          <a:p>
            <a:pPr marL="0" indent="0">
              <a:buNone/>
            </a:pPr>
            <a:r>
              <a:rPr lang="fi-FI" dirty="0"/>
              <a:t>H</a:t>
            </a:r>
            <a:r>
              <a:rPr lang="fi-FI" dirty="0" smtClean="0"/>
              <a:t>enkilöstön </a:t>
            </a:r>
            <a:r>
              <a:rPr lang="fi-FI" dirty="0"/>
              <a:t>osallistuminen </a:t>
            </a:r>
            <a:r>
              <a:rPr lang="fi-FI" dirty="0" smtClean="0"/>
              <a:t>valmisteluun työryhmissä. Nykytilan </a:t>
            </a:r>
            <a:r>
              <a:rPr lang="fi-FI" dirty="0"/>
              <a:t>kuvaukset tehdään eri organisaatioiden ja niiden henkilöstön </a:t>
            </a:r>
            <a:r>
              <a:rPr lang="fi-FI" dirty="0" smtClean="0"/>
              <a:t>yhteistyönä.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/>
              <a:t>Viestintäsuunnitelma laadittu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Kyselyjä, </a:t>
            </a:r>
            <a:r>
              <a:rPr lang="fi-FI" dirty="0"/>
              <a:t>avoin ehdotus/idean </a:t>
            </a:r>
            <a:r>
              <a:rPr lang="fi-FI" dirty="0" smtClean="0"/>
              <a:t>esitysmahdollisuus, </a:t>
            </a:r>
            <a:r>
              <a:rPr lang="fi-FI" dirty="0"/>
              <a:t>virtuaalikahvitilaisuuksia</a:t>
            </a:r>
          </a:p>
          <a:p>
            <a:pPr marL="0" indent="0">
              <a:buNone/>
            </a:pPr>
            <a:r>
              <a:rPr lang="fi-FI" dirty="0" smtClean="0"/>
              <a:t>Henkilöstön kuntakierros</a:t>
            </a:r>
          </a:p>
          <a:p>
            <a:pPr marL="0" indent="0">
              <a:buNone/>
            </a:pPr>
            <a:r>
              <a:rPr lang="fi-FI" dirty="0"/>
              <a:t>K</a:t>
            </a:r>
            <a:r>
              <a:rPr lang="fi-FI" dirty="0" smtClean="0"/>
              <a:t>uukausittain </a:t>
            </a:r>
            <a:r>
              <a:rPr lang="fi-FI" dirty="0"/>
              <a:t>keskustelua henkilöstöjärjestöjen, HR-työryhmän ja muutosjohtajan </a:t>
            </a:r>
            <a:r>
              <a:rPr lang="fi-FI" dirty="0" smtClean="0"/>
              <a:t>välillä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Johdon </a:t>
            </a:r>
            <a:r>
              <a:rPr lang="fi-FI" dirty="0"/>
              <a:t>tilannekatsaus koko henkilöstölle vähintään kerran </a:t>
            </a:r>
            <a:r>
              <a:rPr lang="fi-FI" dirty="0" smtClean="0"/>
              <a:t>kuukaudessa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Henkilöstöinfon </a:t>
            </a:r>
            <a:r>
              <a:rPr lang="fi-FI" dirty="0"/>
              <a:t>keskiössä organisaatioiden esimiehet, joiden tehtävänä välittää tietoa </a:t>
            </a:r>
            <a:r>
              <a:rPr lang="fi-FI" dirty="0" smtClean="0"/>
              <a:t>eteenpäin</a:t>
            </a:r>
          </a:p>
          <a:p>
            <a:pPr marL="0" indent="0">
              <a:buNone/>
            </a:pPr>
            <a:r>
              <a:rPr lang="fi-FI" dirty="0"/>
              <a:t>Kuntien viestijöille </a:t>
            </a:r>
            <a:r>
              <a:rPr lang="fi-FI" dirty="0" smtClean="0"/>
              <a:t>tapaaminen, henkilöstöteema ja muutosviestintä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/>
              <a:t>Henkilöstötiedote / uutiskirje (esim. kuukausittain) </a:t>
            </a:r>
          </a:p>
          <a:p>
            <a:pPr marL="0" indent="0">
              <a:buNone/>
            </a:pPr>
            <a:r>
              <a:rPr lang="fi-FI" dirty="0"/>
              <a:t>Valmiita viestintämateriaaleja (maakunnalliset ja alueuudistus.fi)</a:t>
            </a:r>
          </a:p>
          <a:p>
            <a:pPr marL="0" indent="0">
              <a:buNone/>
            </a:pPr>
            <a:r>
              <a:rPr lang="fi-FI" dirty="0" smtClean="0"/>
              <a:t>Muutosjohtamisen </a:t>
            </a:r>
            <a:r>
              <a:rPr lang="fi-FI" dirty="0"/>
              <a:t>työkalupakki: esimiesten asenteita ja osaamista kehittävää valmennusta, vertaistukea muilta </a:t>
            </a:r>
            <a:r>
              <a:rPr lang="fi-FI" dirty="0" smtClean="0"/>
              <a:t>esimiehiltä, </a:t>
            </a:r>
            <a:r>
              <a:rPr lang="fi-FI" dirty="0"/>
              <a:t>johdon jatkuvaa tukea </a:t>
            </a:r>
            <a:r>
              <a:rPr lang="fi-FI" dirty="0" smtClean="0"/>
              <a:t>esimiehille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Henkilöstökoulutusta, muutostuen hankkeita eri palveluissa</a:t>
            </a:r>
          </a:p>
          <a:p>
            <a:pPr marL="0" indent="0">
              <a:buNone/>
            </a:pPr>
            <a:r>
              <a:rPr lang="fi-FI" dirty="0" smtClean="0"/>
              <a:t>YT-prosessin </a:t>
            </a:r>
            <a:r>
              <a:rPr lang="fi-FI" dirty="0"/>
              <a:t>aloitus </a:t>
            </a:r>
            <a:endParaRPr lang="fi-FI" dirty="0" smtClean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err="1" smtClean="0"/>
              <a:t>Soten</a:t>
            </a:r>
            <a:r>
              <a:rPr lang="fi-FI" dirty="0" smtClean="0"/>
              <a:t> </a:t>
            </a:r>
            <a:r>
              <a:rPr lang="fi-FI" dirty="0"/>
              <a:t>ja liiton </a:t>
            </a:r>
            <a:r>
              <a:rPr lang="fi-FI" dirty="0" smtClean="0"/>
              <a:t>yhteinen intra </a:t>
            </a:r>
            <a:endParaRPr lang="fi-FI" dirty="0"/>
          </a:p>
          <a:p>
            <a:pPr marL="0" indent="0">
              <a:buNone/>
            </a:pPr>
            <a:r>
              <a:rPr lang="fi-FI" dirty="0" err="1" smtClean="0"/>
              <a:t>Some</a:t>
            </a:r>
            <a:r>
              <a:rPr lang="fi-FI" dirty="0" smtClean="0"/>
              <a:t>, blogikirjoitukset</a:t>
            </a:r>
          </a:p>
          <a:p>
            <a:pPr marL="0" indent="0">
              <a:buNone/>
            </a:pPr>
            <a:r>
              <a:rPr lang="fi-FI" dirty="0"/>
              <a:t>Sähköisiä </a:t>
            </a:r>
            <a:r>
              <a:rPr lang="fi-FI" dirty="0" smtClean="0"/>
              <a:t>alustoja, videotuotantoa, </a:t>
            </a:r>
            <a:r>
              <a:rPr lang="fi-FI" dirty="0" err="1" smtClean="0"/>
              <a:t>Yammer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Julkiset verkkosivut: uutisia, videoita, livelähetyksiä, Henkilöstölle-osio</a:t>
            </a:r>
            <a:r>
              <a:rPr lang="fi-FI" dirty="0"/>
              <a:t>, jossa </a:t>
            </a:r>
            <a:r>
              <a:rPr lang="fi-FI" dirty="0" smtClean="0"/>
              <a:t>kysymyksiä nimettömänä</a:t>
            </a:r>
            <a:endParaRPr lang="fi-FI" dirty="0"/>
          </a:p>
          <a:p>
            <a:pPr marL="0" indent="0">
              <a:buNone/>
            </a:pPr>
            <a:r>
              <a:rPr lang="fi-FI" dirty="0" smtClean="0"/>
              <a:t>Juttusarja maakuntalehteen</a:t>
            </a:r>
          </a:p>
          <a:p>
            <a:pPr marL="0" indent="0">
              <a:buNone/>
            </a:pPr>
            <a:r>
              <a:rPr lang="fi-FI" dirty="0" smtClean="0"/>
              <a:t>Alueen </a:t>
            </a:r>
            <a:r>
              <a:rPr lang="fi-FI" dirty="0"/>
              <a:t>muutosjohtajien </a:t>
            </a:r>
            <a:r>
              <a:rPr lang="fi-FI" dirty="0" smtClean="0"/>
              <a:t>kirje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455516"/>
      </p:ext>
    </p:extLst>
  </p:cSld>
  <p:clrMapOvr>
    <a:masterClrMapping/>
  </p:clrMapOvr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ntaliitto suomen- ja ruotsi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N2 Dokumentti" ma:contentTypeID="0x010100FB67A0028CB54352919050D117ADD96100E58189FD85EB0E4B95FFBBB138C5E329" ma:contentTypeVersion="8" ma:contentTypeDescription="KN2 Dokumentti sisältölaji." ma:contentTypeScope="" ma:versionID="3627524e5cfd8780882f6a32ddbaf52b">
  <xsd:schema xmlns:xsd="http://www.w3.org/2001/XMLSchema" xmlns:xs="http://www.w3.org/2001/XMLSchema" xmlns:p="http://schemas.microsoft.com/office/2006/metadata/properties" xmlns:ns2="a86a36f1-5a8f-416f-bf33-cf6bc51d313a" xmlns:ns3="2ca64109-ff74-4a3f-8df8-1404b228dfda" xmlns:ns4="f674653e-f7ee-4492-bd39-da975c8607c5" targetNamespace="http://schemas.microsoft.com/office/2006/metadata/properties" ma:root="true" ma:fieldsID="89f539b8d25fa32556aee70bd0e2816b" ns2:_="" ns3:_="" ns4:_="">
    <xsd:import namespace="a86a36f1-5a8f-416f-bf33-cf6bc51d313a"/>
    <xsd:import namespace="2ca64109-ff74-4a3f-8df8-1404b228dfda"/>
    <xsd:import namespace="f674653e-f7ee-4492-bd39-da975c8607c5"/>
    <xsd:element name="properties">
      <xsd:complexType>
        <xsd:sequence>
          <xsd:element name="documentManagement">
            <xsd:complexType>
              <xsd:all>
                <xsd:element ref="ns2:KN2Description" minOccurs="0"/>
                <xsd:element ref="ns3:ExpertServiceTaxHTField0" minOccurs="0"/>
                <xsd:element ref="ns3:ThemeTaxHTField0" minOccurs="0"/>
                <xsd:element ref="ns3:KN2KeywordsTaxHTField0" minOccurs="0"/>
                <xsd:element ref="ns3:MunicipalityTaxHTField0" minOccurs="0"/>
                <xsd:element ref="ns3:KN2LanguageTaxHTField0" minOccurs="0"/>
                <xsd:element ref="ns4:KN2ArticleDateTime" minOccurs="0"/>
                <xsd:element ref="ns3:_dlc_DocId" minOccurs="0"/>
                <xsd:element ref="ns3:_dlc_DocIdUrl" minOccurs="0"/>
                <xsd:element ref="ns3:_dlc_DocIdPersistI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a36f1-5a8f-416f-bf33-cf6bc51d313a" elementFormDefault="qualified">
    <xsd:import namespace="http://schemas.microsoft.com/office/2006/documentManagement/types"/>
    <xsd:import namespace="http://schemas.microsoft.com/office/infopath/2007/PartnerControls"/>
    <xsd:element name="KN2Description" ma:index="8" nillable="true" ma:displayName="Kuvausteksti" ma:internalName="KN2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a64109-ff74-4a3f-8df8-1404b228dfda" elementFormDefault="qualified">
    <xsd:import namespace="http://schemas.microsoft.com/office/2006/documentManagement/types"/>
    <xsd:import namespace="http://schemas.microsoft.com/office/infopath/2007/PartnerControls"/>
    <xsd:element name="ExpertServiceTaxHTField0" ma:index="9" ma:taxonomy="true" ma:internalName="ExpertServiceTaxHTField0" ma:taxonomyFieldName="ExpertService" ma:displayName="Asiantuntijapalvelut" ma:default="" ma:fieldId="{969cb6fd-1f4d-4c41-ae54-a504ad3b65cf}" ma:taxonomyMulti="true" ma:sspId="af6aced0-8844-4989-b18d-bf2834524db8" ma:termSetId="0f91e407-31c2-4981-adcd-3a992993f5f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hemeTaxHTField0" ma:index="11" nillable="true" ma:taxonomy="true" ma:internalName="ThemeTaxHTField0" ma:taxonomyFieldName="Theme" ma:displayName="Teemat" ma:fieldId="{040ee926-e7cf-4076-a1f3-29b285211891}" ma:taxonomyMulti="true" ma:sspId="af6aced0-8844-4989-b18d-bf2834524db8" ma:termSetId="75b7cd61-4408-4d77-8374-d2cb507445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2KeywordsTaxHTField0" ma:index="13" nillable="true" ma:taxonomy="true" ma:internalName="KN2KeywordsTaxHTField0" ma:taxonomyFieldName="KN2Keywords" ma:displayName="Asiasanat" ma:fieldId="{11851b79-a7e3-4a1d-bd9d-944d2d87b293}" ma:taxonomyMulti="true" ma:sspId="af6aced0-8844-4989-b18d-bf2834524db8" ma:termSetId="1b86b395-74cd-4831-bbe4-19296048b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unicipalityTaxHTField0" ma:index="15" nillable="true" ma:taxonomy="true" ma:internalName="MunicipalityTaxHTField0" ma:taxonomyFieldName="Municipality" ma:displayName="Kunta" ma:fieldId="{4e88d9db-f7ea-4b86-8eef-f1494b580dd0}" ma:taxonomyMulti="true" ma:sspId="af6aced0-8844-4989-b18d-bf2834524db8" ma:termSetId="788596fa-2187-4349-9e27-21ebbd15ae2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2LanguageTaxHTField0" ma:index="17" nillable="true" ma:taxonomy="true" ma:internalName="KN2LanguageTaxHTField0" ma:taxonomyFieldName="KN2Language" ma:displayName="Kieli" ma:fieldId="{c18774ba-aa5a-42e7-a16a-d0ce5e6458ba}" ma:sspId="af6aced0-8844-4989-b18d-bf2834524db8" ma:termSetId="8851a166-5db3-4141-857a-f8e0095ce3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DocId" ma:index="20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21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3" nillable="true" ma:displayName="Luokituksen Kaikki-sarake" ma:description="" ma:hidden="true" ma:list="{04c7fbc9-91a9-4b02-980f-703bf088685b}" ma:internalName="TaxCatchAll" ma:showField="CatchAllData" ma:web="2ca64109-ff74-4a3f-8df8-1404b228df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4653e-f7ee-4492-bd39-da975c8607c5" elementFormDefault="qualified">
    <xsd:import namespace="http://schemas.microsoft.com/office/2006/documentManagement/types"/>
    <xsd:import namespace="http://schemas.microsoft.com/office/infopath/2007/PartnerControls"/>
    <xsd:element name="KN2ArticleDateTime" ma:index="19" nillable="true" ma:displayName="Aika" ma:default="[today]" ma:format="DateTime" ma:internalName="KN2ArticleDateTim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unicipalityTaxHTField0 xmlns="2ca64109-ff74-4a3f-8df8-1404b228dfda">
      <Terms xmlns="http://schemas.microsoft.com/office/infopath/2007/PartnerControls"/>
    </MunicipalityTaxHTField0>
    <ExpertServiceTaxHTField0 xmlns="2ca64109-ff74-4a3f-8df8-1404b228dfda">
      <Terms xmlns="http://schemas.microsoft.com/office/infopath/2007/PartnerControls">
        <TermInfo xmlns="http://schemas.microsoft.com/office/infopath/2007/PartnerControls">
          <TermName xmlns="http://schemas.microsoft.com/office/infopath/2007/PartnerControls">Kuntakehitys, demokratia ja johtaminen</TermName>
          <TermId xmlns="http://schemas.microsoft.com/office/infopath/2007/PartnerControls">3e6ef9b2-41c9-46be-8c84-22e3c1ba5b38</TermId>
        </TermInfo>
      </Terms>
    </ExpertServiceTaxHTField0>
    <KN2KeywordsTaxHTField0 xmlns="2ca64109-ff74-4a3f-8df8-1404b228dfda">
      <Terms xmlns="http://schemas.microsoft.com/office/infopath/2007/PartnerControls"/>
    </KN2KeywordsTaxHTField0>
    <KN2LanguageTaxHTField0 xmlns="2ca64109-ff74-4a3f-8df8-1404b228dfda">
      <Terms xmlns="http://schemas.microsoft.com/office/infopath/2007/PartnerControls"/>
    </KN2LanguageTaxHTField0>
    <KN2ArticleDateTime xmlns="f674653e-f7ee-4492-bd39-da975c8607c5">2017-02-24T11:52:00+00:00</KN2ArticleDateTime>
    <KN2Description xmlns="a86a36f1-5a8f-416f-bf33-cf6bc51d313a" xsi:nil="true"/>
    <ThemeTaxHTField0 xmlns="2ca64109-ff74-4a3f-8df8-1404b228dfda">
      <Terms xmlns="http://schemas.microsoft.com/office/infopath/2007/PartnerControls"/>
    </ThemeTaxHTField0>
    <TaxCatchAll xmlns="2ca64109-ff74-4a3f-8df8-1404b228dfda">
      <Value>54</Value>
    </TaxCatchAll>
    <_dlc_DocId xmlns="2ca64109-ff74-4a3f-8df8-1404b228dfda">G94TWSLYV3F3-13267-1</_dlc_DocId>
    <_dlc_DocIdUrl xmlns="2ca64109-ff74-4a3f-8df8-1404b228dfda">
      <Url>http://kl-spfarm1/fi/tietopankit/uutisia/2017/_layouts/DocIdRedir.aspx?ID=G94TWSLYV3F3-13267-1</Url>
      <Description>G94TWSLYV3F3-13267-1</Description>
    </_dlc_DocIdUrl>
  </documentManagement>
</p:properties>
</file>

<file path=customXml/itemProps1.xml><?xml version="1.0" encoding="utf-8"?>
<ds:datastoreItem xmlns:ds="http://schemas.openxmlformats.org/officeDocument/2006/customXml" ds:itemID="{DE53673E-5D2F-4858-9A69-0DF9A54BE585}"/>
</file>

<file path=customXml/itemProps2.xml><?xml version="1.0" encoding="utf-8"?>
<ds:datastoreItem xmlns:ds="http://schemas.openxmlformats.org/officeDocument/2006/customXml" ds:itemID="{EE4B8729-31BA-4CD3-96A0-9E901BA2D38D}"/>
</file>

<file path=customXml/itemProps3.xml><?xml version="1.0" encoding="utf-8"?>
<ds:datastoreItem xmlns:ds="http://schemas.openxmlformats.org/officeDocument/2006/customXml" ds:itemID="{6E0B0CCD-2B73-43FD-87F8-4C5B1762C45F}"/>
</file>

<file path=customXml/itemProps4.xml><?xml version="1.0" encoding="utf-8"?>
<ds:datastoreItem xmlns:ds="http://schemas.openxmlformats.org/officeDocument/2006/customXml" ds:itemID="{8D596DCD-FD9E-46F7-B121-A51A9CD9E68A}"/>
</file>

<file path=docProps/app.xml><?xml version="1.0" encoding="utf-8"?>
<Properties xmlns="http://schemas.openxmlformats.org/officeDocument/2006/extended-properties" xmlns:vt="http://schemas.openxmlformats.org/officeDocument/2006/docPropsVTypes">
  <Template>Kuntaliitto suomenkielinen</Template>
  <TotalTime>952</TotalTime>
  <Words>1043</Words>
  <Application>Microsoft Office PowerPoint</Application>
  <PresentationFormat>Näytössä katseltava diaesitys (4:3)</PresentationFormat>
  <Paragraphs>195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Kuntaliitto suomenkielinen</vt:lpstr>
      <vt:lpstr>Kuntaliitto suomen- ja ruotsinkielinen</vt:lpstr>
      <vt:lpstr>Asukkaat uudistuksen keskiöön - projektin tarkoitus ja esikartoitus</vt:lpstr>
      <vt:lpstr>AKE-projekti 2016-2019</vt:lpstr>
      <vt:lpstr>AKE-projekti 2016-2019</vt:lpstr>
      <vt:lpstr>Alkukartoitus tammikuu 2017</vt:lpstr>
      <vt:lpstr>PowerPoint-esitys</vt:lpstr>
      <vt:lpstr>Millaisia jo käytössä?</vt:lpstr>
      <vt:lpstr>PowerPoint-esitys</vt:lpstr>
      <vt:lpstr>Millaisia on suunniteltu?</vt:lpstr>
      <vt:lpstr>Henkilöstöviestinnän suunnitelmat</vt:lpstr>
      <vt:lpstr>Kenen vastuulla osallistaminen?</vt:lpstr>
      <vt:lpstr>Väliaikaishallinnon viestintä ja osallistuminen?</vt:lpstr>
      <vt:lpstr>Kumppanit?</vt:lpstr>
      <vt:lpstr>Maakuntauudistuksen tiekartta </vt:lpstr>
      <vt:lpstr>Lisätietoja</vt:lpstr>
    </vt:vector>
  </TitlesOfParts>
  <Company>Suomen Kuntaliitto 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Maakuntien osallisuuskysely 2017</dc:title>
  <dc:creator>Seppälä Jari</dc:creator>
  <cp:lastModifiedBy>Seppälä Jari</cp:lastModifiedBy>
  <cp:revision>81</cp:revision>
  <dcterms:created xsi:type="dcterms:W3CDTF">2012-01-12T12:22:10Z</dcterms:created>
  <dcterms:modified xsi:type="dcterms:W3CDTF">2017-02-24T08:37:24Z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0x010100FB67A0028CB54352919050D117ADD96100E58189FD85EB0E4B95FFBBB138C5E329</vt:lpwstr>
  </property>
  <property fmtid="{D5CDD505-2E9C-101B-9397-08002B2CF9AE}" pid="3" name="_dlc_DocIdItemGuid">
    <vt:lpwstr>a744c219-47a1-4b74-ac1d-6dfbfe95112e</vt:lpwstr>
  </property>
  <property fmtid="{D5CDD505-2E9C-101B-9397-08002B2CF9AE}" pid="4" name="KN2Keywords">
    <vt:lpwstr/>
  </property>
  <property fmtid="{D5CDD505-2E9C-101B-9397-08002B2CF9AE}" pid="5" name="Theme">
    <vt:lpwstr/>
  </property>
  <property fmtid="{D5CDD505-2E9C-101B-9397-08002B2CF9AE}" pid="6" name="KN2Language">
    <vt:lpwstr/>
  </property>
  <property fmtid="{D5CDD505-2E9C-101B-9397-08002B2CF9AE}" pid="7" name="Municipality">
    <vt:lpwstr/>
  </property>
  <property fmtid="{D5CDD505-2E9C-101B-9397-08002B2CF9AE}" pid="8" name="ExpertService">
    <vt:lpwstr>54;#Kuntakehitys, demokratia ja johtaminen|3e6ef9b2-41c9-46be-8c84-22e3c1ba5b38</vt:lpwstr>
  </property>
</Properties>
</file>