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857" r:id="rId3"/>
  </p:sldMasterIdLst>
  <p:notesMasterIdLst>
    <p:notesMasterId r:id="rId5"/>
  </p:notesMasterIdLst>
  <p:handoutMasterIdLst>
    <p:handoutMasterId r:id="rId6"/>
  </p:handoutMasterIdLst>
  <p:sldIdLst>
    <p:sldId id="384" r:id="rId4"/>
  </p:sldIdLst>
  <p:sldSz cx="12192000" cy="6858000"/>
  <p:notesSz cx="6735763" cy="9866313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797"/>
    <a:srgbClr val="003882"/>
    <a:srgbClr val="53A5FF"/>
    <a:srgbClr val="FF5757"/>
    <a:srgbClr val="FF4B4B"/>
    <a:srgbClr val="13B5E7"/>
    <a:srgbClr val="51CBF1"/>
    <a:srgbClr val="FF6161"/>
    <a:srgbClr val="B0DD7F"/>
    <a:srgbClr val="C6E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206" autoAdjust="0"/>
  </p:normalViewPr>
  <p:slideViewPr>
    <p:cSldViewPr>
      <p:cViewPr varScale="1">
        <p:scale>
          <a:sx n="83" d="100"/>
          <a:sy n="83" d="100"/>
        </p:scale>
        <p:origin x="643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9565" cy="49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65" tIns="45533" rIns="91065" bIns="45533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626" y="1"/>
            <a:ext cx="2919565" cy="49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65" tIns="45533" rIns="91065" bIns="4553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332"/>
            <a:ext cx="2919565" cy="49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65" tIns="45533" rIns="91065" bIns="45533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626" y="9371332"/>
            <a:ext cx="2919565" cy="49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65" tIns="45533" rIns="91065" bIns="4553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BCCC37D-E910-430E-9CA9-6BD15BC924E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8588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9565" cy="49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65" tIns="45533" rIns="91065" bIns="45533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626" y="1"/>
            <a:ext cx="2919565" cy="49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65" tIns="45533" rIns="91065" bIns="4553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375" y="739775"/>
            <a:ext cx="657701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262" y="4686459"/>
            <a:ext cx="5389240" cy="4440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65" tIns="45533" rIns="91065" bIns="455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332"/>
            <a:ext cx="2919565" cy="49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65" tIns="45533" rIns="91065" bIns="45533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626" y="9371332"/>
            <a:ext cx="2919565" cy="49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65" tIns="45533" rIns="91065" bIns="4553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E3D767E-1847-4D42-AA83-06DD2100561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7857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3D767E-1847-4D42-AA83-06DD21005617}" type="slidenum">
              <a:rPr lang="fi-FI" smtClean="0"/>
              <a:pPr>
                <a:defRPr/>
              </a:pPr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5235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kuvapohja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"/>
          <a:stretch>
            <a:fillRect/>
          </a:stretch>
        </p:blipFill>
        <p:spPr bwMode="auto">
          <a:xfrm>
            <a:off x="1" y="755650"/>
            <a:ext cx="119507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Kuntaliitto_vari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2" y="333376"/>
            <a:ext cx="335703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78517" y="2781300"/>
            <a:ext cx="8128000" cy="12588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78517" y="4076700"/>
            <a:ext cx="8128000" cy="19621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426322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3782A-E4B8-460D-9E7F-09E5BC348CE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214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94600" y="708025"/>
            <a:ext cx="2159000" cy="5334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117600" y="708025"/>
            <a:ext cx="6273800" cy="53340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FE886-5724-4A7B-91FB-E77C63F2763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2376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CD24F-3B7C-4D6A-BCBC-2B6A377E1B8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4882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95BD7-9896-4D0A-B920-241664B5A95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0963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93F7C-08EC-49DC-8BFF-ADAA7E6CF042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8747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17600" y="2079625"/>
            <a:ext cx="4216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537200" y="2079625"/>
            <a:ext cx="4216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17FAE-F894-4018-959B-83ECA11467D7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4311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40CF1-3CF6-4770-A07F-7FBACE08F00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6741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2A54D-9C81-48D9-8138-5EC434C9F9B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6269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E805B-5BDD-4B28-AD70-6267670023A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8335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BDEDC-E81F-4238-9D23-39BD562B66A7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073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8E9C6-21E3-4962-A7D5-77297A6AF30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0234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8D501-C388-41B4-8B3B-5AB7D3DBB77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46351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7FA25-AC8B-4D40-A6FE-F66F98E8478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3620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94600" y="708025"/>
            <a:ext cx="2159000" cy="5334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117600" y="708025"/>
            <a:ext cx="6273800" cy="53340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A35B1-9D01-43A8-8588-A2BFAC0B4F8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3661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ibbon_kansisiv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433" y="2679700"/>
            <a:ext cx="5403851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18" y="579438"/>
            <a:ext cx="339724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823504"/>
            <a:ext cx="9731023" cy="1470025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3299867"/>
            <a:ext cx="8136467" cy="163619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158193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Väliotsikkosivu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ibbon_kansisiv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885" y="3797300"/>
            <a:ext cx="5082116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pic>
        <p:nvPicPr>
          <p:cNvPr id="6" name="Picture 6" descr="logo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823504"/>
            <a:ext cx="10363199" cy="1470025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3299867"/>
            <a:ext cx="8136467" cy="163619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88304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Väliotsikkosivu kuvall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9139768" y="4724400"/>
            <a:ext cx="30522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1"/>
            <a:ext cx="12192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544282"/>
            <a:ext cx="9651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5594340"/>
            <a:ext cx="9660465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2789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Väliotsikkosivu kuvall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9139768" y="4724400"/>
            <a:ext cx="30522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1"/>
            <a:ext cx="12192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544282"/>
            <a:ext cx="9651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5594340"/>
            <a:ext cx="9660465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4927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Väliotsikkosivu kuvall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9139768" y="4724400"/>
            <a:ext cx="30522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1"/>
            <a:ext cx="12192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544282"/>
            <a:ext cx="9651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5594340"/>
            <a:ext cx="9660465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4800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Väliotsikkosivu kuvalla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9139768" y="4724400"/>
            <a:ext cx="30522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1"/>
            <a:ext cx="12192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544282"/>
            <a:ext cx="9651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5594340"/>
            <a:ext cx="9660465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12909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Väliotsikkosivu kuvalla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9139768" y="4724400"/>
            <a:ext cx="30522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1"/>
            <a:ext cx="12192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544282"/>
            <a:ext cx="9651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5594340"/>
            <a:ext cx="9660465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196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7686E-8374-45F2-8194-854B1C6F5B3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52692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Väliotsikkosivu kuvalla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9139768" y="4724400"/>
            <a:ext cx="30522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1"/>
            <a:ext cx="12192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544282"/>
            <a:ext cx="9651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5594340"/>
            <a:ext cx="9660465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34341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Väliotsikkosivu kuvalla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9139768" y="4724400"/>
            <a:ext cx="30522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1"/>
            <a:ext cx="12192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544282"/>
            <a:ext cx="9651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5594340"/>
            <a:ext cx="9660465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32990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Väliotsikkosivu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pic>
        <p:nvPicPr>
          <p:cNvPr id="5" name="Picture 6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823504"/>
            <a:ext cx="10363199" cy="1470025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3299867"/>
            <a:ext cx="8136467" cy="163619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83143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- ja sisältösivu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pic>
        <p:nvPicPr>
          <p:cNvPr id="5" name="Picture 16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933" y="274638"/>
            <a:ext cx="10371667" cy="1143000"/>
          </a:xfrm>
        </p:spPr>
        <p:txBody>
          <a:bodyPr lIns="0" r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933" y="1600201"/>
            <a:ext cx="10371667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15905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otsikko- ja sisältösivu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933" y="274638"/>
            <a:ext cx="10371667" cy="1143000"/>
          </a:xfrm>
        </p:spPr>
        <p:txBody>
          <a:bodyPr lIns="0" r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933" y="1600201"/>
            <a:ext cx="10371667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33609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5"/>
          <p:cNvSpPr txBox="1">
            <a:spLocks noChangeArrowheads="1"/>
          </p:cNvSpPr>
          <p:nvPr userDrawn="1"/>
        </p:nvSpPr>
        <p:spPr bwMode="auto">
          <a:xfrm>
            <a:off x="4908551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dirty="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3547533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dirty="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946400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dirty="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217" y="4406901"/>
            <a:ext cx="10363200" cy="1362075"/>
          </a:xfrm>
        </p:spPr>
        <p:txBody>
          <a:bodyPr lIns="0" rIns="0" anchor="t"/>
          <a:lstStyle>
            <a:lvl1pPr algn="l">
              <a:defRPr sz="3200" b="1" cap="none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921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A6D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42441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pic>
        <p:nvPicPr>
          <p:cNvPr id="6" name="Picture 13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4908551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dirty="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3547533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dirty="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2946400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dirty="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22019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pic>
        <p:nvPicPr>
          <p:cNvPr id="8" name="Picture 15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4908551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dirty="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10" name="TextBox 19"/>
          <p:cNvSpPr txBox="1">
            <a:spLocks noChangeArrowheads="1"/>
          </p:cNvSpPr>
          <p:nvPr userDrawn="1"/>
        </p:nvSpPr>
        <p:spPr bwMode="auto">
          <a:xfrm>
            <a:off x="3547533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dirty="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11" name="TextBox 20"/>
          <p:cNvSpPr txBox="1">
            <a:spLocks noChangeArrowheads="1"/>
          </p:cNvSpPr>
          <p:nvPr userDrawn="1"/>
        </p:nvSpPr>
        <p:spPr bwMode="auto">
          <a:xfrm>
            <a:off x="2946400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dirty="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43885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pic>
        <p:nvPicPr>
          <p:cNvPr id="4" name="Picture 5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18529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pic>
        <p:nvPicPr>
          <p:cNvPr id="3" name="Picture 4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608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17600" y="2079625"/>
            <a:ext cx="4216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537200" y="2079625"/>
            <a:ext cx="4216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DCC2A-12BB-4938-BDB9-3E097AA04C2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960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pic>
        <p:nvPicPr>
          <p:cNvPr id="6" name="Picture 13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4908551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dirty="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3547533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dirty="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2946400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dirty="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517" y="273050"/>
            <a:ext cx="3960283" cy="1162050"/>
          </a:xfrm>
        </p:spPr>
        <p:txBody>
          <a:bodyPr lIns="0" tIns="0"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333" y="273051"/>
            <a:ext cx="6282267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6517" y="1435101"/>
            <a:ext cx="39602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42924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pic>
        <p:nvPicPr>
          <p:cNvPr id="6" name="Picture 13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4908551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dirty="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3547533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dirty="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2946400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dirty="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517" y="4749800"/>
            <a:ext cx="7315200" cy="566738"/>
          </a:xfrm>
        </p:spPr>
        <p:txBody>
          <a:bodyPr lIns="0" tIns="0"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6517" y="5619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dirty="0" smtClean="0"/>
              <a:t>Lisää kuva napsauttamalla kuvaketta</a:t>
            </a:r>
            <a:endParaRPr lang="fi-FI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6517" y="53165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A6D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62385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5"/>
          <p:cNvSpPr txBox="1">
            <a:spLocks noChangeArrowheads="1"/>
          </p:cNvSpPr>
          <p:nvPr userDrawn="1"/>
        </p:nvSpPr>
        <p:spPr bwMode="auto">
          <a:xfrm>
            <a:off x="4908551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dirty="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3547533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dirty="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946400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dirty="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3877734" y="66040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00" dirty="0" smtClean="0">
                <a:solidFill>
                  <a:srgbClr val="002E63"/>
                </a:solidFill>
                <a:latin typeface="Verdana"/>
                <a:cs typeface="+mn-cs"/>
              </a:rPr>
              <a:t>5.4.2011</a:t>
            </a:r>
            <a:endParaRPr lang="fi-FI" sz="1100" dirty="0">
              <a:solidFill>
                <a:srgbClr val="002E63"/>
              </a:solidFill>
              <a:latin typeface="Verdana"/>
              <a:cs typeface="+mn-cs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5230285" y="66040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err="1" smtClean="0">
                <a:solidFill>
                  <a:srgbClr val="002E63"/>
                </a:solidFill>
                <a:latin typeface="Verdana"/>
                <a:cs typeface="+mn-cs"/>
              </a:rPr>
              <a:t>etunimi</a:t>
            </a:r>
            <a:r>
              <a:rPr lang="en-US" sz="1100" dirty="0" smtClean="0">
                <a:solidFill>
                  <a:srgbClr val="002E63"/>
                </a:solidFill>
                <a:latin typeface="Verdana"/>
                <a:cs typeface="+mn-cs"/>
              </a:rPr>
              <a:t> </a:t>
            </a:r>
            <a:r>
              <a:rPr lang="en-US" sz="1100" dirty="0" err="1" smtClean="0">
                <a:solidFill>
                  <a:srgbClr val="002E63"/>
                </a:solidFill>
                <a:latin typeface="Verdana"/>
                <a:cs typeface="+mn-cs"/>
              </a:rPr>
              <a:t>sukunimi</a:t>
            </a:r>
            <a:r>
              <a:rPr lang="en-US" sz="1100" dirty="0" smtClean="0">
                <a:solidFill>
                  <a:srgbClr val="002E63"/>
                </a:solidFill>
                <a:latin typeface="Verdana"/>
                <a:cs typeface="+mn-cs"/>
              </a:rPr>
              <a:t> </a:t>
            </a:r>
            <a:r>
              <a:rPr lang="en-US" sz="1100" dirty="0" err="1" smtClean="0">
                <a:solidFill>
                  <a:srgbClr val="002E63"/>
                </a:solidFill>
                <a:latin typeface="Verdana"/>
                <a:cs typeface="+mn-cs"/>
              </a:rPr>
              <a:t>Titteli</a:t>
            </a:r>
            <a:r>
              <a:rPr lang="en-US" sz="1100" dirty="0" smtClean="0">
                <a:solidFill>
                  <a:srgbClr val="002E63"/>
                </a:solidFill>
                <a:latin typeface="Verdana"/>
                <a:cs typeface="+mn-cs"/>
              </a:rPr>
              <a:t> | </a:t>
            </a:r>
            <a:r>
              <a:rPr lang="en-US" sz="1100" dirty="0" err="1" smtClean="0">
                <a:solidFill>
                  <a:srgbClr val="002E63"/>
                </a:solidFill>
                <a:latin typeface="Verdana"/>
                <a:cs typeface="+mn-cs"/>
              </a:rPr>
              <a:t>Tapahtuma</a:t>
            </a:r>
            <a:endParaRPr lang="fi-FI" sz="1100" dirty="0" smtClean="0">
              <a:solidFill>
                <a:srgbClr val="002E63"/>
              </a:solidFill>
              <a:latin typeface="Verdana"/>
              <a:cs typeface="+mn-cs"/>
            </a:endParaRPr>
          </a:p>
        </p:txBody>
      </p:sp>
      <p:sp>
        <p:nvSpPr>
          <p:cNvPr id="11" name="TextBox 20"/>
          <p:cNvSpPr txBox="1">
            <a:spLocks noChangeArrowheads="1"/>
          </p:cNvSpPr>
          <p:nvPr userDrawn="1"/>
        </p:nvSpPr>
        <p:spPr bwMode="auto">
          <a:xfrm>
            <a:off x="5111751" y="66516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12" name="TextBox 27"/>
          <p:cNvSpPr txBox="1">
            <a:spLocks noChangeArrowheads="1"/>
          </p:cNvSpPr>
          <p:nvPr userDrawn="1"/>
        </p:nvSpPr>
        <p:spPr bwMode="auto">
          <a:xfrm>
            <a:off x="3750733" y="66516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13" name="TextBox 28"/>
          <p:cNvSpPr txBox="1">
            <a:spLocks noChangeArrowheads="1"/>
          </p:cNvSpPr>
          <p:nvPr userDrawn="1"/>
        </p:nvSpPr>
        <p:spPr bwMode="auto">
          <a:xfrm>
            <a:off x="3149600" y="66516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7900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33" y="274638"/>
            <a:ext cx="493184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438400" cy="5851525"/>
          </a:xfrm>
        </p:spPr>
        <p:txBody>
          <a:bodyPr vert="eaVert" lIns="0" tIns="0" r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39"/>
            <a:ext cx="77216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2636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8BA95-2B22-4354-9F56-CB5C11D03DA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1094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94E5A-8CDD-48AA-BB39-1F5A45F34CA8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108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893AB-A313-43B7-A0E3-77EDF9224A8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470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7A83D-551F-4688-96B1-C7412C8B1D5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3022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74975-A501-41D0-8D0A-AE1BA564237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281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KL_jatkosivu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"/>
            <a:ext cx="113284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2" descr="Kuntaliitto_pc_RG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8" y="5876925"/>
            <a:ext cx="323003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708025"/>
            <a:ext cx="8636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2079625"/>
            <a:ext cx="8636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6066367" y="6553200"/>
            <a:ext cx="24003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A6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9575800" y="6553200"/>
            <a:ext cx="143933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11176000" y="6553200"/>
            <a:ext cx="958851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0000" bIns="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1"/>
                </a:solidFill>
                <a:cs typeface="+mn-cs"/>
              </a:defRPr>
            </a:lvl1pPr>
          </a:lstStyle>
          <a:p>
            <a:pPr>
              <a:defRPr/>
            </a:pPr>
            <a:fld id="{B52D336E-DF80-4747-AEF0-315572594E8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2" r:id="rId1"/>
    <p:sldLayoutId id="2147484421" r:id="rId2"/>
    <p:sldLayoutId id="2147484422" r:id="rId3"/>
    <p:sldLayoutId id="2147484423" r:id="rId4"/>
    <p:sldLayoutId id="2147484424" r:id="rId5"/>
    <p:sldLayoutId id="2147484425" r:id="rId6"/>
    <p:sldLayoutId id="2147484426" r:id="rId7"/>
    <p:sldLayoutId id="2147484427" r:id="rId8"/>
    <p:sldLayoutId id="2147484428" r:id="rId9"/>
    <p:sldLayoutId id="2147484429" r:id="rId10"/>
    <p:sldLayoutId id="2147484430" r:id="rId11"/>
  </p:sldLayoutIdLst>
  <p:hf sldNum="0" hd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2pPr>
      <a:lvl3pPr marL="1143000" indent="-1841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3pPr>
      <a:lvl4pPr marL="16256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4pPr>
      <a:lvl5pPr marL="2093913" indent="-18891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5pPr>
      <a:lvl6pPr marL="25511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30083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4655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9227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Kuntaliitto_pc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7" y="5876925"/>
            <a:ext cx="3223684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708025"/>
            <a:ext cx="8636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2079625"/>
            <a:ext cx="8636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6066367" y="6553200"/>
            <a:ext cx="24003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A6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575800" y="6553200"/>
            <a:ext cx="143933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553200"/>
            <a:ext cx="958851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0000" bIns="0" numCol="1" anchor="t" anchorCtr="0" compatLnSpc="1">
            <a:prstTxWarp prst="textNoShape">
              <a:avLst/>
            </a:prstTxWarp>
          </a:bodyPr>
          <a:lstStyle>
            <a:lvl1pPr algn="r">
              <a:defRPr>
                <a:cs typeface="+mn-cs"/>
              </a:defRPr>
            </a:lvl1pPr>
          </a:lstStyle>
          <a:p>
            <a:pPr>
              <a:defRPr/>
            </a:pPr>
            <a:fld id="{DCEDA052-6166-4552-8B84-5B0F221E5FD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32" r:id="rId2"/>
    <p:sldLayoutId id="2147484433" r:id="rId3"/>
    <p:sldLayoutId id="2147484434" r:id="rId4"/>
    <p:sldLayoutId id="2147484435" r:id="rId5"/>
    <p:sldLayoutId id="2147484436" r:id="rId6"/>
    <p:sldLayoutId id="2147484437" r:id="rId7"/>
    <p:sldLayoutId id="2147484438" r:id="rId8"/>
    <p:sldLayoutId id="2147484439" r:id="rId9"/>
    <p:sldLayoutId id="2147484440" r:id="rId10"/>
    <p:sldLayoutId id="2147484441" r:id="rId11"/>
  </p:sldLayoutIdLst>
  <p:hf sldNum="0" hd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2pPr>
      <a:lvl3pPr marL="1143000" indent="-1841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3pPr>
      <a:lvl4pPr marL="16256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4pPr>
      <a:lvl5pPr marL="2093913" indent="-18891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5pPr>
      <a:lvl6pPr marL="25511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30083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4655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9227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3" r:id="rId1"/>
    <p:sldLayoutId id="2147484444" r:id="rId2"/>
    <p:sldLayoutId id="2147484445" r:id="rId3"/>
    <p:sldLayoutId id="2147484446" r:id="rId4"/>
    <p:sldLayoutId id="2147484447" r:id="rId5"/>
    <p:sldLayoutId id="2147484448" r:id="rId6"/>
    <p:sldLayoutId id="2147484449" r:id="rId7"/>
    <p:sldLayoutId id="2147484450" r:id="rId8"/>
    <p:sldLayoutId id="2147484451" r:id="rId9"/>
    <p:sldLayoutId id="2147484452" r:id="rId10"/>
    <p:sldLayoutId id="2147484453" r:id="rId11"/>
    <p:sldLayoutId id="2147484454" r:id="rId12"/>
    <p:sldLayoutId id="2147484455" r:id="rId13"/>
    <p:sldLayoutId id="2147484456" r:id="rId14"/>
    <p:sldLayoutId id="2147484457" r:id="rId15"/>
    <p:sldLayoutId id="2147484458" r:id="rId16"/>
    <p:sldLayoutId id="2147484459" r:id="rId17"/>
    <p:sldLayoutId id="2147484460" r:id="rId18"/>
    <p:sldLayoutId id="2147484461" r:id="rId19"/>
    <p:sldLayoutId id="2147484462" r:id="rId20"/>
    <p:sldLayoutId id="2147484463" r:id="rId2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000" b="1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»"/>
        <a:defRPr sz="22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2"/>
          <p:cNvSpPr>
            <a:spLocks noGrp="1" noChangeArrowheads="1"/>
          </p:cNvSpPr>
          <p:nvPr>
            <p:ph type="title"/>
          </p:nvPr>
        </p:nvSpPr>
        <p:spPr>
          <a:xfrm>
            <a:off x="2650876" y="106462"/>
            <a:ext cx="7621588" cy="7302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v-SE" sz="2200" dirty="0"/>
              <a:t>Kommunernas och samkommunernas </a:t>
            </a:r>
            <a:br>
              <a:rPr lang="sv-SE" sz="2200" dirty="0"/>
            </a:br>
            <a:r>
              <a:rPr lang="sv-SE" sz="2200" dirty="0"/>
              <a:t>resultaträkning </a:t>
            </a:r>
            <a:r>
              <a:rPr lang="sv-SE" sz="2200" dirty="0" smtClean="0"/>
              <a:t>2014–2016, </a:t>
            </a:r>
            <a:r>
              <a:rPr lang="sv-SE" sz="2200" dirty="0"/>
              <a:t>md €</a:t>
            </a:r>
            <a:endParaRPr lang="fi-FI" sz="2200" dirty="0"/>
          </a:p>
        </p:txBody>
      </p:sp>
      <p:sp>
        <p:nvSpPr>
          <p:cNvPr id="84" name="Text Box 11"/>
          <p:cNvSpPr txBox="1">
            <a:spLocks noChangeArrowheads="1"/>
          </p:cNvSpPr>
          <p:nvPr/>
        </p:nvSpPr>
        <p:spPr bwMode="auto">
          <a:xfrm>
            <a:off x="8544272" y="6433142"/>
            <a:ext cx="2016224" cy="23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fi-FI" sz="1050" dirty="0"/>
              <a:t>Källa: Statistikcentralen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172072" y="5823263"/>
            <a:ext cx="8604448" cy="63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kern="0" dirty="0">
                <a:solidFill>
                  <a:srgbClr val="002E63"/>
                </a:solidFill>
                <a:cs typeface="+mn-cs"/>
              </a:rPr>
              <a:t>På grund av statistikreformen och bolagiserandet av de kommunala affärsverken och yrkeshögskolorna är år 2015 inte jämförbart med tidigare år</a:t>
            </a:r>
            <a:r>
              <a:rPr lang="fi-FI" sz="1200" kern="0" dirty="0">
                <a:solidFill>
                  <a:srgbClr val="002E63"/>
                </a:solidFill>
                <a:cs typeface="+mn-cs"/>
              </a:rPr>
              <a:t>.  </a:t>
            </a:r>
            <a:r>
              <a:rPr lang="sv-SE" sz="1200" kern="0" dirty="0">
                <a:solidFill>
                  <a:schemeClr val="accent5">
                    <a:lumMod val="50000"/>
                  </a:schemeClr>
                </a:solidFill>
              </a:rPr>
              <a:t>År 2014 uppskattas bolagiseringen av affärsverk förbättra räkenskapsperiodens resultat med </a:t>
            </a:r>
            <a:r>
              <a:rPr lang="sv-SE" sz="1200" b="1" kern="0" dirty="0">
                <a:solidFill>
                  <a:schemeClr val="accent5">
                    <a:lumMod val="50000"/>
                  </a:schemeClr>
                </a:solidFill>
              </a:rPr>
              <a:t>omkring 1,7 miljard euro</a:t>
            </a:r>
            <a:r>
              <a:rPr lang="sv-SE" sz="1200" kern="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fi-FI" sz="1200" b="1" kern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6.6.2017/hp</a:t>
            </a:r>
            <a:endParaRPr lang="fi-FI" dirty="0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006002"/>
              </p:ext>
            </p:extLst>
          </p:nvPr>
        </p:nvGraphicFramePr>
        <p:xfrm>
          <a:off x="2495601" y="872940"/>
          <a:ext cx="7344816" cy="4832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50" name="Worksheet" r:id="rId4" imgW="6644498" imgH="4556823" progId="Excel.Sheet.12">
                  <p:embed/>
                </p:oleObj>
              </mc:Choice>
              <mc:Fallback>
                <p:oleObj name="Worksheet" r:id="rId4" imgW="6644498" imgH="455682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95601" y="872940"/>
                        <a:ext cx="7344816" cy="4832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09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pio (1) Kuntaliitto">
  <a:themeElements>
    <a:clrScheme name="Kopio (1) Kuntaliitto 1">
      <a:dk1>
        <a:srgbClr val="002E63"/>
      </a:dk1>
      <a:lt1>
        <a:srgbClr val="FFFFFF"/>
      </a:lt1>
      <a:dk2>
        <a:srgbClr val="002E63"/>
      </a:dk2>
      <a:lt2>
        <a:srgbClr val="ADA194"/>
      </a:lt2>
      <a:accent1>
        <a:srgbClr val="00A6D6"/>
      </a:accent1>
      <a:accent2>
        <a:srgbClr val="6B8F00"/>
      </a:accent2>
      <a:accent3>
        <a:srgbClr val="FFFFFF"/>
      </a:accent3>
      <a:accent4>
        <a:srgbClr val="002653"/>
      </a:accent4>
      <a:accent5>
        <a:srgbClr val="AAD0E8"/>
      </a:accent5>
      <a:accent6>
        <a:srgbClr val="608100"/>
      </a:accent6>
      <a:hlink>
        <a:srgbClr val="E0AD12"/>
      </a:hlink>
      <a:folHlink>
        <a:srgbClr val="BA5700"/>
      </a:folHlink>
    </a:clrScheme>
    <a:fontScheme name="Kopio (1) 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Kopio (1) Kuntaliitto 1">
        <a:dk1>
          <a:srgbClr val="002E63"/>
        </a:dk1>
        <a:lt1>
          <a:srgbClr val="FFFFFF"/>
        </a:lt1>
        <a:dk2>
          <a:srgbClr val="002E63"/>
        </a:dk2>
        <a:lt2>
          <a:srgbClr val="ADA194"/>
        </a:lt2>
        <a:accent1>
          <a:srgbClr val="00A6D6"/>
        </a:accent1>
        <a:accent2>
          <a:srgbClr val="6B8F00"/>
        </a:accent2>
        <a:accent3>
          <a:srgbClr val="FFFFFF"/>
        </a:accent3>
        <a:accent4>
          <a:srgbClr val="002653"/>
        </a:accent4>
        <a:accent5>
          <a:srgbClr val="AAD0E8"/>
        </a:accent5>
        <a:accent6>
          <a:srgbClr val="608100"/>
        </a:accent6>
        <a:hlink>
          <a:srgbClr val="E0AD12"/>
        </a:hlink>
        <a:folHlink>
          <a:srgbClr val="BA5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2E63"/>
      </a:dk1>
      <a:lt1>
        <a:srgbClr val="FFFFFF"/>
      </a:lt1>
      <a:dk2>
        <a:srgbClr val="002E63"/>
      </a:dk2>
      <a:lt2>
        <a:srgbClr val="ADA194"/>
      </a:lt2>
      <a:accent1>
        <a:srgbClr val="00A6D6"/>
      </a:accent1>
      <a:accent2>
        <a:srgbClr val="6B8F00"/>
      </a:accent2>
      <a:accent3>
        <a:srgbClr val="FFFFFF"/>
      </a:accent3>
      <a:accent4>
        <a:srgbClr val="002653"/>
      </a:accent4>
      <a:accent5>
        <a:srgbClr val="AAD0E8"/>
      </a:accent5>
      <a:accent6>
        <a:srgbClr val="608100"/>
      </a:accent6>
      <a:hlink>
        <a:srgbClr val="E0AD12"/>
      </a:hlink>
      <a:folHlink>
        <a:srgbClr val="BA5700"/>
      </a:folHlink>
    </a:clrScheme>
    <a:fontScheme name="3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3_Default Design 1">
        <a:dk1>
          <a:srgbClr val="002E63"/>
        </a:dk1>
        <a:lt1>
          <a:srgbClr val="FFFFFF"/>
        </a:lt1>
        <a:dk2>
          <a:srgbClr val="002E63"/>
        </a:dk2>
        <a:lt2>
          <a:srgbClr val="ADA194"/>
        </a:lt2>
        <a:accent1>
          <a:srgbClr val="00A6D6"/>
        </a:accent1>
        <a:accent2>
          <a:srgbClr val="6B8F00"/>
        </a:accent2>
        <a:accent3>
          <a:srgbClr val="FFFFFF"/>
        </a:accent3>
        <a:accent4>
          <a:srgbClr val="002653"/>
        </a:accent4>
        <a:accent5>
          <a:srgbClr val="AAD0E8"/>
        </a:accent5>
        <a:accent6>
          <a:srgbClr val="608100"/>
        </a:accent6>
        <a:hlink>
          <a:srgbClr val="E0AD12"/>
        </a:hlink>
        <a:folHlink>
          <a:srgbClr val="BA5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untaliitto suome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6870</TotalTime>
  <Words>44</Words>
  <Application>Microsoft Office PowerPoint</Application>
  <PresentationFormat>Laajakuva</PresentationFormat>
  <Paragraphs>5</Paragraphs>
  <Slides>1</Slides>
  <Notes>1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3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7" baseType="lpstr">
      <vt:lpstr>Arial</vt:lpstr>
      <vt:lpstr>Verdana</vt:lpstr>
      <vt:lpstr>Kopio (1) Kuntaliitto</vt:lpstr>
      <vt:lpstr>3_Default Design</vt:lpstr>
      <vt:lpstr>Kuntaliitto suomenkielinen</vt:lpstr>
      <vt:lpstr>Worksheet</vt:lpstr>
      <vt:lpstr>Kommunernas och samkommunernas  resultaträkning 2014–2016, md €</vt:lpstr>
    </vt:vector>
  </TitlesOfParts>
  <Company>Suomen Kuntaliitto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Kuntatalouden kehitys vuoteen 2015</dc:title>
  <dc:creator>Heikki Pukki</dc:creator>
  <cp:lastModifiedBy>Pukki Heikki</cp:lastModifiedBy>
  <cp:revision>370</cp:revision>
  <cp:lastPrinted>2016-06-15T07:01:40Z</cp:lastPrinted>
  <dcterms:created xsi:type="dcterms:W3CDTF">2009-12-23T10:40:04Z</dcterms:created>
  <dcterms:modified xsi:type="dcterms:W3CDTF">2017-06-29T10:01:51Z</dcterms:modified>
</cp:coreProperties>
</file>