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60" r:id="rId5"/>
    <p:sldId id="263" r:id="rId6"/>
    <p:sldId id="300" r:id="rId7"/>
    <p:sldId id="301" r:id="rId8"/>
    <p:sldId id="357" r:id="rId9"/>
    <p:sldId id="330" r:id="rId10"/>
    <p:sldId id="303" r:id="rId11"/>
    <p:sldId id="331" r:id="rId12"/>
    <p:sldId id="309" r:id="rId13"/>
    <p:sldId id="358" r:id="rId14"/>
    <p:sldId id="334" r:id="rId15"/>
    <p:sldId id="335" r:id="rId16"/>
    <p:sldId id="336" r:id="rId17"/>
    <p:sldId id="337" r:id="rId18"/>
    <p:sldId id="315" r:id="rId19"/>
    <p:sldId id="359" r:id="rId20"/>
    <p:sldId id="338" r:id="rId21"/>
    <p:sldId id="339" r:id="rId22"/>
    <p:sldId id="340" r:id="rId23"/>
    <p:sldId id="341" r:id="rId24"/>
    <p:sldId id="321" r:id="rId25"/>
    <p:sldId id="360" r:id="rId26"/>
    <p:sldId id="343" r:id="rId27"/>
    <p:sldId id="344" r:id="rId28"/>
    <p:sldId id="345" r:id="rId29"/>
    <p:sldId id="327" r:id="rId30"/>
    <p:sldId id="352" r:id="rId31"/>
    <p:sldId id="355" r:id="rId32"/>
  </p:sldIdLst>
  <p:sldSz cx="12192000" cy="6858000"/>
  <p:notesSz cx="6858000" cy="9144000"/>
  <p:embeddedFontLst>
    <p:embeddedFont>
      <p:font typeface="Work Sans" panose="00000500000000000000" pitchFamily="2" charset="0"/>
      <p:regular r:id="rId35"/>
      <p:bold r:id="rId36"/>
      <p:italic r:id="rId37"/>
      <p:boldItalic r:id="rId38"/>
    </p:embeddedFont>
    <p:embeddedFont>
      <p:font typeface="Work Sans ExtraBold" panose="00000900000000000000" pitchFamily="2" charset="0"/>
      <p:bold r:id="rId39"/>
      <p:italic r:id="rId40"/>
      <p:boldItalic r:id="rId41"/>
    </p:embeddedFont>
    <p:embeddedFont>
      <p:font typeface="Work Sans SemiBold" panose="00000700000000000000" pitchFamily="2" charset="0"/>
      <p:regular r:id="rId42"/>
      <p:bold r:id="rId43"/>
      <p:italic r:id="rId44"/>
      <p:boldItalic r:id="rId4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6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ly Töyrylä" initials="NT" lastIdx="17" clrIdx="0">
    <p:extLst>
      <p:ext uri="{19B8F6BF-5375-455C-9EA6-DF929625EA0E}">
        <p15:presenceInfo xmlns:p15="http://schemas.microsoft.com/office/powerpoint/2012/main" userId="S::nelly.toyryla@miltton.fi::8e11bca2-a3ff-403a-9272-d249844077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2C"/>
    <a:srgbClr val="DFDAD6"/>
    <a:srgbClr val="923468"/>
    <a:srgbClr val="FF3E60"/>
    <a:srgbClr val="C4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  <p:guide orient="horz" pos="26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ppalainen Aino" userId="e706a197-45d7-4df2-96dc-af5711d6d22e" providerId="ADAL" clId="{21FE7113-0865-47DC-86DF-A9096A08210F}"/>
    <pc:docChg chg="custSel delSld modSld">
      <pc:chgData name="Lappalainen Aino" userId="e706a197-45d7-4df2-96dc-af5711d6d22e" providerId="ADAL" clId="{21FE7113-0865-47DC-86DF-A9096A08210F}" dt="2021-11-02T09:43:07.951" v="6" actId="47"/>
      <pc:docMkLst>
        <pc:docMk/>
      </pc:docMkLst>
      <pc:sldChg chg="delSp modSp mod">
        <pc:chgData name="Lappalainen Aino" userId="e706a197-45d7-4df2-96dc-af5711d6d22e" providerId="ADAL" clId="{21FE7113-0865-47DC-86DF-A9096A08210F}" dt="2021-11-02T08:48:21.950" v="3" actId="478"/>
        <pc:sldMkLst>
          <pc:docMk/>
          <pc:sldMk cId="1595919726" sldId="260"/>
        </pc:sldMkLst>
        <pc:spChg chg="del mod">
          <ac:chgData name="Lappalainen Aino" userId="e706a197-45d7-4df2-96dc-af5711d6d22e" providerId="ADAL" clId="{21FE7113-0865-47DC-86DF-A9096A08210F}" dt="2021-11-02T08:48:19.438" v="1" actId="478"/>
          <ac:spMkLst>
            <pc:docMk/>
            <pc:sldMk cId="1595919726" sldId="260"/>
            <ac:spMk id="16" creationId="{E981FDC0-3656-7E44-9D31-E07D7AE0A9B0}"/>
          </ac:spMkLst>
        </pc:spChg>
        <pc:spChg chg="del mod">
          <ac:chgData name="Lappalainen Aino" userId="e706a197-45d7-4df2-96dc-af5711d6d22e" providerId="ADAL" clId="{21FE7113-0865-47DC-86DF-A9096A08210F}" dt="2021-11-02T08:48:21.950" v="3" actId="478"/>
          <ac:spMkLst>
            <pc:docMk/>
            <pc:sldMk cId="1595919726" sldId="260"/>
            <ac:spMk id="17" creationId="{DBD30733-13BF-3045-8506-ECA4C84F493D}"/>
          </ac:spMkLst>
        </pc:spChg>
      </pc:sldChg>
      <pc:sldChg chg="del">
        <pc:chgData name="Lappalainen Aino" userId="e706a197-45d7-4df2-96dc-af5711d6d22e" providerId="ADAL" clId="{21FE7113-0865-47DC-86DF-A9096A08210F}" dt="2021-11-02T09:43:07.951" v="6" actId="47"/>
        <pc:sldMkLst>
          <pc:docMk/>
          <pc:sldMk cId="1666233732" sldId="299"/>
        </pc:sldMkLst>
      </pc:sldChg>
      <pc:sldChg chg="delSp modSp mod">
        <pc:chgData name="Lappalainen Aino" userId="e706a197-45d7-4df2-96dc-af5711d6d22e" providerId="ADAL" clId="{21FE7113-0865-47DC-86DF-A9096A08210F}" dt="2021-11-02T09:42:24.511" v="5" actId="478"/>
        <pc:sldMkLst>
          <pc:docMk/>
          <pc:sldMk cId="3984713542" sldId="300"/>
        </pc:sldMkLst>
        <pc:spChg chg="del mod">
          <ac:chgData name="Lappalainen Aino" userId="e706a197-45d7-4df2-96dc-af5711d6d22e" providerId="ADAL" clId="{21FE7113-0865-47DC-86DF-A9096A08210F}" dt="2021-11-02T09:42:24.511" v="5" actId="478"/>
          <ac:spMkLst>
            <pc:docMk/>
            <pc:sldMk cId="3984713542" sldId="300"/>
            <ac:spMk id="8" creationId="{C35D555D-4A4B-7E4B-89B2-4F90C4692DE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2.11.2021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2.11.2021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72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91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24F02-DD88-4CB6-BB46-9AFDA1AB89C5}" type="datetime1">
              <a:rPr lang="fi-FI" noProof="0" smtClean="0"/>
              <a:t>2.11.2021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F643966-4781-45AD-8A02-A30AC3EA462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05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5E3B91D-E653-4FF7-8451-819C0BAE2163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605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2425632-B2BA-43AA-8CA1-5817B052C78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05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42D062-F74D-47A0-9295-1AE573D6F420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605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EE287A-20FA-4316-841F-D645A044BAB7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4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CAE09EB-2A03-4EEB-802F-9BFB693CA7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26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9B3383F-2E59-4DEF-9C7F-DB399E73CCB8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726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B3F17-EE56-4E07-90AF-7736BA7E19E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5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208654-B07A-4704-BD4C-3600EF4D3889}" type="datetime1">
              <a:rPr lang="fi-FI" smtClean="0"/>
              <a:t>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855733-A36D-4272-810F-073F71CD9F09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74FDB-E875-4D3F-8862-251C29449380}" type="datetime1">
              <a:rPr lang="fi-FI" smtClean="0"/>
              <a:t>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7C498-4D6A-47D7-8032-B658B26BCC9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2.11.2021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2.11.2021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2.11.2021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ro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4620D6-9495-4E92-B929-18D859B25042}" type="datetime1">
              <a:rPr lang="fi-FI" noProof="0" smtClean="0"/>
              <a:t>2.11.2021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F5562F4-E9C8-4807-AA4A-09D88C06E1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1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54A3-49B3-478C-AC83-629507BE13C2}" type="datetime1">
              <a:rPr lang="fi-FI" smtClean="0"/>
              <a:t>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03D-C024-448F-B337-EF507B974421}" type="datetime1">
              <a:rPr lang="fi-FI" smtClean="0"/>
              <a:t>2.11.2021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0DC-FFCE-4535-B859-D79D48AC3E58}" type="datetime1">
              <a:rPr lang="fi-FI" smtClean="0"/>
              <a:t>2.11.2021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2.11.2021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7B-2728-4812-BD36-2D48D0819177}" type="datetime1">
              <a:rPr lang="fi-FI" smtClean="0"/>
              <a:t>2.11.2021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255DE5-0541-4FC2-85E3-38F38326AE86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2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00FB-5165-4E43-BD07-359AAF474A07}" type="datetime1">
              <a:rPr lang="fi-FI" smtClean="0"/>
              <a:t>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183-CBD9-4C1E-811C-0CBAAE148081}" type="datetime1">
              <a:rPr lang="fi-FI" smtClean="0"/>
              <a:t>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2.11.2021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36686C-28C7-4F49-84B1-CC2306D386A1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4CFF760-FA78-41BC-B729-1304BF476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2.11.2021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59C7-B1FD-43B2-A1AF-1A902ACF93C5}" type="datetime1">
              <a:rPr lang="fi-FI" smtClean="0"/>
              <a:t>2.11.2021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chart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2.11.2021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chart</a:t>
            </a:r>
            <a:endParaRPr lang="fi-FI" noProof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chart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2.11.2021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chart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794C-7DC7-4093-BCBD-952158D386A9}" type="datetime1">
              <a:rPr lang="fi-FI" smtClean="0"/>
              <a:t>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B26-41D6-4026-B61D-A3E7E670F1AC}" type="datetime1">
              <a:rPr lang="fi-FI" smtClean="0"/>
              <a:t>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49A-E0EE-4A76-AD38-8443CE185D7D}" type="datetime1">
              <a:rPr lang="fi-FI" smtClean="0"/>
              <a:t>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5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CE6-2D7A-4E96-B01D-446E7A06509F}" type="datetime1">
              <a:rPr lang="fi-FI" smtClean="0"/>
              <a:t>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0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66A4-CB0F-4FFB-A3F7-97A8406D58B6}" type="datetime1">
              <a:rPr lang="fi-FI" smtClean="0"/>
              <a:t>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16C-448D-4CAD-8E7D-3E87A3DFF3FB}" type="datetime1">
              <a:rPr lang="fi-FI" smtClean="0"/>
              <a:t>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99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614B5-578D-468F-9090-1F59D13EFBEC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A61D0F-76FD-476A-AABC-5CF7457B0D0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9048-5DEA-4497-B4EE-9C521DA934F6}" type="datetime1">
              <a:rPr lang="fi-FI" smtClean="0"/>
              <a:t>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955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ro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B8D615-AD96-4EB6-9214-D90B85C65DA7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F344943-A0A2-42BD-89C5-48F43EBE204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2FC861-FC86-4FF4-A50C-89C7B28C10B0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BBF4488-7E1A-4DAF-9066-BFD0BA9DC8C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AD9E424-FE63-4724-8350-7238C6CD49C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82002A-7AA0-4F5C-A0FD-150D38BFD2D6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1BDAE9F-350D-4F50-A976-2C516108D38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68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A0504B-A3F2-405C-9155-C619572FC21C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AEEDBFD-277C-434B-9A9A-87EE86F3BF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E7C8EA-7D5B-4ECC-B84F-BEAF5A03A11D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F201B11-9274-4F82-A5C3-7FAE916E061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9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1194F-0947-4BD5-A12E-64CAC5CECC1F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02B06E-209A-4165-9127-7DC450D0647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3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6EA409-A95B-408E-8809-4F287FB5716D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F31E1C-DCBD-419B-8249-143B9D8150C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2.11.2021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35DE95-D114-4AEA-A812-E14BD5E49622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F06DBD-CF98-4F65-8CA2-F02B8B05C861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E41C726-91B5-4DC4-ADD0-FD7392546F7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4432D0-F305-446D-95E3-48EAD8038911}" type="datetime1">
              <a:rPr lang="fi-FI" smtClean="0"/>
              <a:t>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47830F6-C9F2-4A36-980C-6136E35544A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0BAEA-5B18-405A-A401-F49736D1ACDD}" type="datetime1">
              <a:rPr lang="fi-FI" smtClean="0"/>
              <a:t>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917A08A-EF19-4C97-BFDB-32BDC040E85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49ECF7-BCC6-444B-91DD-0A498E68CC2C}" type="datetime1">
              <a:rPr lang="fi-FI" smtClean="0"/>
              <a:t>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16032D-100E-4CB1-8662-E10593766FA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892272-29E1-40F0-A23D-4521FB93520D}" type="datetime1">
              <a:rPr lang="fi-FI" smtClean="0"/>
              <a:t>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917702-4ABB-45F8-BB84-9D6C72DFBCBB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333C36-1DDA-469D-A0C5-6C5A2A7F67F1}" type="datetime1">
              <a:rPr lang="fi-FI" smtClean="0"/>
              <a:t>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926DAD9-CB9B-4DD3-B989-9A965534D70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roos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64B0AE-AE5B-43D8-B88D-91BF9EDE0233}" type="datetime1">
              <a:rPr lang="fi-FI" smtClean="0"/>
              <a:t>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072D378-F85C-4DF2-8A13-E74B0A19D6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5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2E3422-7BAB-4AD4-A34D-B52D7DF25070}" type="datetime1">
              <a:rPr lang="fi-FI" smtClean="0"/>
              <a:t>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973845A-77BC-43ED-9C7E-531CC29C24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F2B63E-0CF4-43E4-BECC-91438CF8411E}" type="datetime1">
              <a:rPr lang="fi-FI" smtClean="0"/>
              <a:t>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B3BFD74-E392-4B24-B78B-157CBF2B29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2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03D9EB-944F-4EAE-8444-A343F5A66C71}" type="datetime1">
              <a:rPr lang="fi-FI" smtClean="0"/>
              <a:t>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1982993-374A-46F6-AAEB-48323C4876A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425D23-A5E1-4458-8F52-DB3FA246251F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97F7F2B-0E7B-4A96-B3C5-5F122BDA54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grafiik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CAD5F9-8A23-4475-850C-F4CA7E4DAEB7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291F968-8CBB-4022-ACCE-1E6A59F92822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1B5BAD-9C63-4C69-87C4-819DEDC62D6D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8D639896-BD23-481B-A03C-839F5F9583A4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45441-B421-48FF-AF9C-FF5C4818C8F7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DCA6CD3D-5272-47DC-8457-908428678D79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4FE1FF-BE8E-4940-B2D3-34DFF88B18CB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E8C9A53-2F70-4A43-B470-63B2A2A62E8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163EEF-B8F6-4FA6-A43B-42F29449964B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1756FC6-3682-4F22-877B-F8802FE3F79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251319-CC70-4A86-8B39-757128D01B55}" type="datetime1">
              <a:rPr lang="fi-FI" smtClean="0"/>
              <a:t>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71D3D9E-718A-4255-A1B1-D4A84671C9F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6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5"/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2.11.2021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8BB19D9D-FC4B-48A0-AC79-4FAAAD94A8F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62" r:id="rId3"/>
    <p:sldLayoutId id="2147483700" r:id="rId4"/>
    <p:sldLayoutId id="2147483660" r:id="rId5"/>
    <p:sldLayoutId id="2147483663" r:id="rId6"/>
    <p:sldLayoutId id="2147483705" r:id="rId7"/>
    <p:sldLayoutId id="2147483661" r:id="rId8"/>
    <p:sldLayoutId id="2147483707" r:id="rId9"/>
    <p:sldLayoutId id="2147483696" r:id="rId10"/>
    <p:sldLayoutId id="2147483726" r:id="rId11"/>
    <p:sldLayoutId id="2147483727" r:id="rId12"/>
    <p:sldLayoutId id="2147483699" r:id="rId13"/>
    <p:sldLayoutId id="2147483682" r:id="rId14"/>
    <p:sldLayoutId id="2147483668" r:id="rId15"/>
    <p:sldLayoutId id="2147483650" r:id="rId16"/>
    <p:sldLayoutId id="2147483653" r:id="rId17"/>
    <p:sldLayoutId id="2147483652" r:id="rId18"/>
    <p:sldLayoutId id="2147483667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731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702" r:id="rId34"/>
    <p:sldLayoutId id="2147483701" r:id="rId35"/>
    <p:sldLayoutId id="2147483721" r:id="rId36"/>
    <p:sldLayoutId id="2147483722" r:id="rId37"/>
    <p:sldLayoutId id="2147483732" r:id="rId38"/>
    <p:sldLayoutId id="2147483733" r:id="rId39"/>
    <p:sldLayoutId id="2147483734" r:id="rId40"/>
    <p:sldLayoutId id="2147483651" r:id="rId41"/>
    <p:sldLayoutId id="2147483664" r:id="rId42"/>
    <p:sldLayoutId id="2147483666" r:id="rId43"/>
    <p:sldLayoutId id="2147483708" r:id="rId44"/>
    <p:sldLayoutId id="2147483665" r:id="rId45"/>
    <p:sldLayoutId id="2147483711" r:id="rId46"/>
    <p:sldLayoutId id="2147483713" r:id="rId47"/>
    <p:sldLayoutId id="2147483728" r:id="rId48"/>
    <p:sldLayoutId id="2147483654" r:id="rId49"/>
    <p:sldLayoutId id="2147483684" r:id="rId50"/>
    <p:sldLayoutId id="2147483685" r:id="rId51"/>
    <p:sldLayoutId id="2147483686" r:id="rId52"/>
    <p:sldLayoutId id="2147483729" r:id="rId53"/>
    <p:sldLayoutId id="2147483730" r:id="rId54"/>
    <p:sldLayoutId id="2147483683" r:id="rId55"/>
    <p:sldLayoutId id="2147483717" r:id="rId56"/>
    <p:sldLayoutId id="2147483687" r:id="rId57"/>
    <p:sldLayoutId id="2147483718" r:id="rId58"/>
    <p:sldLayoutId id="2147483720" r:id="rId59"/>
    <p:sldLayoutId id="2147483655" r:id="rId60"/>
    <p:sldLayoutId id="2147483692" r:id="rId61"/>
    <p:sldLayoutId id="2147483693" r:id="rId62"/>
    <p:sldLayoutId id="2147483694" r:id="rId63"/>
    <p:sldLayoutId id="2147483695" r:id="rId6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taliitto.fi/sites/default/files/media/file/Luonto%20ja%20ymp%C3%A4rist%C3%B6%2C%20ekologinen%20kest%C3%A4vyys_esimerkit.pdf" TargetMode="External"/><Relationship Id="rId2" Type="http://schemas.openxmlformats.org/officeDocument/2006/relationships/hyperlink" Target="https://www.kuntaliitto.fi/sites/default/files/media/file/Kest%C3%A4vyyden%20johtaminen_esimerkit.pdf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kuntaliitto.fi/sites/default/files/media/file/Kansainv%C3%A4liset%20esimerkit_0.pdf" TargetMode="External"/><Relationship Id="rId5" Type="http://schemas.openxmlformats.org/officeDocument/2006/relationships/hyperlink" Target="https://www.kuntaliitto.fi/sites/default/files/media/file/Taloudellinen%20kest%C3%A4vyys_esimerkit.pdf" TargetMode="External"/><Relationship Id="rId4" Type="http://schemas.openxmlformats.org/officeDocument/2006/relationships/hyperlink" Target="https://www.kuntaliitto.fi/sites/default/files/media/file/Sosiaalinen%20kest%C3%A4vyys%2C%20osallisuus%20ja%20yhteis%C3%B6llisyys_esimerkit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ntaliitto.fi/julkaisut/2021/2127-kestavat-kunnat-2030-ennakointijulkaisu" TargetMode="Externa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F8B76336-E331-4F40-8855-24BA638395C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t="703" r="14439" b="35523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1495794"/>
          </a:xfrm>
          <a:effectLst>
            <a:outerShdw blurRad="217735" sx="108000" sy="108000" algn="ctr" rotWithShape="0">
              <a:prstClr val="black">
                <a:alpha val="40051"/>
              </a:prstClr>
            </a:outerShdw>
          </a:effectLst>
        </p:spPr>
        <p:txBody>
          <a:bodyPr/>
          <a:lstStyle/>
          <a:p>
            <a:r>
              <a:rPr lang="fi-FI" noProof="0">
                <a:effectLst>
                  <a:outerShdw blurRad="268287" sx="101000" sy="101000" algn="ctr" rotWithShape="0">
                    <a:prstClr val="black">
                      <a:alpha val="47000"/>
                    </a:prstClr>
                  </a:outerShdw>
                </a:effectLst>
              </a:rPr>
              <a:t>Kestävät kunnat 2030</a:t>
            </a:r>
            <a:br>
              <a:rPr lang="fi-FI" noProof="0">
                <a:effectLst>
                  <a:outerShdw blurRad="268287" sx="101000" sy="101000" algn="ctr" rotWithShape="0">
                    <a:prstClr val="black">
                      <a:alpha val="47000"/>
                    </a:prstClr>
                  </a:outerShdw>
                </a:effectLst>
              </a:rPr>
            </a:br>
            <a:r>
              <a:rPr lang="fi-FI" noProof="0">
                <a:effectLst>
                  <a:outerShdw blurRad="268287" sx="101000" sy="101000" algn="ctr" rotWithShape="0">
                    <a:prstClr val="black">
                      <a:alpha val="47000"/>
                    </a:prstClr>
                  </a:outerShdw>
                </a:effectLst>
              </a:rPr>
              <a:t>-ennakointijulkaisu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7DA8E92-D252-D34F-9684-CE626F652C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9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62D67BE-CCCE-3D4E-B319-710F6F19893D}"/>
              </a:ext>
            </a:extLst>
          </p:cNvPr>
          <p:cNvGrpSpPr/>
          <p:nvPr/>
        </p:nvGrpSpPr>
        <p:grpSpPr>
          <a:xfrm>
            <a:off x="1106836" y="1176996"/>
            <a:ext cx="10016174" cy="4700276"/>
            <a:chOff x="1533711" y="1463426"/>
            <a:chExt cx="9936834" cy="4700276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98036189-1380-8B4E-A2C6-4C0CD6AC16AE}"/>
                </a:ext>
              </a:extLst>
            </p:cNvPr>
            <p:cNvSpPr/>
            <p:nvPr/>
          </p:nvSpPr>
          <p:spPr>
            <a:xfrm>
              <a:off x="1533711" y="2535407"/>
              <a:ext cx="3536355" cy="3628294"/>
            </a:xfrm>
            <a:prstGeom prst="rect">
              <a:avLst/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B5C2E9F4-B3BC-C442-8D63-FAC93934D870}"/>
                </a:ext>
              </a:extLst>
            </p:cNvPr>
            <p:cNvSpPr/>
            <p:nvPr/>
          </p:nvSpPr>
          <p:spPr>
            <a:xfrm>
              <a:off x="5056747" y="1934076"/>
              <a:ext cx="3485880" cy="4229626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9CCFF4A-EF60-DB41-A85C-3D5D19DECAB4}"/>
                </a:ext>
              </a:extLst>
            </p:cNvPr>
            <p:cNvSpPr/>
            <p:nvPr/>
          </p:nvSpPr>
          <p:spPr>
            <a:xfrm>
              <a:off x="8544695" y="1463426"/>
              <a:ext cx="2925850" cy="4700275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19BF3-4356-3645-936C-140F2A73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pPr/>
              <a:t>10</a:t>
            </a:fld>
            <a:endParaRPr lang="fi-FI" noProof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24DE41E-0B31-CF4B-B09C-18A6C4918B52}"/>
              </a:ext>
            </a:extLst>
          </p:cNvPr>
          <p:cNvSpPr txBox="1"/>
          <p:nvPr/>
        </p:nvSpPr>
        <p:spPr>
          <a:xfrm>
            <a:off x="8282293" y="1321012"/>
            <a:ext cx="2269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/>
              <a:t>Kunnat kilpailevat kestävän kehityksen osaamisella, mikä on mahdollistanut hyvinvoinnin ja elinvoiman lisäämisen. 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5285A626-E80A-004B-AABA-04CBC9ECC0C9}"/>
              </a:ext>
            </a:extLst>
          </p:cNvPr>
          <p:cNvCxnSpPr>
            <a:cxnSpLocks/>
            <a:endCxn id="272" idx="3"/>
          </p:cNvCxnSpPr>
          <p:nvPr/>
        </p:nvCxnSpPr>
        <p:spPr>
          <a:xfrm flipV="1">
            <a:off x="1085197" y="5521881"/>
            <a:ext cx="10045128" cy="3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9158CA0D-85D9-DE43-9DD9-7F088A075C00}"/>
              </a:ext>
            </a:extLst>
          </p:cNvPr>
          <p:cNvSpPr/>
          <p:nvPr/>
        </p:nvSpPr>
        <p:spPr>
          <a:xfrm>
            <a:off x="4605389" y="5474154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accent1"/>
              </a:solidFill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FD8385B6-5482-2847-8743-9C401B39BF7A}"/>
              </a:ext>
            </a:extLst>
          </p:cNvPr>
          <p:cNvSpPr txBox="1"/>
          <p:nvPr/>
        </p:nvSpPr>
        <p:spPr>
          <a:xfrm>
            <a:off x="4727848" y="1700797"/>
            <a:ext cx="268847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/>
              <a:t>Työn murros muuttaa väestön liikkumista ja aiheuttaa osaan kunnista hallitsematonta kasvua. 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0DDE8A0-0109-4449-8F5C-AD63A7617D77}"/>
              </a:ext>
            </a:extLst>
          </p:cNvPr>
          <p:cNvSpPr txBox="1"/>
          <p:nvPr/>
        </p:nvSpPr>
        <p:spPr>
          <a:xfrm>
            <a:off x="4727848" y="2492885"/>
            <a:ext cx="29218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/>
              <a:t>Digitaalisuus muuttuu personoiduksi luksustuotteeksi, jolla tuetaan automatisoituja ja robotisoituja palveluja. </a:t>
            </a: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E742A435-03C4-DC43-ABCD-66F4AC20E675}"/>
              </a:ext>
            </a:extLst>
          </p:cNvPr>
          <p:cNvSpPr/>
          <p:nvPr/>
        </p:nvSpPr>
        <p:spPr>
          <a:xfrm>
            <a:off x="8117715" y="5474154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accent1"/>
              </a:solidFill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3E18D7C-7CB6-2E4B-8C91-E8A3B059D509}"/>
              </a:ext>
            </a:extLst>
          </p:cNvPr>
          <p:cNvSpPr txBox="1"/>
          <p:nvPr/>
        </p:nvSpPr>
        <p:spPr>
          <a:xfrm>
            <a:off x="1203778" y="2329742"/>
            <a:ext cx="31871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/>
              <a:t>Kuntien</a:t>
            </a:r>
            <a:r>
              <a:rPr lang="en-GB" sz="1050"/>
              <a:t> </a:t>
            </a:r>
            <a:r>
              <a:rPr lang="en-GB" sz="1050" err="1"/>
              <a:t>toimintaympäristö</a:t>
            </a:r>
            <a:r>
              <a:rPr lang="en-GB" sz="1050"/>
              <a:t> </a:t>
            </a:r>
            <a:r>
              <a:rPr lang="en-GB" sz="1050" err="1"/>
              <a:t>muuttuu</a:t>
            </a:r>
            <a:r>
              <a:rPr lang="en-GB" sz="1050"/>
              <a:t>. </a:t>
            </a:r>
            <a:r>
              <a:rPr lang="en-GB" sz="1050" err="1"/>
              <a:t>Ilmastonmuutos</a:t>
            </a:r>
            <a:r>
              <a:rPr lang="en-GB" sz="1050"/>
              <a:t>, </a:t>
            </a:r>
            <a:r>
              <a:rPr lang="en-GB" sz="1050" err="1"/>
              <a:t>digitalisaatio</a:t>
            </a:r>
            <a:r>
              <a:rPr lang="en-GB" sz="1050"/>
              <a:t> </a:t>
            </a:r>
            <a:r>
              <a:rPr lang="en-GB" sz="1050" err="1"/>
              <a:t>ja</a:t>
            </a:r>
            <a:r>
              <a:rPr lang="en-GB" sz="1050"/>
              <a:t> </a:t>
            </a:r>
            <a:r>
              <a:rPr lang="en-GB" sz="1050" err="1"/>
              <a:t>työelämän</a:t>
            </a:r>
            <a:r>
              <a:rPr lang="en-GB" sz="1050"/>
              <a:t> </a:t>
            </a:r>
            <a:r>
              <a:rPr lang="en-GB" sz="1050" err="1"/>
              <a:t>murros</a:t>
            </a:r>
            <a:r>
              <a:rPr lang="en-GB" sz="1050"/>
              <a:t> </a:t>
            </a:r>
            <a:r>
              <a:rPr lang="en-GB" sz="1050" err="1"/>
              <a:t>luovat</a:t>
            </a:r>
            <a:r>
              <a:rPr lang="en-GB" sz="1050"/>
              <a:t> </a:t>
            </a:r>
            <a:r>
              <a:rPr lang="en-GB" sz="1050" err="1"/>
              <a:t>uusia</a:t>
            </a:r>
            <a:r>
              <a:rPr lang="en-GB" sz="1050"/>
              <a:t> </a:t>
            </a:r>
            <a:r>
              <a:rPr lang="en-GB" sz="1050" err="1"/>
              <a:t>liikkumis</a:t>
            </a:r>
            <a:r>
              <a:rPr lang="en-GB" sz="1050"/>
              <a:t>-, </a:t>
            </a:r>
            <a:r>
              <a:rPr lang="en-GB" sz="1050" err="1"/>
              <a:t>palvelu</a:t>
            </a:r>
            <a:r>
              <a:rPr lang="en-GB" sz="1050"/>
              <a:t>-, </a:t>
            </a:r>
            <a:r>
              <a:rPr lang="en-GB" sz="1050" err="1"/>
              <a:t>asumis</a:t>
            </a:r>
            <a:r>
              <a:rPr lang="en-GB" sz="1050"/>
              <a:t>- </a:t>
            </a:r>
            <a:r>
              <a:rPr lang="en-GB" sz="1050" err="1"/>
              <a:t>ja</a:t>
            </a:r>
            <a:r>
              <a:rPr lang="en-GB" sz="1050"/>
              <a:t> </a:t>
            </a:r>
            <a:r>
              <a:rPr lang="en-GB" sz="1050" err="1"/>
              <a:t>energiaratkaisuja</a:t>
            </a:r>
            <a:r>
              <a:rPr lang="en-GB" sz="1050"/>
              <a:t>. </a:t>
            </a:r>
          </a:p>
          <a:p>
            <a:endParaRPr lang="en-GB" sz="1050" err="1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14301AEA-13EC-9A47-ABE2-B9F9B6DF6C41}"/>
              </a:ext>
            </a:extLst>
          </p:cNvPr>
          <p:cNvSpPr txBox="1"/>
          <p:nvPr/>
        </p:nvSpPr>
        <p:spPr>
          <a:xfrm>
            <a:off x="1203778" y="3312956"/>
            <a:ext cx="3380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/>
              <a:t>Etätyö ja opetus luovat digitaalisia innovaatioita ja kohentavat kansalaisten digitaitoja.</a:t>
            </a: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52AFC795-737C-464F-AFB7-BEDB852C8E0B}"/>
              </a:ext>
            </a:extLst>
          </p:cNvPr>
          <p:cNvSpPr/>
          <p:nvPr/>
        </p:nvSpPr>
        <p:spPr>
          <a:xfrm>
            <a:off x="1055440" y="5474154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accent1"/>
              </a:solidFill>
            </a:endParaRPr>
          </a:p>
        </p:txBody>
      </p:sp>
      <p:sp>
        <p:nvSpPr>
          <p:cNvPr id="272" name="Triangle 271">
            <a:extLst>
              <a:ext uri="{FF2B5EF4-FFF2-40B4-BE49-F238E27FC236}">
                <a16:creationId xmlns:a16="http://schemas.microsoft.com/office/drawing/2014/main" id="{4A1C0DF3-46CB-0740-AF18-3FDF0D99C9DC}"/>
              </a:ext>
            </a:extLst>
          </p:cNvPr>
          <p:cNvSpPr/>
          <p:nvPr/>
        </p:nvSpPr>
        <p:spPr>
          <a:xfrm rot="5400000">
            <a:off x="11130325" y="5467881"/>
            <a:ext cx="108000" cy="108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accent1"/>
              </a:solidFill>
            </a:endParaRP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7F4AC979-9FC4-5C4B-A273-BD556F5A4B2E}"/>
              </a:ext>
            </a:extLst>
          </p:cNvPr>
          <p:cNvCxnSpPr>
            <a:cxnSpLocks/>
            <a:stCxn id="271" idx="0"/>
          </p:cNvCxnSpPr>
          <p:nvPr/>
        </p:nvCxnSpPr>
        <p:spPr>
          <a:xfrm flipV="1">
            <a:off x="1109440" y="2248977"/>
            <a:ext cx="0" cy="3225177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tangle 278">
            <a:extLst>
              <a:ext uri="{FF2B5EF4-FFF2-40B4-BE49-F238E27FC236}">
                <a16:creationId xmlns:a16="http://schemas.microsoft.com/office/drawing/2014/main" id="{81818011-4AF8-1D40-99FE-D39839CF7D62}"/>
              </a:ext>
            </a:extLst>
          </p:cNvPr>
          <p:cNvSpPr/>
          <p:nvPr/>
        </p:nvSpPr>
        <p:spPr>
          <a:xfrm>
            <a:off x="8282293" y="2329124"/>
            <a:ext cx="24222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/>
              <a:t>Kuntien palvelut ovat pääosin digitaalisia. Kuntarajat ylittävät palvelut tukevat tekoälyn ja algoritmien avulla ihmisten arkea. </a:t>
            </a: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395A595-2C24-014D-BEE1-8A707C0DBD43}"/>
              </a:ext>
            </a:extLst>
          </p:cNvPr>
          <p:cNvCxnSpPr>
            <a:cxnSpLocks/>
          </p:cNvCxnSpPr>
          <p:nvPr/>
        </p:nvCxnSpPr>
        <p:spPr>
          <a:xfrm>
            <a:off x="1106837" y="2257116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EE9ABF39-559E-054A-BF04-65DB310C613E}"/>
              </a:ext>
            </a:extLst>
          </p:cNvPr>
          <p:cNvCxnSpPr>
            <a:cxnSpLocks/>
          </p:cNvCxnSpPr>
          <p:nvPr/>
        </p:nvCxnSpPr>
        <p:spPr>
          <a:xfrm>
            <a:off x="1106837" y="3212965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6E8E4C88-AECE-3543-A685-A88F75D10B0D}"/>
              </a:ext>
            </a:extLst>
          </p:cNvPr>
          <p:cNvSpPr/>
          <p:nvPr/>
        </p:nvSpPr>
        <p:spPr>
          <a:xfrm>
            <a:off x="8564450" y="7713979"/>
            <a:ext cx="32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>
              <a:solidFill>
                <a:schemeClr val="accent1"/>
              </a:solidFill>
            </a:endParaRPr>
          </a:p>
          <a:p>
            <a:endParaRPr lang="en-GB" sz="1400">
              <a:solidFill>
                <a:schemeClr val="accent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AB05407-C8D4-6446-B197-768CC7E01859}"/>
              </a:ext>
            </a:extLst>
          </p:cNvPr>
          <p:cNvSpPr txBox="1"/>
          <p:nvPr/>
        </p:nvSpPr>
        <p:spPr>
          <a:xfrm>
            <a:off x="1203778" y="3894716"/>
            <a:ext cx="3380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/>
              <a:t>Kunnat toimivat testiympäristöinä uusille teknologioille ja edistävät ekologisesti ja sosiaalisesti kestävän yritystoiminnan kehittymistä. 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931A58F-A7CD-9342-9DE6-4D63BAD54336}"/>
              </a:ext>
            </a:extLst>
          </p:cNvPr>
          <p:cNvCxnSpPr>
            <a:cxnSpLocks/>
          </p:cNvCxnSpPr>
          <p:nvPr/>
        </p:nvCxnSpPr>
        <p:spPr>
          <a:xfrm>
            <a:off x="1106837" y="3861037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7120CDD-70A1-434C-B5C9-B252ACB78392}"/>
              </a:ext>
            </a:extLst>
          </p:cNvPr>
          <p:cNvSpPr txBox="1"/>
          <p:nvPr/>
        </p:nvSpPr>
        <p:spPr>
          <a:xfrm>
            <a:off x="4511824" y="1340768"/>
            <a:ext cx="128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3"/>
                </a:solidFill>
              </a:rPr>
              <a:t>2026-2030</a:t>
            </a:r>
            <a:endParaRPr lang="en-GB" sz="1000" b="1">
              <a:solidFill>
                <a:schemeClr val="accent3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2FD65BE-E32D-6149-9136-E6446E534DD4}"/>
              </a:ext>
            </a:extLst>
          </p:cNvPr>
          <p:cNvSpPr txBox="1"/>
          <p:nvPr/>
        </p:nvSpPr>
        <p:spPr>
          <a:xfrm>
            <a:off x="8022873" y="869219"/>
            <a:ext cx="92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3"/>
                </a:solidFill>
              </a:rPr>
              <a:t>2031-</a:t>
            </a:r>
            <a:endParaRPr lang="en-GB" sz="1000" b="1">
              <a:solidFill>
                <a:schemeClr val="accent3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E8235B8-4547-614E-AABB-DAE887305125}"/>
              </a:ext>
            </a:extLst>
          </p:cNvPr>
          <p:cNvSpPr txBox="1"/>
          <p:nvPr/>
        </p:nvSpPr>
        <p:spPr>
          <a:xfrm>
            <a:off x="4727848" y="3211948"/>
            <a:ext cx="27811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/>
              <a:t>Väestö jakautuu työmarkkinoilla taitaviin ja kykenemättömiin kuntalaisiin.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24435D9-9137-DC44-BF14-A99DC160E38E}"/>
              </a:ext>
            </a:extLst>
          </p:cNvPr>
          <p:cNvCxnSpPr>
            <a:cxnSpLocks/>
            <a:stCxn id="257" idx="0"/>
          </p:cNvCxnSpPr>
          <p:nvPr/>
        </p:nvCxnSpPr>
        <p:spPr>
          <a:xfrm flipV="1">
            <a:off x="4659389" y="1651920"/>
            <a:ext cx="0" cy="3822234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F39D1F6-BEFB-804D-9A12-66885D24AFC7}"/>
              </a:ext>
            </a:extLst>
          </p:cNvPr>
          <p:cNvCxnSpPr>
            <a:cxnSpLocks/>
          </p:cNvCxnSpPr>
          <p:nvPr/>
        </p:nvCxnSpPr>
        <p:spPr>
          <a:xfrm>
            <a:off x="4669110" y="1649782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48F75D5-2560-CF41-859C-25A825DA9B08}"/>
              </a:ext>
            </a:extLst>
          </p:cNvPr>
          <p:cNvCxnSpPr>
            <a:cxnSpLocks/>
          </p:cNvCxnSpPr>
          <p:nvPr/>
        </p:nvCxnSpPr>
        <p:spPr>
          <a:xfrm>
            <a:off x="4669110" y="2420877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06BEA54-19A2-684C-909A-412D2D60F72A}"/>
              </a:ext>
            </a:extLst>
          </p:cNvPr>
          <p:cNvCxnSpPr>
            <a:cxnSpLocks/>
          </p:cNvCxnSpPr>
          <p:nvPr/>
        </p:nvCxnSpPr>
        <p:spPr>
          <a:xfrm>
            <a:off x="4669110" y="3861037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A0CD12C-8409-9C4C-B1EC-4930B1B97AC0}"/>
              </a:ext>
            </a:extLst>
          </p:cNvPr>
          <p:cNvCxnSpPr>
            <a:cxnSpLocks/>
            <a:stCxn id="261" idx="0"/>
          </p:cNvCxnSpPr>
          <p:nvPr/>
        </p:nvCxnSpPr>
        <p:spPr>
          <a:xfrm flipV="1">
            <a:off x="8171715" y="1176996"/>
            <a:ext cx="0" cy="4297158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24483F5-A260-2A42-9B13-EEC4C5F37D2C}"/>
              </a:ext>
            </a:extLst>
          </p:cNvPr>
          <p:cNvCxnSpPr>
            <a:cxnSpLocks/>
          </p:cNvCxnSpPr>
          <p:nvPr/>
        </p:nvCxnSpPr>
        <p:spPr>
          <a:xfrm>
            <a:off x="8166404" y="1176996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BCEA25C-BA77-7143-B770-9472B78989E0}"/>
              </a:ext>
            </a:extLst>
          </p:cNvPr>
          <p:cNvCxnSpPr>
            <a:cxnSpLocks/>
          </p:cNvCxnSpPr>
          <p:nvPr/>
        </p:nvCxnSpPr>
        <p:spPr>
          <a:xfrm>
            <a:off x="8173799" y="2238825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477F405-E90E-BD44-9583-4C913A20DB6B}"/>
              </a:ext>
            </a:extLst>
          </p:cNvPr>
          <p:cNvCxnSpPr>
            <a:cxnSpLocks/>
          </p:cNvCxnSpPr>
          <p:nvPr/>
        </p:nvCxnSpPr>
        <p:spPr>
          <a:xfrm>
            <a:off x="8159667" y="3337236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E429FC-077B-9B4F-A832-8644FCB0235C}"/>
              </a:ext>
            </a:extLst>
          </p:cNvPr>
          <p:cNvSpPr/>
          <p:nvPr/>
        </p:nvSpPr>
        <p:spPr>
          <a:xfrm>
            <a:off x="8282293" y="3416023"/>
            <a:ext cx="23447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/>
              <a:t>Yhteiskunnallinen polarisaatio on </a:t>
            </a:r>
            <a:r>
              <a:rPr lang="fi-FI" sz="1050" err="1"/>
              <a:t>käsinkosketeltavaa</a:t>
            </a:r>
            <a:r>
              <a:rPr lang="fi-FI" sz="1050"/>
              <a:t>.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FCBA4E-7573-414F-99FC-EE70AE6090B9}"/>
              </a:ext>
            </a:extLst>
          </p:cNvPr>
          <p:cNvSpPr/>
          <p:nvPr/>
        </p:nvSpPr>
        <p:spPr>
          <a:xfrm>
            <a:off x="897517" y="7946884"/>
            <a:ext cx="3240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1400">
              <a:solidFill>
                <a:schemeClr val="accent1"/>
              </a:solidFill>
            </a:endParaRPr>
          </a:p>
          <a:p>
            <a:endParaRPr lang="fi-FI" sz="1400">
              <a:solidFill>
                <a:schemeClr val="accent1"/>
              </a:solidFill>
            </a:endParaRPr>
          </a:p>
          <a:p>
            <a:endParaRPr lang="fi-FI" sz="1400">
              <a:solidFill>
                <a:schemeClr val="accent1"/>
              </a:solidFill>
            </a:endParaRPr>
          </a:p>
          <a:p>
            <a:endParaRPr lang="en-GB" sz="1100" err="1">
              <a:solidFill>
                <a:schemeClr val="accent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D280CF-70F7-FF4B-9509-0C522CF9C065}"/>
              </a:ext>
            </a:extLst>
          </p:cNvPr>
          <p:cNvSpPr/>
          <p:nvPr/>
        </p:nvSpPr>
        <p:spPr>
          <a:xfrm>
            <a:off x="12703952" y="1878987"/>
            <a:ext cx="324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1400">
              <a:solidFill>
                <a:schemeClr val="accent1"/>
              </a:solidFill>
            </a:endParaRPr>
          </a:p>
          <a:p>
            <a:endParaRPr lang="fi-FI" sz="1400">
              <a:solidFill>
                <a:schemeClr val="accent1"/>
              </a:solidFill>
            </a:endParaRPr>
          </a:p>
          <a:p>
            <a:endParaRPr lang="fi-FI" sz="1400">
              <a:solidFill>
                <a:schemeClr val="accent1"/>
              </a:solidFill>
            </a:endParaRPr>
          </a:p>
          <a:p>
            <a:endParaRPr lang="fi-FI" sz="1400">
              <a:solidFill>
                <a:schemeClr val="accent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F1D84A-5E6C-FF40-A724-13BE27CB9954}"/>
              </a:ext>
            </a:extLst>
          </p:cNvPr>
          <p:cNvSpPr txBox="1"/>
          <p:nvPr/>
        </p:nvSpPr>
        <p:spPr>
          <a:xfrm>
            <a:off x="1203778" y="4776379"/>
            <a:ext cx="33289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/>
              <a:t>Kaikki kunnat eivät kykene uudistamaan palveluitaan ja houkuttelemaan osaavia työntekijöitä palvelukseensa.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068712-565D-4243-9218-BA415FB07367}"/>
              </a:ext>
            </a:extLst>
          </p:cNvPr>
          <p:cNvCxnSpPr>
            <a:cxnSpLocks/>
          </p:cNvCxnSpPr>
          <p:nvPr/>
        </p:nvCxnSpPr>
        <p:spPr>
          <a:xfrm>
            <a:off x="1106837" y="4745162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97B7D97-CAEB-BC44-BEC1-74E12BBF8D4B}"/>
              </a:ext>
            </a:extLst>
          </p:cNvPr>
          <p:cNvSpPr txBox="1"/>
          <p:nvPr/>
        </p:nvSpPr>
        <p:spPr>
          <a:xfrm>
            <a:off x="4727848" y="3914461"/>
            <a:ext cx="2781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/>
              <a:t>Ilmastonmuutoksen myötä syntyneet kestävän kehityksen politiikat ja toimintamallit vakiintuvat ja vahvistuvat.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C66190-4CB8-8448-AE54-2F3FC0DC8512}"/>
              </a:ext>
            </a:extLst>
          </p:cNvPr>
          <p:cNvSpPr txBox="1"/>
          <p:nvPr/>
        </p:nvSpPr>
        <p:spPr>
          <a:xfrm>
            <a:off x="4727848" y="4849404"/>
            <a:ext cx="27811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/>
              <a:t>Ikääntynyt väestö haluaa ottaa yhä monipuolisemmin roolia kestävässä kehityksessä.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5EBFC9-20A2-0C42-9B29-CAF11F962B51}"/>
              </a:ext>
            </a:extLst>
          </p:cNvPr>
          <p:cNvSpPr/>
          <p:nvPr/>
        </p:nvSpPr>
        <p:spPr>
          <a:xfrm>
            <a:off x="8282293" y="4234085"/>
            <a:ext cx="2344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/>
              <a:t>Osaamisen rapautuminen näkyy työmarkkinoilla: uuden työn muotoja ei ole pystytty ottamaan haltuun.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FF10275-1745-8846-A83C-F22A002301A4}"/>
              </a:ext>
            </a:extLst>
          </p:cNvPr>
          <p:cNvCxnSpPr>
            <a:cxnSpLocks/>
          </p:cNvCxnSpPr>
          <p:nvPr/>
        </p:nvCxnSpPr>
        <p:spPr>
          <a:xfrm>
            <a:off x="8173799" y="4129324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DF83D33-C4F3-574D-B690-A2830CE69F08}"/>
              </a:ext>
            </a:extLst>
          </p:cNvPr>
          <p:cNvCxnSpPr>
            <a:cxnSpLocks/>
          </p:cNvCxnSpPr>
          <p:nvPr/>
        </p:nvCxnSpPr>
        <p:spPr>
          <a:xfrm>
            <a:off x="4669110" y="3154001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505A83-D4EE-9841-A151-D62CD18723C9}"/>
              </a:ext>
            </a:extLst>
          </p:cNvPr>
          <p:cNvCxnSpPr>
            <a:cxnSpLocks/>
          </p:cNvCxnSpPr>
          <p:nvPr/>
        </p:nvCxnSpPr>
        <p:spPr>
          <a:xfrm>
            <a:off x="4669110" y="4777396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519697C8-D5C3-FC4C-B489-ABBC2E7A5E17}"/>
              </a:ext>
            </a:extLst>
          </p:cNvPr>
          <p:cNvSpPr/>
          <p:nvPr/>
        </p:nvSpPr>
        <p:spPr>
          <a:xfrm>
            <a:off x="2952" y="152636"/>
            <a:ext cx="9261400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2</a:t>
            </a:r>
            <a:r>
              <a:rPr lang="en-FI"/>
              <a:t>: Kunta murroksen moottorina kestävässä toimintaympäristössä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66117C-1255-0C48-B907-3FB461A9BFC7}"/>
              </a:ext>
            </a:extLst>
          </p:cNvPr>
          <p:cNvSpPr txBox="1"/>
          <p:nvPr/>
        </p:nvSpPr>
        <p:spPr>
          <a:xfrm>
            <a:off x="994401" y="1969095"/>
            <a:ext cx="118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3"/>
                </a:solidFill>
              </a:rPr>
              <a:t>2021-2025</a:t>
            </a:r>
            <a:endParaRPr lang="en-GB" sz="10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/>
              <a:t>Toimenpiteitä suuriin kaupunkeihin ja maakuntakeskuksiin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11</a:t>
            </a:fld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CD7D2-25BE-3A42-8CA8-FE71CEFEB21F}"/>
              </a:ext>
            </a:extLst>
          </p:cNvPr>
          <p:cNvSpPr/>
          <p:nvPr/>
        </p:nvSpPr>
        <p:spPr>
          <a:xfrm>
            <a:off x="2952" y="152636"/>
            <a:ext cx="9261400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2</a:t>
            </a:r>
            <a:r>
              <a:rPr lang="en-FI"/>
              <a:t>: Kunta murroksen moottorina kestävässä toimintaympäristössä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824BC-3CA8-1E4E-8574-A55449CA07D0}"/>
              </a:ext>
            </a:extLst>
          </p:cNvPr>
          <p:cNvSpPr/>
          <p:nvPr/>
        </p:nvSpPr>
        <p:spPr>
          <a:xfrm>
            <a:off x="8328248" y="2132856"/>
            <a:ext cx="33843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10+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endParaRPr lang="en-GB" sz="1200" b="1"/>
          </a:p>
          <a:p>
            <a:pPr lvl="1"/>
            <a:r>
              <a:rPr lang="en-GB" sz="1200" b="1" err="1"/>
              <a:t>Keskustelufoorumi</a:t>
            </a:r>
            <a:r>
              <a:rPr lang="en-GB" sz="1200" b="1"/>
              <a:t> </a:t>
            </a:r>
            <a:r>
              <a:rPr lang="en-GB" sz="1200" b="1" err="1"/>
              <a:t>kansalaisille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Hävitetään</a:t>
            </a:r>
            <a:r>
              <a:rPr lang="en-GB" sz="1200" b="1"/>
              <a:t> </a:t>
            </a:r>
            <a:r>
              <a:rPr lang="en-GB" sz="1200" b="1" err="1"/>
              <a:t>hävikki</a:t>
            </a:r>
            <a:r>
              <a:rPr lang="en-GB" sz="120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7" y="2132856"/>
            <a:ext cx="3311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endParaRPr lang="en-GB" sz="1200" b="1"/>
          </a:p>
          <a:p>
            <a:pPr lvl="1"/>
            <a:r>
              <a:rPr lang="en-GB" sz="1200" b="1" err="1"/>
              <a:t>Maksutonta</a:t>
            </a:r>
            <a:r>
              <a:rPr lang="en-GB" sz="1200" b="1"/>
              <a:t> </a:t>
            </a:r>
            <a:r>
              <a:rPr lang="en-GB" sz="1200" b="1" err="1"/>
              <a:t>avoimen</a:t>
            </a:r>
            <a:r>
              <a:rPr lang="en-GB" sz="1200" b="1"/>
              <a:t> </a:t>
            </a:r>
            <a:r>
              <a:rPr lang="en-GB" sz="1200" b="1" err="1"/>
              <a:t>yliopiston</a:t>
            </a:r>
            <a:r>
              <a:rPr lang="en-GB" sz="1200" b="1"/>
              <a:t> </a:t>
            </a:r>
            <a:r>
              <a:rPr lang="en-GB" sz="1200" b="1" err="1"/>
              <a:t>opetusta</a:t>
            </a:r>
            <a:r>
              <a:rPr lang="en-GB" sz="1200" b="1"/>
              <a:t> </a:t>
            </a:r>
            <a:r>
              <a:rPr lang="en-GB" sz="1200" b="1" err="1"/>
              <a:t>työttömille</a:t>
            </a:r>
            <a:r>
              <a:rPr lang="en-GB" sz="1200" b="1"/>
              <a:t> </a:t>
            </a:r>
            <a:r>
              <a:rPr lang="en-GB" sz="1200" b="1" err="1"/>
              <a:t>ja</a:t>
            </a:r>
            <a:r>
              <a:rPr lang="en-GB" sz="1200" b="1"/>
              <a:t> </a:t>
            </a:r>
            <a:r>
              <a:rPr lang="en-GB" sz="1200" b="1" err="1"/>
              <a:t>lomautetuille</a:t>
            </a:r>
            <a:endParaRPr lang="en-GB" sz="1200" b="1"/>
          </a:p>
          <a:p>
            <a:pPr lvl="1"/>
            <a:endParaRPr lang="fi-FI" sz="1200" b="1"/>
          </a:p>
          <a:p>
            <a:pPr lvl="1"/>
            <a:r>
              <a:rPr lang="fi-FI" sz="1200" b="1"/>
              <a:t>Kestävän asumisen kummikokeilu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Yhteisötalouden ekososiaaliset</a:t>
            </a:r>
          </a:p>
          <a:p>
            <a:pPr lvl="1"/>
            <a:r>
              <a:rPr lang="fi-FI" sz="1200" b="1"/>
              <a:t>Innovaatiot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Ympäristösertifioitu hankintajärjestelmä</a:t>
            </a:r>
          </a:p>
          <a:p>
            <a:pPr lvl="1"/>
            <a:endParaRPr lang="fi-FI" sz="1200" b="1"/>
          </a:p>
          <a:p>
            <a:pPr lvl="1"/>
            <a:r>
              <a:rPr lang="fi-FI" sz="1200" b="1" err="1"/>
              <a:t>Bike</a:t>
            </a:r>
            <a:r>
              <a:rPr lang="fi-FI" sz="1200" b="1"/>
              <a:t> </a:t>
            </a:r>
            <a:r>
              <a:rPr lang="fi-FI" sz="1200" b="1" err="1"/>
              <a:t>Lab</a:t>
            </a:r>
            <a:endParaRPr lang="fi-FI" sz="12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6" y="2132856"/>
            <a:ext cx="3311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vuotta</a:t>
            </a:r>
            <a:endParaRPr lang="en-FI" sz="2800" b="1">
              <a:latin typeface="+mj-lt"/>
            </a:endParaRPr>
          </a:p>
          <a:p>
            <a:pPr lvl="1"/>
            <a:endParaRPr lang="fi-FI" sz="1200" b="1"/>
          </a:p>
          <a:p>
            <a:pPr lvl="1"/>
            <a:r>
              <a:rPr lang="fi-FI" sz="1200" b="1" err="1"/>
              <a:t>Bio</a:t>
            </a:r>
            <a:r>
              <a:rPr lang="fi-FI" sz="1200" b="1"/>
              <a:t> </a:t>
            </a:r>
            <a:r>
              <a:rPr lang="fi-FI" sz="1200" b="1" err="1"/>
              <a:t>Hub</a:t>
            </a:r>
            <a:endParaRPr lang="fi-FI" sz="1200" b="1"/>
          </a:p>
          <a:p>
            <a:pPr lvl="1"/>
            <a:endParaRPr lang="fi-FI" sz="1200" b="1"/>
          </a:p>
          <a:p>
            <a:pPr lvl="1"/>
            <a:r>
              <a:rPr lang="fi-FI" sz="1200" b="1"/>
              <a:t>Sovelluksista tukea kestäviin</a:t>
            </a:r>
          </a:p>
          <a:p>
            <a:pPr lvl="1"/>
            <a:r>
              <a:rPr lang="fi-FI" sz="1200" b="1"/>
              <a:t>elämäntapoihin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Osallistuva budjetointi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Kaupungin osallisuuden toimintamalli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Kestävän elämäntavan kokeilu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Avoin väliaikainen digiasiointipiste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5CEAA5-4F94-4FEE-9B7E-8E3C7761FA8D}"/>
              </a:ext>
            </a:extLst>
          </p:cNvPr>
          <p:cNvSpPr/>
          <p:nvPr/>
        </p:nvSpPr>
        <p:spPr>
          <a:xfrm>
            <a:off x="947448" y="497719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2766A9-417B-4C4E-B435-54C4D62031C3}"/>
              </a:ext>
            </a:extLst>
          </p:cNvPr>
          <p:cNvSpPr/>
          <p:nvPr/>
        </p:nvSpPr>
        <p:spPr>
          <a:xfrm>
            <a:off x="947448" y="2816952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583DB0-852C-4022-8D80-5BB37852D164}"/>
              </a:ext>
            </a:extLst>
          </p:cNvPr>
          <p:cNvSpPr/>
          <p:nvPr/>
        </p:nvSpPr>
        <p:spPr>
          <a:xfrm>
            <a:off x="947448" y="322384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34F9C8-8D27-444E-B0B2-B1EE9B27093E}"/>
              </a:ext>
            </a:extLst>
          </p:cNvPr>
          <p:cNvSpPr/>
          <p:nvPr/>
        </p:nvSpPr>
        <p:spPr>
          <a:xfrm>
            <a:off x="947448" y="368712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DBE399-7A88-9840-A06D-1008CD8CAF9F}"/>
              </a:ext>
            </a:extLst>
          </p:cNvPr>
          <p:cNvSpPr/>
          <p:nvPr/>
        </p:nvSpPr>
        <p:spPr>
          <a:xfrm>
            <a:off x="947448" y="4164304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E20558-C840-FC49-9134-E9EFA7C92186}"/>
              </a:ext>
            </a:extLst>
          </p:cNvPr>
          <p:cNvSpPr/>
          <p:nvPr/>
        </p:nvSpPr>
        <p:spPr>
          <a:xfrm>
            <a:off x="947448" y="4581128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44F04C-A98D-2040-A428-A6A9D7887150}"/>
              </a:ext>
            </a:extLst>
          </p:cNvPr>
          <p:cNvSpPr/>
          <p:nvPr/>
        </p:nvSpPr>
        <p:spPr>
          <a:xfrm>
            <a:off x="4691864" y="2852936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88FE76-4526-8740-A4F0-806789755C2C}"/>
              </a:ext>
            </a:extLst>
          </p:cNvPr>
          <p:cNvSpPr/>
          <p:nvPr/>
        </p:nvSpPr>
        <p:spPr>
          <a:xfrm>
            <a:off x="4691864" y="3537032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6C54E2-A302-374B-96BC-DF4F95D23D9E}"/>
              </a:ext>
            </a:extLst>
          </p:cNvPr>
          <p:cNvSpPr/>
          <p:nvPr/>
        </p:nvSpPr>
        <p:spPr>
          <a:xfrm>
            <a:off x="4691864" y="3969080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F4606C-996A-1841-8C0A-3D915CBEBBCD}"/>
              </a:ext>
            </a:extLst>
          </p:cNvPr>
          <p:cNvSpPr/>
          <p:nvPr/>
        </p:nvSpPr>
        <p:spPr>
          <a:xfrm>
            <a:off x="4691864" y="450150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DEC8F9-3E25-7443-A397-A51A5B11D6A6}"/>
              </a:ext>
            </a:extLst>
          </p:cNvPr>
          <p:cNvSpPr/>
          <p:nvPr/>
        </p:nvSpPr>
        <p:spPr>
          <a:xfrm>
            <a:off x="4691864" y="4984886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53BE53-FAD5-624E-AA14-36A9F2B4B0CA}"/>
              </a:ext>
            </a:extLst>
          </p:cNvPr>
          <p:cNvSpPr/>
          <p:nvPr/>
        </p:nvSpPr>
        <p:spPr>
          <a:xfrm>
            <a:off x="8472264" y="281695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5AD0A1-9266-F548-9CCB-70BED060B72D}"/>
              </a:ext>
            </a:extLst>
          </p:cNvPr>
          <p:cNvSpPr/>
          <p:nvPr/>
        </p:nvSpPr>
        <p:spPr>
          <a:xfrm>
            <a:off x="8472264" y="3160783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6C21E3-EFF6-5541-AD38-A9E0CFF22E7C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E58FCE6-00A8-914F-8603-FF5E4D449D94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0CBA3EF-4091-2B41-883B-5CDDD8D03BAE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39C227-2F48-2544-BB36-D3623A565C4C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089FAD0-B73D-F24B-B870-A6CF7290770F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6CEAE8B-2E3E-6C41-9D1F-FD69BB2BCF59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29F5BF7-0B40-AA4F-BC28-F215FA659FB3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591762-E36D-1046-A3FF-E63E95F94B6D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B415A8E-F0A7-BD43-9244-62107BBECE4A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F56AFBD-29D9-1C45-9EA0-4F1ECC166374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6DADBEC-B150-3740-BB34-9665D1FA51AD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AD2DC78-8884-1F47-8740-5F603D4E0CE3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E3ADA2-741C-9341-8EEC-79FB48067BCF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33ABF2-CB00-A44D-88C7-60D2AA08FE26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CE4FFA3-1043-FA47-854D-435A2B4A9A4F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C512E8-D7C1-E140-9F75-E5BC783D0E19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54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/>
              <a:t>Toimenpiteitä seutukaupunkeihin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12</a:t>
            </a:fld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CD7D2-25BE-3A42-8CA8-FE71CEFEB21F}"/>
              </a:ext>
            </a:extLst>
          </p:cNvPr>
          <p:cNvSpPr/>
          <p:nvPr/>
        </p:nvSpPr>
        <p:spPr>
          <a:xfrm>
            <a:off x="2952" y="152636"/>
            <a:ext cx="9261400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2</a:t>
            </a:r>
            <a:r>
              <a:rPr lang="en-FI"/>
              <a:t>: Kunta murroksen moottorina kestävässä toimintaympäristössä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824BC-3CA8-1E4E-8574-A55449CA07D0}"/>
              </a:ext>
            </a:extLst>
          </p:cNvPr>
          <p:cNvSpPr/>
          <p:nvPr/>
        </p:nvSpPr>
        <p:spPr>
          <a:xfrm>
            <a:off x="8328248" y="2132856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10+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endParaRPr lang="en-GB" sz="1200" b="1"/>
          </a:p>
          <a:p>
            <a:pPr lvl="1"/>
            <a:r>
              <a:rPr lang="en-GB" sz="1200" b="1" err="1"/>
              <a:t>Julkinen</a:t>
            </a:r>
            <a:r>
              <a:rPr lang="en-GB" sz="1200" b="1"/>
              <a:t> </a:t>
            </a:r>
            <a:r>
              <a:rPr lang="en-GB" sz="1200" b="1" err="1"/>
              <a:t>liikenne</a:t>
            </a:r>
            <a:r>
              <a:rPr lang="en-GB" sz="1200" b="1"/>
              <a:t> </a:t>
            </a:r>
            <a:r>
              <a:rPr lang="en-GB" sz="1200" b="1" err="1"/>
              <a:t>kannustaa</a:t>
            </a:r>
            <a:endParaRPr lang="en-GB" sz="1200" b="1"/>
          </a:p>
          <a:p>
            <a:pPr lvl="1"/>
            <a:r>
              <a:rPr lang="en-GB" sz="1200" b="1" err="1"/>
              <a:t>kierrätykseen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Kestävien</a:t>
            </a:r>
            <a:r>
              <a:rPr lang="en-GB" sz="1200" b="1"/>
              <a:t> </a:t>
            </a:r>
            <a:r>
              <a:rPr lang="en-GB" sz="1200" b="1" err="1"/>
              <a:t>elämäntapojen</a:t>
            </a:r>
            <a:r>
              <a:rPr lang="en-GB" sz="1200" b="1"/>
              <a:t> </a:t>
            </a:r>
            <a:r>
              <a:rPr lang="en-GB" sz="1200" b="1" err="1"/>
              <a:t>opetus</a:t>
            </a:r>
            <a:r>
              <a:rPr lang="en-GB" sz="1200" b="1"/>
              <a:t> </a:t>
            </a:r>
            <a:r>
              <a:rPr lang="en-GB" sz="1200" b="1" err="1"/>
              <a:t>koko</a:t>
            </a:r>
            <a:r>
              <a:rPr lang="en-GB" sz="1200" b="1"/>
              <a:t> </a:t>
            </a:r>
            <a:r>
              <a:rPr lang="en-GB" sz="1200" b="1" err="1"/>
              <a:t>ikäluokalle</a:t>
            </a:r>
            <a:endParaRPr lang="en-GB" sz="12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7" y="2132856"/>
            <a:ext cx="33119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endParaRPr lang="en-GB" sz="1200" b="1"/>
          </a:p>
          <a:p>
            <a:pPr lvl="1"/>
            <a:r>
              <a:rPr lang="fi-FI" sz="1200" b="1"/>
              <a:t>Ilmastobudjetointi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Empaattinen hallinto</a:t>
            </a: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Ilmastosuunnittelulla</a:t>
            </a:r>
            <a:r>
              <a:rPr lang="en-GB" sz="1200" b="1"/>
              <a:t> </a:t>
            </a:r>
            <a:r>
              <a:rPr lang="en-GB" sz="1200" b="1" err="1"/>
              <a:t>kohti</a:t>
            </a:r>
            <a:r>
              <a:rPr lang="en-GB" sz="1200" b="1"/>
              <a:t> </a:t>
            </a:r>
            <a:r>
              <a:rPr lang="en-GB" sz="1200" b="1" err="1"/>
              <a:t>hiilineutraalisuutta</a:t>
            </a:r>
            <a:endParaRPr lang="en-GB" sz="1200" b="1"/>
          </a:p>
          <a:p>
            <a:pPr lvl="1"/>
            <a:endParaRPr lang="fi-FI" sz="1200" b="1"/>
          </a:p>
          <a:p>
            <a:pPr lvl="1"/>
            <a:r>
              <a:rPr lang="fi-FI" sz="1200" b="1"/>
              <a:t>Tunnustuksia ilmastoteoista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6" y="2132856"/>
            <a:ext cx="33119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vuotta</a:t>
            </a:r>
            <a:endParaRPr lang="fi-FI" sz="1200" b="1"/>
          </a:p>
          <a:p>
            <a:pPr lvl="1"/>
            <a:endParaRPr lang="fi-FI" sz="1200" b="1"/>
          </a:p>
          <a:p>
            <a:pPr lvl="1"/>
            <a:r>
              <a:rPr lang="fi-FI" sz="1200" b="1"/>
              <a:t>Asiointiapupalvelua ikäihmisille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Kaupunkipyöräjärjestelmällä kestävää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Hyvän mielen kioski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Ympäristökoulu edistää kestäviä</a:t>
            </a:r>
          </a:p>
          <a:p>
            <a:pPr lvl="1"/>
            <a:r>
              <a:rPr lang="fi-FI" sz="1200" b="1"/>
              <a:t>tavoitteita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Aktiiviset asukastoimikunnat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Ympäristösertifioitu hankintajärjestelmä</a:t>
            </a:r>
          </a:p>
          <a:p>
            <a:pPr lvl="1"/>
            <a:endParaRPr lang="fi-FI" sz="1400" b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FA395D-0324-8D45-944E-774C7EE04B3D}"/>
              </a:ext>
            </a:extLst>
          </p:cNvPr>
          <p:cNvSpPr/>
          <p:nvPr/>
        </p:nvSpPr>
        <p:spPr>
          <a:xfrm>
            <a:off x="947448" y="281695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03399B-8DF8-4240-874B-F19521A68FBD}"/>
              </a:ext>
            </a:extLst>
          </p:cNvPr>
          <p:cNvSpPr/>
          <p:nvPr/>
        </p:nvSpPr>
        <p:spPr>
          <a:xfrm>
            <a:off x="947448" y="5049200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1AF224-4ED5-5B42-9376-70CDAE1373D1}"/>
              </a:ext>
            </a:extLst>
          </p:cNvPr>
          <p:cNvSpPr/>
          <p:nvPr/>
        </p:nvSpPr>
        <p:spPr>
          <a:xfrm>
            <a:off x="947448" y="3234785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799FA6-7FA5-2A4D-920B-22A4B4A9E7BD}"/>
              </a:ext>
            </a:extLst>
          </p:cNvPr>
          <p:cNvSpPr/>
          <p:nvPr/>
        </p:nvSpPr>
        <p:spPr>
          <a:xfrm>
            <a:off x="947448" y="461715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17CF24-98C1-A745-968F-076B8DDCDB49}"/>
              </a:ext>
            </a:extLst>
          </p:cNvPr>
          <p:cNvSpPr/>
          <p:nvPr/>
        </p:nvSpPr>
        <p:spPr>
          <a:xfrm>
            <a:off x="947448" y="371703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02B3F0-32B6-044F-B4FD-859922991A4E}"/>
              </a:ext>
            </a:extLst>
          </p:cNvPr>
          <p:cNvSpPr/>
          <p:nvPr/>
        </p:nvSpPr>
        <p:spPr>
          <a:xfrm>
            <a:off x="947448" y="4181974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35C2CD-E96D-5340-B2C7-543B5B6CF05E}"/>
              </a:ext>
            </a:extLst>
          </p:cNvPr>
          <p:cNvSpPr/>
          <p:nvPr/>
        </p:nvSpPr>
        <p:spPr>
          <a:xfrm>
            <a:off x="4691864" y="2790492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FCB0BC-FDBC-2848-AE49-5E783E5E325D}"/>
              </a:ext>
            </a:extLst>
          </p:cNvPr>
          <p:cNvSpPr/>
          <p:nvPr/>
        </p:nvSpPr>
        <p:spPr>
          <a:xfrm>
            <a:off x="4691864" y="3217595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5AE5DE-8769-1840-8CC3-85C44464BAE4}"/>
              </a:ext>
            </a:extLst>
          </p:cNvPr>
          <p:cNvSpPr/>
          <p:nvPr/>
        </p:nvSpPr>
        <p:spPr>
          <a:xfrm>
            <a:off x="4691864" y="3627005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36E248-D3F9-B149-94DD-091B40A91199}"/>
              </a:ext>
            </a:extLst>
          </p:cNvPr>
          <p:cNvSpPr/>
          <p:nvPr/>
        </p:nvSpPr>
        <p:spPr>
          <a:xfrm>
            <a:off x="4691864" y="4075766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1E357-CE7C-6645-ACEB-B72485CB5505}"/>
              </a:ext>
            </a:extLst>
          </p:cNvPr>
          <p:cNvSpPr/>
          <p:nvPr/>
        </p:nvSpPr>
        <p:spPr>
          <a:xfrm>
            <a:off x="8436280" y="3429000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5F0D39D-9AB4-5D4F-B3E5-8309E57DFED3}"/>
              </a:ext>
            </a:extLst>
          </p:cNvPr>
          <p:cNvSpPr/>
          <p:nvPr/>
        </p:nvSpPr>
        <p:spPr>
          <a:xfrm>
            <a:off x="8436280" y="2852936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3D13B5-FBDF-B14C-B2BE-0CDB0CD721DA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F6A70D8-1277-4142-801E-65A158E3E1FC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54E5FCF-1AD9-644B-997D-E70271F427BA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109272-56A9-EF45-ACA7-433BCE7E10B0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F55D461-ED27-884F-B4EB-940F00B522C6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A618A35-BB70-1B4C-8B0B-E7B81168EDB2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6D8BFB4-CBD1-2849-A67A-2BB845BB713F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4384FA-3AF2-8A42-9AD9-672BC3EA8348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6F28C5-7614-524D-8BFA-F972FF74433C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6D4019-C422-EF47-963C-17C1624026F6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94AB43-6079-9448-8BFC-4D16F72F0BAA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97A5990-FFE3-2447-98E1-4D69EADFE0C6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1B60646-66C2-4745-9BCA-EB47AC2BC1FA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949A91F-FE33-1143-90FA-C463CCF24515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6775550-2685-CA40-A1CB-2AB7D2967D84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E95A9F0-6467-AA42-A66A-439F7616E0E0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69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/>
              <a:t>Toimenpiteitä kehyskuntiin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13</a:t>
            </a:fld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CD7D2-25BE-3A42-8CA8-FE71CEFEB21F}"/>
              </a:ext>
            </a:extLst>
          </p:cNvPr>
          <p:cNvSpPr/>
          <p:nvPr/>
        </p:nvSpPr>
        <p:spPr>
          <a:xfrm>
            <a:off x="2952" y="152636"/>
            <a:ext cx="9261400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2</a:t>
            </a:r>
            <a:r>
              <a:rPr lang="en-FI"/>
              <a:t>: Kunta murroksen moottorina kestävässä toimintaympäristössä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824BC-3CA8-1E4E-8574-A55449CA07D0}"/>
              </a:ext>
            </a:extLst>
          </p:cNvPr>
          <p:cNvSpPr/>
          <p:nvPr/>
        </p:nvSpPr>
        <p:spPr>
          <a:xfrm>
            <a:off x="8328248" y="2132856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10+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Luontoaskel</a:t>
            </a:r>
            <a:r>
              <a:rPr lang="en-GB" sz="1200" b="1"/>
              <a:t> </a:t>
            </a:r>
            <a:r>
              <a:rPr lang="en-GB" sz="1200" b="1" err="1"/>
              <a:t>hyvinvointiin</a:t>
            </a:r>
            <a:r>
              <a:rPr lang="en-GB" sz="1200" b="1"/>
              <a:t> -</a:t>
            </a:r>
            <a:r>
              <a:rPr lang="en-GB" sz="1200" b="1" err="1"/>
              <a:t>toimintamalli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fi-FI" sz="1200" b="1" err="1"/>
              <a:t>Bio</a:t>
            </a:r>
            <a:r>
              <a:rPr lang="fi-FI" sz="1200" b="1"/>
              <a:t> </a:t>
            </a:r>
            <a:r>
              <a:rPr lang="fi-FI" sz="1200" b="1" err="1"/>
              <a:t>Hub</a:t>
            </a:r>
            <a:endParaRPr lang="fi-FI" sz="1200" b="1"/>
          </a:p>
          <a:p>
            <a:pPr lvl="1"/>
            <a:endParaRPr lang="fi-FI" sz="1200" b="1"/>
          </a:p>
          <a:p>
            <a:pPr lvl="1"/>
            <a:r>
              <a:rPr lang="fi-FI" sz="1200" b="1"/>
              <a:t>Energiataitoja alakoululaisille</a:t>
            </a:r>
            <a:endParaRPr lang="en-GB" sz="12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7" y="2132856"/>
            <a:ext cx="331199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fi-FI" sz="1200" b="1"/>
              <a:t>Harrastakotona.fi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Kestävien elämäntapojen </a:t>
            </a:r>
            <a:r>
              <a:rPr lang="fi-FI" sz="1200" b="1" err="1"/>
              <a:t>kiihdyttämö</a:t>
            </a:r>
            <a:endParaRPr lang="fi-FI" sz="1200" b="1"/>
          </a:p>
          <a:p>
            <a:pPr lvl="1"/>
            <a:endParaRPr lang="fi-FI" sz="1200" b="1"/>
          </a:p>
          <a:p>
            <a:pPr lvl="1"/>
            <a:r>
              <a:rPr lang="fi-FI" sz="1200" b="1"/>
              <a:t>Avoin väliaikainen digiasiointipiste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Yhteisötalouden ekososiaaliset</a:t>
            </a:r>
          </a:p>
          <a:p>
            <a:pPr lvl="1"/>
            <a:r>
              <a:rPr lang="fi-FI" sz="1200" b="1"/>
              <a:t>innovaatiot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Tiekartta hiilineutraaliin kuntaan</a:t>
            </a:r>
            <a:endParaRPr lang="en-GB" sz="1200" b="1"/>
          </a:p>
          <a:p>
            <a:endParaRPr lang="en-GB" sz="1400" b="1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6" y="2132856"/>
            <a:ext cx="331199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vuotta</a:t>
            </a:r>
            <a:endParaRPr lang="en-FI" sz="2800" b="1">
              <a:latin typeface="+mj-lt"/>
            </a:endParaRPr>
          </a:p>
          <a:p>
            <a:pPr lvl="1"/>
            <a:endParaRPr lang="fi-FI" sz="1200" b="1"/>
          </a:p>
          <a:p>
            <a:pPr lvl="1"/>
            <a:r>
              <a:rPr lang="fi-FI" sz="1200" b="1"/>
              <a:t>Kestävän kehityksen donitsitalousmalli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Kalustekierrätyksellä taloudellisia ja ekologisia säästöjä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Live-keikkoja etäyhteyksin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Kiinteistöautomaatiojärjestelmällä</a:t>
            </a:r>
          </a:p>
          <a:p>
            <a:pPr lvl="1"/>
            <a:r>
              <a:rPr lang="fi-FI" sz="1200" b="1"/>
              <a:t>säästöä sähkönkulutukseen</a:t>
            </a:r>
          </a:p>
          <a:p>
            <a:endParaRPr lang="fi-FI" sz="14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F3F689-E495-C94F-B734-A990FCC03959}"/>
              </a:ext>
            </a:extLst>
          </p:cNvPr>
          <p:cNvSpPr/>
          <p:nvPr/>
        </p:nvSpPr>
        <p:spPr>
          <a:xfrm>
            <a:off x="947448" y="389707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10253A-18A3-A642-B0FA-344E9484B429}"/>
              </a:ext>
            </a:extLst>
          </p:cNvPr>
          <p:cNvSpPr/>
          <p:nvPr/>
        </p:nvSpPr>
        <p:spPr>
          <a:xfrm>
            <a:off x="947448" y="2800693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5CD8F2-040E-294D-AA80-889DC0630FDC}"/>
              </a:ext>
            </a:extLst>
          </p:cNvPr>
          <p:cNvSpPr/>
          <p:nvPr/>
        </p:nvSpPr>
        <p:spPr>
          <a:xfrm>
            <a:off x="947448" y="3385095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6FF4E1-2A79-6E4C-B3F2-7AA51AFBD8C0}"/>
              </a:ext>
            </a:extLst>
          </p:cNvPr>
          <p:cNvSpPr/>
          <p:nvPr/>
        </p:nvSpPr>
        <p:spPr>
          <a:xfrm>
            <a:off x="947448" y="4365104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B056B7-A903-EB4D-BB2C-2A5654619885}"/>
              </a:ext>
            </a:extLst>
          </p:cNvPr>
          <p:cNvSpPr/>
          <p:nvPr/>
        </p:nvSpPr>
        <p:spPr>
          <a:xfrm>
            <a:off x="4691864" y="2812977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422C76-F03F-5D4D-908C-6FE79E5C3988}"/>
              </a:ext>
            </a:extLst>
          </p:cNvPr>
          <p:cNvSpPr/>
          <p:nvPr/>
        </p:nvSpPr>
        <p:spPr>
          <a:xfrm>
            <a:off x="4691864" y="4581128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642E02-E1A3-1544-9B71-6EB17A7AF90D}"/>
              </a:ext>
            </a:extLst>
          </p:cNvPr>
          <p:cNvSpPr/>
          <p:nvPr/>
        </p:nvSpPr>
        <p:spPr>
          <a:xfrm>
            <a:off x="4691864" y="4095090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048D16-E08A-8D48-8936-1A51B7245E4A}"/>
              </a:ext>
            </a:extLst>
          </p:cNvPr>
          <p:cNvSpPr/>
          <p:nvPr/>
        </p:nvSpPr>
        <p:spPr>
          <a:xfrm>
            <a:off x="4691864" y="3205094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4AE6A0-A222-C041-A89C-8F520975504D}"/>
              </a:ext>
            </a:extLst>
          </p:cNvPr>
          <p:cNvSpPr/>
          <p:nvPr/>
        </p:nvSpPr>
        <p:spPr>
          <a:xfrm>
            <a:off x="4691864" y="3699496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39D1082-C293-8A44-920E-92ADFD767F79}"/>
              </a:ext>
            </a:extLst>
          </p:cNvPr>
          <p:cNvSpPr/>
          <p:nvPr/>
        </p:nvSpPr>
        <p:spPr>
          <a:xfrm>
            <a:off x="8436280" y="2820316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3D003AF-4D58-8149-B603-F1AD2D3968E4}"/>
              </a:ext>
            </a:extLst>
          </p:cNvPr>
          <p:cNvSpPr/>
          <p:nvPr/>
        </p:nvSpPr>
        <p:spPr>
          <a:xfrm>
            <a:off x="8436280" y="3693690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9FB0DF3-6505-E047-A21B-2F145DE166A2}"/>
              </a:ext>
            </a:extLst>
          </p:cNvPr>
          <p:cNvSpPr/>
          <p:nvPr/>
        </p:nvSpPr>
        <p:spPr>
          <a:xfrm>
            <a:off x="8436280" y="3321008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BC7BAF-9EE0-4F45-A783-956E9DDC5636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D0C28D4-2F0F-AD47-8048-5B4C9B6D0BCD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24E3E9D-D1EE-A04C-9551-B7B6BCD9CD99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E21AC6-AC9F-5941-BE2B-FF83ED6741FA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7302C03-9229-2444-93AD-4C813F6E5915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5B3CE2E-E17B-F047-8345-7439B240A0A8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3CAB48A-59C1-4840-9AD9-59A6699A53CD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D030DA5-FC09-7E40-82C4-178BE5F623B2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EF7CB53-8ECE-6243-A3D5-E07A778C58BD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7798FA2-612F-8644-97FC-70E4A9CC78A3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24C03CB-00D5-AA40-95C9-9596E11E5AF1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A973663-D91B-A746-8E5E-291C89F91244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C2C14AA-E2E6-0248-8F38-6FFC5BE9DCFA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A9DC19D-47AF-024D-AE0C-1A99404CB3D5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7E8DEB9-4621-8B47-9AAE-57FB8861E4D5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EE708AC-BCCD-6F40-8C5B-0E68D7911D6A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25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/>
              <a:t>Toimenpiteitä pieniin kuntiin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14</a:t>
            </a:fld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CD7D2-25BE-3A42-8CA8-FE71CEFEB21F}"/>
              </a:ext>
            </a:extLst>
          </p:cNvPr>
          <p:cNvSpPr/>
          <p:nvPr/>
        </p:nvSpPr>
        <p:spPr>
          <a:xfrm>
            <a:off x="2952" y="152636"/>
            <a:ext cx="9261400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2</a:t>
            </a:r>
            <a:r>
              <a:rPr lang="en-FI"/>
              <a:t>: Kunta murroksen moottorina kestävässä toimintaympäristössä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824BC-3CA8-1E4E-8574-A55449CA07D0}"/>
              </a:ext>
            </a:extLst>
          </p:cNvPr>
          <p:cNvSpPr/>
          <p:nvPr/>
        </p:nvSpPr>
        <p:spPr>
          <a:xfrm>
            <a:off x="8328248" y="2132856"/>
            <a:ext cx="33843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10+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/>
              <a:t>Agenda 2030 -</a:t>
            </a:r>
            <a:r>
              <a:rPr lang="en-GB" sz="1200" b="1" err="1"/>
              <a:t>tavoitteiden</a:t>
            </a:r>
            <a:r>
              <a:rPr lang="en-GB" sz="1200" b="1"/>
              <a:t> </a:t>
            </a:r>
            <a:r>
              <a:rPr lang="en-GB" sz="1200" b="1" err="1"/>
              <a:t>käyttöönotto</a:t>
            </a:r>
            <a:endParaRPr lang="en-GB" sz="1200" b="1"/>
          </a:p>
          <a:p>
            <a:endParaRPr lang="en-GB" sz="11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7" y="2132856"/>
            <a:ext cx="331199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Kalustekierrätyksellä</a:t>
            </a:r>
            <a:r>
              <a:rPr lang="en-GB" sz="1200" b="1"/>
              <a:t> </a:t>
            </a:r>
            <a:r>
              <a:rPr lang="en-GB" sz="1200" b="1" err="1"/>
              <a:t>taloudellisia</a:t>
            </a:r>
            <a:r>
              <a:rPr lang="en-GB" sz="1200" b="1"/>
              <a:t> </a:t>
            </a:r>
            <a:r>
              <a:rPr lang="en-GB" sz="1200" b="1" err="1"/>
              <a:t>ja</a:t>
            </a:r>
            <a:r>
              <a:rPr lang="en-GB" sz="1200" b="1"/>
              <a:t> </a:t>
            </a:r>
            <a:r>
              <a:rPr lang="en-GB" sz="1200" b="1" err="1"/>
              <a:t>ekologisia</a:t>
            </a:r>
            <a:r>
              <a:rPr lang="en-GB" sz="1200" b="1"/>
              <a:t> </a:t>
            </a:r>
            <a:r>
              <a:rPr lang="en-GB" sz="1200" b="1" err="1"/>
              <a:t>säästöjä</a:t>
            </a:r>
            <a:r>
              <a:rPr lang="en-GB" sz="1200" b="1"/>
              <a:t> </a:t>
            </a:r>
          </a:p>
          <a:p>
            <a:pPr lvl="1"/>
            <a:endParaRPr lang="en-GB" sz="1200" b="1"/>
          </a:p>
          <a:p>
            <a:pPr lvl="1"/>
            <a:r>
              <a:rPr lang="fi-FI" sz="1200" b="1"/>
              <a:t>Koneoppiminen maankäytön tukena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Ilmastobudjetointi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Ilmastosuunnittelulla kohti</a:t>
            </a:r>
          </a:p>
          <a:p>
            <a:pPr lvl="1"/>
            <a:r>
              <a:rPr lang="fi-FI" sz="1200" b="1"/>
              <a:t>hiilineutraalisuutta</a:t>
            </a:r>
            <a:endParaRPr lang="en-GB" sz="1400" b="1"/>
          </a:p>
          <a:p>
            <a:pPr lvl="1"/>
            <a:endParaRPr lang="en-GB" sz="12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6" y="2132856"/>
            <a:ext cx="331199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vuotta</a:t>
            </a:r>
            <a:endParaRPr lang="en-FI" sz="2800" b="1">
              <a:latin typeface="+mj-lt"/>
            </a:endParaRPr>
          </a:p>
          <a:p>
            <a:pPr lvl="1"/>
            <a:endParaRPr lang="fi-FI" sz="1200" b="1"/>
          </a:p>
          <a:p>
            <a:pPr lvl="1"/>
            <a:r>
              <a:rPr lang="fi-FI" sz="1200" b="1"/>
              <a:t>Kestävän elämäntavan kokeilu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Ympäristösertifioitu hankintajärjestelmä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Kiinteistöautomaatiojärjestelmällä</a:t>
            </a:r>
          </a:p>
          <a:p>
            <a:pPr lvl="1"/>
            <a:r>
              <a:rPr lang="fi-FI" sz="1200" b="1"/>
              <a:t>säästöä sähkönkulutukseen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Keskustelufoorumi kansalaisille</a:t>
            </a:r>
          </a:p>
          <a:p>
            <a:pPr lvl="1"/>
            <a:endParaRPr lang="fi-FI" sz="1200" b="1"/>
          </a:p>
          <a:p>
            <a:pPr lvl="1"/>
            <a:r>
              <a:rPr lang="fi-FI" sz="1200" b="1" err="1"/>
              <a:t>NääsMaas</a:t>
            </a:r>
            <a:r>
              <a:rPr lang="fi-FI" sz="1200" b="1"/>
              <a:t>: Tampereen alueen</a:t>
            </a:r>
          </a:p>
          <a:p>
            <a:pPr lvl="1"/>
            <a:r>
              <a:rPr lang="fi-FI" sz="1200" b="1"/>
              <a:t>koululaisten kyytipalvelu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Kaupungin osallisuuden toimintamalli</a:t>
            </a:r>
            <a:endParaRPr lang="en-GB" sz="1200"/>
          </a:p>
          <a:p>
            <a:endParaRPr lang="fi-FI" sz="12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C5E228-5444-2E42-B834-B49729157FA1}"/>
              </a:ext>
            </a:extLst>
          </p:cNvPr>
          <p:cNvSpPr/>
          <p:nvPr/>
        </p:nvSpPr>
        <p:spPr>
          <a:xfrm>
            <a:off x="947448" y="2816952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CE566A-8988-FE41-847A-63635453C93F}"/>
              </a:ext>
            </a:extLst>
          </p:cNvPr>
          <p:cNvSpPr/>
          <p:nvPr/>
        </p:nvSpPr>
        <p:spPr>
          <a:xfrm>
            <a:off x="947448" y="3248694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555EE1-7B73-B649-BFD5-BDD9EBC1E11E}"/>
              </a:ext>
            </a:extLst>
          </p:cNvPr>
          <p:cNvSpPr/>
          <p:nvPr/>
        </p:nvSpPr>
        <p:spPr>
          <a:xfrm>
            <a:off x="947448" y="3770485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F186BA-3B75-0E48-B33C-B2419F1832B9}"/>
              </a:ext>
            </a:extLst>
          </p:cNvPr>
          <p:cNvSpPr/>
          <p:nvPr/>
        </p:nvSpPr>
        <p:spPr>
          <a:xfrm>
            <a:off x="947448" y="425711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C1CEB8-361F-1B4A-9A3F-54946E530514}"/>
              </a:ext>
            </a:extLst>
          </p:cNvPr>
          <p:cNvSpPr/>
          <p:nvPr/>
        </p:nvSpPr>
        <p:spPr>
          <a:xfrm>
            <a:off x="4691864" y="384334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55F7F3-B7C1-4B40-B8E5-38075185B27C}"/>
              </a:ext>
            </a:extLst>
          </p:cNvPr>
          <p:cNvSpPr/>
          <p:nvPr/>
        </p:nvSpPr>
        <p:spPr>
          <a:xfrm>
            <a:off x="947448" y="5229200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0F2A8A-2099-4D42-A778-FD3976237EFC}"/>
              </a:ext>
            </a:extLst>
          </p:cNvPr>
          <p:cNvSpPr/>
          <p:nvPr/>
        </p:nvSpPr>
        <p:spPr>
          <a:xfrm>
            <a:off x="947448" y="4653136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040EAB-08A4-504C-9C07-CE3F21D98454}"/>
              </a:ext>
            </a:extLst>
          </p:cNvPr>
          <p:cNvSpPr/>
          <p:nvPr/>
        </p:nvSpPr>
        <p:spPr>
          <a:xfrm>
            <a:off x="4691864" y="4275090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C8F983-A447-CC4E-A013-449CCCD5FEE4}"/>
              </a:ext>
            </a:extLst>
          </p:cNvPr>
          <p:cNvSpPr/>
          <p:nvPr/>
        </p:nvSpPr>
        <p:spPr>
          <a:xfrm>
            <a:off x="4691864" y="2865377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BCF3FC-732F-9E4E-9CDE-2502A07FD7BB}"/>
              </a:ext>
            </a:extLst>
          </p:cNvPr>
          <p:cNvSpPr/>
          <p:nvPr/>
        </p:nvSpPr>
        <p:spPr>
          <a:xfrm>
            <a:off x="4691864" y="3389519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221629-5489-534B-A758-0251FD97D958}"/>
              </a:ext>
            </a:extLst>
          </p:cNvPr>
          <p:cNvSpPr/>
          <p:nvPr/>
        </p:nvSpPr>
        <p:spPr>
          <a:xfrm>
            <a:off x="8436280" y="2865377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FCB13-CE76-274A-93D1-31627C32276E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F92D4B-9D47-254F-BCB2-B18445878148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F6DB9FE-009A-0646-8C02-24CE0CB45ABC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36B386-533F-5F45-9FF3-0785882D7C11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E7AFCF4-5CA8-514C-A543-0679722EBB24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E5F2BE1-0997-CF46-9E1F-1202463526C2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244D6A7-C9A6-8849-A477-E4B711B5BF64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BEBF11D-A8E1-2D4C-A95B-43DBF54F4BF2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62F7D9-A3A4-F94D-AC16-4FF14F754510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6BD091A-EE15-1540-B01B-D04DC99C99F0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2F9E9D-A8D2-684A-8382-91D9B9234D92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7CB202E-8F6C-DE4C-B8E7-C0A462F19E7B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8FDEB8F-23E9-AC41-BE6B-8D9C21B0FDC4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17BAD5E-0E1D-5448-9B73-D0A65F55D543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3468D93-3236-9840-8B52-208237832E74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759F33F-C803-BB4F-B057-6614327CFFBF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28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1A8C-3011-B649-8917-0CCFACD8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err="1"/>
              <a:t>Skenaario</a:t>
            </a:r>
            <a:r>
              <a:rPr lang="en-GB" b="1"/>
              <a:t> 3: </a:t>
            </a:r>
            <a:r>
              <a:rPr lang="en-GB" b="1" err="1"/>
              <a:t>Loittoneva</a:t>
            </a:r>
            <a:r>
              <a:rPr lang="en-GB" b="1"/>
              <a:t> </a:t>
            </a:r>
            <a:r>
              <a:rPr lang="en-GB" b="1" err="1"/>
              <a:t>kunta</a:t>
            </a:r>
            <a:endParaRPr lang="en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4B1B93-E2F5-7D43-B512-3788AB6F4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67" t="14477" r="35811" b="3925"/>
          <a:stretch/>
        </p:blipFill>
        <p:spPr>
          <a:xfrm>
            <a:off x="551384" y="1748129"/>
            <a:ext cx="4824536" cy="42731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6028-2789-6A4F-AAF9-1C080F5D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15</a:t>
            </a:fld>
            <a:endParaRPr lang="fi-FI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60C37C-0B19-1245-94BB-1467C9FE3B81}"/>
              </a:ext>
            </a:extLst>
          </p:cNvPr>
          <p:cNvSpPr/>
          <p:nvPr/>
        </p:nvSpPr>
        <p:spPr>
          <a:xfrm>
            <a:off x="6176480" y="2607437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Work Sans" pitchFamily="2" charset="77"/>
              </a:rPr>
              <a:t>Kunta on </a:t>
            </a:r>
            <a:r>
              <a:rPr lang="en-GB" sz="1600" err="1">
                <a:latin typeface="Work Sans" pitchFamily="2" charset="77"/>
              </a:rPr>
              <a:t>aktiivinen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yhteistyökumppani</a:t>
            </a:r>
            <a:r>
              <a:rPr lang="en-GB" sz="1600">
                <a:latin typeface="Work Sans" pitchFamily="2" charset="77"/>
              </a:rPr>
              <a:t>, </a:t>
            </a:r>
            <a:r>
              <a:rPr lang="en-GB" sz="1600" err="1">
                <a:latin typeface="Work Sans" pitchFamily="2" charset="77"/>
              </a:rPr>
              <a:t>kehittää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yritysten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toimintamahdollisuuksia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toimii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yhdessä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järjestöjen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kanssa</a:t>
            </a:r>
            <a:r>
              <a:rPr lang="en-GB" sz="1600">
                <a:latin typeface="Work Sans" pitchFamily="2" charset="77"/>
              </a:rPr>
              <a:t>. Kunta </a:t>
            </a:r>
            <a:r>
              <a:rPr lang="en-GB" sz="1600" err="1">
                <a:latin typeface="Work Sans" pitchFamily="2" charset="77"/>
              </a:rPr>
              <a:t>panostaa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yritysten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toimintaedellytyksiin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digitalisaatioon</a:t>
            </a:r>
            <a:r>
              <a:rPr lang="en-GB" sz="1600">
                <a:latin typeface="Work Sans" pitchFamily="2" charset="77"/>
              </a:rPr>
              <a:t>. </a:t>
            </a:r>
            <a:br>
              <a:rPr lang="en-GB" sz="1600">
                <a:latin typeface="Work Sans" pitchFamily="2" charset="77"/>
              </a:rPr>
            </a:br>
            <a:endParaRPr lang="en-GB" sz="1600">
              <a:latin typeface="Work Sans" pitchFamily="2" charset="77"/>
            </a:endParaRPr>
          </a:p>
          <a:p>
            <a:r>
              <a:rPr lang="en-GB" sz="1600" err="1">
                <a:latin typeface="Work Sans" pitchFamily="2" charset="77"/>
              </a:rPr>
              <a:t>Kunnan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alueella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toimivat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yhteisöt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vahvistuvat</a:t>
            </a:r>
            <a:r>
              <a:rPr lang="en-GB" sz="1600">
                <a:latin typeface="Work Sans" pitchFamily="2" charset="77"/>
              </a:rPr>
              <a:t>, ne </a:t>
            </a:r>
            <a:r>
              <a:rPr lang="en-GB" sz="1600" err="1">
                <a:latin typeface="Work Sans" pitchFamily="2" charset="77"/>
              </a:rPr>
              <a:t>toimivat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kuitenkin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kunnasta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erillään</a:t>
            </a:r>
            <a:r>
              <a:rPr lang="en-GB" sz="1600">
                <a:latin typeface="Work Sans" pitchFamily="2" charset="77"/>
              </a:rPr>
              <a:t>. </a:t>
            </a:r>
          </a:p>
          <a:p>
            <a:endParaRPr lang="en-GB" sz="1600">
              <a:latin typeface="Work Sans" pitchFamily="2" charset="77"/>
            </a:endParaRPr>
          </a:p>
          <a:p>
            <a:r>
              <a:rPr lang="en-GB" sz="1600" err="1">
                <a:latin typeface="Work Sans" pitchFamily="2" charset="77"/>
              </a:rPr>
              <a:t>Kunnan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asukkaat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kunta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erkaantuvat</a:t>
            </a:r>
            <a:r>
              <a:rPr lang="en-GB" sz="1600">
                <a:latin typeface="Work Sans" pitchFamily="2" charset="77"/>
              </a:rPr>
              <a:t>. Kunta </a:t>
            </a:r>
            <a:r>
              <a:rPr lang="en-GB" sz="1600" err="1">
                <a:latin typeface="Work Sans" pitchFamily="2" charset="77"/>
              </a:rPr>
              <a:t>jää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yhteiskunnan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muusta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kehityksestä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jälkeen</a:t>
            </a:r>
            <a:r>
              <a:rPr lang="en-GB" sz="1600">
                <a:latin typeface="Work Sans" pitchFamily="2" charset="77"/>
              </a:rPr>
              <a:t>.</a:t>
            </a:r>
            <a:endParaRPr lang="en-GB" sz="1600">
              <a:effectLst/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393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62D67BE-CCCE-3D4E-B319-710F6F19893D}"/>
              </a:ext>
            </a:extLst>
          </p:cNvPr>
          <p:cNvGrpSpPr/>
          <p:nvPr/>
        </p:nvGrpSpPr>
        <p:grpSpPr>
          <a:xfrm>
            <a:off x="1127447" y="1320094"/>
            <a:ext cx="9969689" cy="4557178"/>
            <a:chOff x="1554159" y="1606523"/>
            <a:chExt cx="9890717" cy="4557178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98036189-1380-8B4E-A2C6-4C0CD6AC16AE}"/>
                </a:ext>
              </a:extLst>
            </p:cNvPr>
            <p:cNvSpPr/>
            <p:nvPr/>
          </p:nvSpPr>
          <p:spPr>
            <a:xfrm>
              <a:off x="1554159" y="2415205"/>
              <a:ext cx="3495331" cy="3748496"/>
            </a:xfrm>
            <a:prstGeom prst="rect">
              <a:avLst/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B5C2E9F4-B3BC-C442-8D63-FAC93934D870}"/>
                </a:ext>
              </a:extLst>
            </p:cNvPr>
            <p:cNvSpPr/>
            <p:nvPr/>
          </p:nvSpPr>
          <p:spPr>
            <a:xfrm>
              <a:off x="5056057" y="1895473"/>
              <a:ext cx="3486570" cy="4268228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9CCFF4A-EF60-DB41-A85C-3D5D19DECAB4}"/>
                </a:ext>
              </a:extLst>
            </p:cNvPr>
            <p:cNvSpPr/>
            <p:nvPr/>
          </p:nvSpPr>
          <p:spPr>
            <a:xfrm>
              <a:off x="8542627" y="1606523"/>
              <a:ext cx="2902249" cy="4546513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19BF3-4356-3645-936C-140F2A73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pPr/>
              <a:t>16</a:t>
            </a:fld>
            <a:endParaRPr lang="fi-FI" noProof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24DE41E-0B31-CF4B-B09C-18A6C4918B52}"/>
              </a:ext>
            </a:extLst>
          </p:cNvPr>
          <p:cNvSpPr txBox="1"/>
          <p:nvPr/>
        </p:nvSpPr>
        <p:spPr>
          <a:xfrm>
            <a:off x="8196936" y="1393021"/>
            <a:ext cx="26473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Paikkaan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sitoutumaton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työelämä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mahdollistaa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alueiden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asuttamisen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5285A626-E80A-004B-AABA-04CBC9ECC0C9}"/>
              </a:ext>
            </a:extLst>
          </p:cNvPr>
          <p:cNvCxnSpPr>
            <a:cxnSpLocks/>
            <a:endCxn id="272" idx="3"/>
          </p:cNvCxnSpPr>
          <p:nvPr/>
        </p:nvCxnSpPr>
        <p:spPr>
          <a:xfrm flipV="1">
            <a:off x="1085197" y="5521882"/>
            <a:ext cx="10045128" cy="3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9158CA0D-85D9-DE43-9DD9-7F088A075C00}"/>
              </a:ext>
            </a:extLst>
          </p:cNvPr>
          <p:cNvSpPr/>
          <p:nvPr/>
        </p:nvSpPr>
        <p:spPr>
          <a:xfrm>
            <a:off x="4605389" y="547415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FD8385B6-5482-2847-8743-9C401B39BF7A}"/>
              </a:ext>
            </a:extLst>
          </p:cNvPr>
          <p:cNvSpPr txBox="1"/>
          <p:nvPr/>
        </p:nvSpPr>
        <p:spPr>
          <a:xfrm>
            <a:off x="4698373" y="1680036"/>
            <a:ext cx="31978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latin typeface="Work Sans" pitchFamily="2" charset="77"/>
              </a:rPr>
              <a:t>Kunta </a:t>
            </a:r>
            <a:r>
              <a:rPr lang="en-GB" sz="1050" err="1">
                <a:latin typeface="Work Sans" pitchFamily="2" charset="77"/>
              </a:rPr>
              <a:t>ei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pysty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reagoimaan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ajoissa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paikallisen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elinkeinoelämän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potentiaaliin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tukemalla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sitä</a:t>
            </a:r>
            <a:r>
              <a:rPr lang="en-GB" sz="1050">
                <a:latin typeface="Work Sans" pitchFamily="2" charset="77"/>
              </a:rPr>
              <a:t>. 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0DDE8A0-0109-4449-8F5C-AD63A7617D77}"/>
              </a:ext>
            </a:extLst>
          </p:cNvPr>
          <p:cNvSpPr txBox="1"/>
          <p:nvPr/>
        </p:nvSpPr>
        <p:spPr>
          <a:xfrm>
            <a:off x="4698373" y="2400116"/>
            <a:ext cx="31084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Uuden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politiikan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mukaiset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ruoka</a:t>
            </a:r>
            <a:r>
              <a:rPr lang="en-GB" sz="1050">
                <a:latin typeface="Work Sans" pitchFamily="2" charset="77"/>
              </a:rPr>
              <a:t>-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viljelyjärjestelmät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sekä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uusi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talous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valtavirtaistuvat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nopeasti</a:t>
            </a:r>
            <a:r>
              <a:rPr lang="en-GB" sz="1050">
                <a:latin typeface="Work Sans" pitchFamily="2" charset="77"/>
              </a:rPr>
              <a:t>. </a:t>
            </a: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E742A435-03C4-DC43-ABCD-66F4AC20E675}"/>
              </a:ext>
            </a:extLst>
          </p:cNvPr>
          <p:cNvSpPr/>
          <p:nvPr/>
        </p:nvSpPr>
        <p:spPr>
          <a:xfrm>
            <a:off x="8117715" y="547415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3E18D7C-7CB6-2E4B-8C91-E8A3B059D509}"/>
              </a:ext>
            </a:extLst>
          </p:cNvPr>
          <p:cNvSpPr txBox="1"/>
          <p:nvPr/>
        </p:nvSpPr>
        <p:spPr>
          <a:xfrm>
            <a:off x="1194258" y="2132856"/>
            <a:ext cx="23815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latin typeface="Work Sans" pitchFamily="2" charset="77"/>
              </a:rPr>
              <a:t>Kunta on </a:t>
            </a:r>
            <a:r>
              <a:rPr lang="en-GB" sz="1050" err="1">
                <a:latin typeface="Work Sans" pitchFamily="2" charset="77"/>
              </a:rPr>
              <a:t>aktiivinen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toimija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työhön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alueen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elinvoimaan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liittyvissä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verkostoissa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14301AEA-13EC-9A47-ABE2-B9F9B6DF6C41}"/>
              </a:ext>
            </a:extLst>
          </p:cNvPr>
          <p:cNvSpPr txBox="1"/>
          <p:nvPr/>
        </p:nvSpPr>
        <p:spPr>
          <a:xfrm>
            <a:off x="1194258" y="2924944"/>
            <a:ext cx="27086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Työelämän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murros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etenee</a:t>
            </a:r>
            <a:r>
              <a:rPr lang="en-GB" sz="1050">
                <a:latin typeface="Work Sans" pitchFamily="2" charset="77"/>
              </a:rPr>
              <a:t> vain </a:t>
            </a:r>
            <a:r>
              <a:rPr lang="en-GB" sz="1050" err="1">
                <a:latin typeface="Work Sans" pitchFamily="2" charset="77"/>
              </a:rPr>
              <a:t>perinteisillä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aloilla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52AFC795-737C-464F-AFB7-BEDB852C8E0B}"/>
              </a:ext>
            </a:extLst>
          </p:cNvPr>
          <p:cNvSpPr/>
          <p:nvPr/>
        </p:nvSpPr>
        <p:spPr>
          <a:xfrm>
            <a:off x="1055440" y="547415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2" name="Triangle 271">
            <a:extLst>
              <a:ext uri="{FF2B5EF4-FFF2-40B4-BE49-F238E27FC236}">
                <a16:creationId xmlns:a16="http://schemas.microsoft.com/office/drawing/2014/main" id="{4A1C0DF3-46CB-0740-AF18-3FDF0D99C9DC}"/>
              </a:ext>
            </a:extLst>
          </p:cNvPr>
          <p:cNvSpPr/>
          <p:nvPr/>
        </p:nvSpPr>
        <p:spPr>
          <a:xfrm rot="5400000">
            <a:off x="11130325" y="5467882"/>
            <a:ext cx="108000" cy="108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accent1"/>
              </a:solidFill>
            </a:endParaRP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7F4AC979-9FC4-5C4B-A273-BD556F5A4B2E}"/>
              </a:ext>
            </a:extLst>
          </p:cNvPr>
          <p:cNvCxnSpPr>
            <a:cxnSpLocks/>
            <a:stCxn id="271" idx="0"/>
          </p:cNvCxnSpPr>
          <p:nvPr/>
        </p:nvCxnSpPr>
        <p:spPr>
          <a:xfrm flipV="1">
            <a:off x="1109440" y="2124707"/>
            <a:ext cx="0" cy="3349448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tangle 278">
            <a:extLst>
              <a:ext uri="{FF2B5EF4-FFF2-40B4-BE49-F238E27FC236}">
                <a16:creationId xmlns:a16="http://schemas.microsoft.com/office/drawing/2014/main" id="{81818011-4AF8-1D40-99FE-D39839CF7D62}"/>
              </a:ext>
            </a:extLst>
          </p:cNvPr>
          <p:cNvSpPr/>
          <p:nvPr/>
        </p:nvSpPr>
        <p:spPr>
          <a:xfrm>
            <a:off x="8196936" y="2041093"/>
            <a:ext cx="242221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Paikallisyhteisöt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vahvistuvat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395A595-2C24-014D-BEE1-8A707C0DBD43}"/>
              </a:ext>
            </a:extLst>
          </p:cNvPr>
          <p:cNvCxnSpPr>
            <a:cxnSpLocks/>
          </p:cNvCxnSpPr>
          <p:nvPr/>
        </p:nvCxnSpPr>
        <p:spPr>
          <a:xfrm>
            <a:off x="1109440" y="2124707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EE9ABF39-559E-054A-BF04-65DB310C613E}"/>
              </a:ext>
            </a:extLst>
          </p:cNvPr>
          <p:cNvCxnSpPr>
            <a:cxnSpLocks/>
          </p:cNvCxnSpPr>
          <p:nvPr/>
        </p:nvCxnSpPr>
        <p:spPr>
          <a:xfrm>
            <a:off x="1109440" y="2901120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6E8E4C88-AECE-3543-A685-A88F75D10B0D}"/>
              </a:ext>
            </a:extLst>
          </p:cNvPr>
          <p:cNvSpPr/>
          <p:nvPr/>
        </p:nvSpPr>
        <p:spPr>
          <a:xfrm>
            <a:off x="8564450" y="7713979"/>
            <a:ext cx="32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AB05407-C8D4-6446-B197-768CC7E01859}"/>
              </a:ext>
            </a:extLst>
          </p:cNvPr>
          <p:cNvSpPr txBox="1"/>
          <p:nvPr/>
        </p:nvSpPr>
        <p:spPr>
          <a:xfrm>
            <a:off x="1194258" y="3501008"/>
            <a:ext cx="25480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latin typeface="Work Sans" pitchFamily="2" charset="77"/>
              </a:rPr>
              <a:t>Kunta </a:t>
            </a:r>
            <a:r>
              <a:rPr lang="en-GB" sz="1050" err="1">
                <a:latin typeface="Work Sans" pitchFamily="2" charset="77"/>
              </a:rPr>
              <a:t>ei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pysy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perässä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digitalisaation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etenemisessä</a:t>
            </a:r>
            <a:r>
              <a:rPr lang="en-GB" sz="1050">
                <a:latin typeface="Work Sans" pitchFamily="2" charset="77"/>
              </a:rPr>
              <a:t>. 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931A58F-A7CD-9342-9DE6-4D63BAD54336}"/>
              </a:ext>
            </a:extLst>
          </p:cNvPr>
          <p:cNvCxnSpPr>
            <a:cxnSpLocks/>
          </p:cNvCxnSpPr>
          <p:nvPr/>
        </p:nvCxnSpPr>
        <p:spPr>
          <a:xfrm>
            <a:off x="1109440" y="4053248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7120CDD-70A1-434C-B5C9-B252ACB78392}"/>
              </a:ext>
            </a:extLst>
          </p:cNvPr>
          <p:cNvSpPr txBox="1"/>
          <p:nvPr/>
        </p:nvSpPr>
        <p:spPr>
          <a:xfrm>
            <a:off x="4511824" y="1321023"/>
            <a:ext cx="128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3"/>
                </a:solidFill>
              </a:rPr>
              <a:t>2026-2030</a:t>
            </a:r>
            <a:endParaRPr lang="en-GB" sz="1000" b="1">
              <a:solidFill>
                <a:schemeClr val="accent3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2FD65BE-E32D-6149-9136-E6446E534DD4}"/>
              </a:ext>
            </a:extLst>
          </p:cNvPr>
          <p:cNvSpPr txBox="1"/>
          <p:nvPr/>
        </p:nvSpPr>
        <p:spPr>
          <a:xfrm>
            <a:off x="8022873" y="1032991"/>
            <a:ext cx="92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3"/>
                </a:solidFill>
              </a:rPr>
              <a:t>2031-</a:t>
            </a:r>
            <a:endParaRPr lang="en-GB" sz="1000" b="1">
              <a:solidFill>
                <a:schemeClr val="accent3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E8235B8-4547-614E-AABB-DAE887305125}"/>
              </a:ext>
            </a:extLst>
          </p:cNvPr>
          <p:cNvSpPr txBox="1"/>
          <p:nvPr/>
        </p:nvSpPr>
        <p:spPr>
          <a:xfrm>
            <a:off x="4698373" y="3230048"/>
            <a:ext cx="31209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Tapahtumien</a:t>
            </a:r>
            <a:r>
              <a:rPr lang="en-GB" sz="1050">
                <a:latin typeface="Work Sans" pitchFamily="2" charset="77"/>
              </a:rPr>
              <a:t> tai </a:t>
            </a:r>
            <a:r>
              <a:rPr lang="en-GB" sz="1050" err="1">
                <a:latin typeface="Work Sans" pitchFamily="2" charset="77"/>
              </a:rPr>
              <a:t>elämäntavan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tuotteistamisen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yhteisöt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houkuttelevat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kuntaan</a:t>
            </a:r>
            <a:r>
              <a:rPr lang="en-GB" sz="1050">
                <a:latin typeface="Work Sans" pitchFamily="2" charset="77"/>
              </a:rPr>
              <a:t> vain </a:t>
            </a:r>
            <a:r>
              <a:rPr lang="en-GB" sz="1050" err="1">
                <a:latin typeface="Work Sans" pitchFamily="2" charset="77"/>
              </a:rPr>
              <a:t>määräaikaisia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uusia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asukkaita</a:t>
            </a:r>
            <a:r>
              <a:rPr lang="en-GB" sz="1050">
                <a:latin typeface="Work Sans" pitchFamily="2" charset="77"/>
              </a:rPr>
              <a:t>. 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24435D9-9137-DC44-BF14-A99DC160E38E}"/>
              </a:ext>
            </a:extLst>
          </p:cNvPr>
          <p:cNvCxnSpPr>
            <a:cxnSpLocks/>
            <a:stCxn id="257" idx="0"/>
          </p:cNvCxnSpPr>
          <p:nvPr/>
        </p:nvCxnSpPr>
        <p:spPr>
          <a:xfrm flipH="1" flipV="1">
            <a:off x="4657306" y="1609045"/>
            <a:ext cx="2083" cy="386511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F39D1F6-BEFB-804D-9A12-66885D24AFC7}"/>
              </a:ext>
            </a:extLst>
          </p:cNvPr>
          <p:cNvCxnSpPr>
            <a:cxnSpLocks/>
          </p:cNvCxnSpPr>
          <p:nvPr/>
        </p:nvCxnSpPr>
        <p:spPr>
          <a:xfrm>
            <a:off x="4653216" y="1609045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48F75D5-2560-CF41-859C-25A825DA9B08}"/>
              </a:ext>
            </a:extLst>
          </p:cNvPr>
          <p:cNvCxnSpPr>
            <a:cxnSpLocks/>
          </p:cNvCxnSpPr>
          <p:nvPr/>
        </p:nvCxnSpPr>
        <p:spPr>
          <a:xfrm>
            <a:off x="4653216" y="2329125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06BEA54-19A2-684C-909A-412D2D60F72A}"/>
              </a:ext>
            </a:extLst>
          </p:cNvPr>
          <p:cNvCxnSpPr>
            <a:cxnSpLocks/>
          </p:cNvCxnSpPr>
          <p:nvPr/>
        </p:nvCxnSpPr>
        <p:spPr>
          <a:xfrm>
            <a:off x="4653216" y="3985309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A0CD12C-8409-9C4C-B1EC-4930B1B97AC0}"/>
              </a:ext>
            </a:extLst>
          </p:cNvPr>
          <p:cNvCxnSpPr>
            <a:cxnSpLocks/>
            <a:stCxn id="261" idx="0"/>
          </p:cNvCxnSpPr>
          <p:nvPr/>
        </p:nvCxnSpPr>
        <p:spPr>
          <a:xfrm flipV="1">
            <a:off x="8171715" y="1320094"/>
            <a:ext cx="0" cy="4154061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24483F5-A260-2A42-9B13-EEC4C5F37D2C}"/>
              </a:ext>
            </a:extLst>
          </p:cNvPr>
          <p:cNvCxnSpPr>
            <a:cxnSpLocks/>
          </p:cNvCxnSpPr>
          <p:nvPr/>
        </p:nvCxnSpPr>
        <p:spPr>
          <a:xfrm>
            <a:off x="8166404" y="1321013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BCEA25C-BA77-7143-B770-9472B78989E0}"/>
              </a:ext>
            </a:extLst>
          </p:cNvPr>
          <p:cNvCxnSpPr>
            <a:cxnSpLocks/>
          </p:cNvCxnSpPr>
          <p:nvPr/>
        </p:nvCxnSpPr>
        <p:spPr>
          <a:xfrm>
            <a:off x="8166404" y="1969085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477F405-E90E-BD44-9583-4C913A20DB6B}"/>
              </a:ext>
            </a:extLst>
          </p:cNvPr>
          <p:cNvCxnSpPr>
            <a:cxnSpLocks/>
          </p:cNvCxnSpPr>
          <p:nvPr/>
        </p:nvCxnSpPr>
        <p:spPr>
          <a:xfrm>
            <a:off x="8166404" y="3481253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E429FC-077B-9B4F-A832-8644FCB0235C}"/>
              </a:ext>
            </a:extLst>
          </p:cNvPr>
          <p:cNvSpPr/>
          <p:nvPr/>
        </p:nvSpPr>
        <p:spPr>
          <a:xfrm>
            <a:off x="8196936" y="2560783"/>
            <a:ext cx="2480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Eriarvoisuus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syrjäytyminen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räjähtävät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käsiin</a:t>
            </a:r>
            <a:r>
              <a:rPr lang="en-GB" sz="1050">
                <a:latin typeface="Work Sans" pitchFamily="2" charset="77"/>
              </a:rPr>
              <a:t>. </a:t>
            </a:r>
            <a:r>
              <a:rPr lang="en-GB" sz="1050" err="1">
                <a:latin typeface="Work Sans" pitchFamily="2" charset="77"/>
              </a:rPr>
              <a:t>Kunnan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kehittämisresurssit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menevät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digi</a:t>
            </a:r>
            <a:r>
              <a:rPr lang="en-GB" sz="1050">
                <a:latin typeface="Work Sans" pitchFamily="2" charset="77"/>
              </a:rPr>
              <a:t>-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lähipalvelujen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kehittämiseen</a:t>
            </a:r>
            <a:r>
              <a:rPr lang="en-GB" sz="1050">
                <a:latin typeface="Work Sans" pitchFamily="2" charset="77"/>
              </a:rPr>
              <a:t>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FA826C-262C-904F-9153-4C465D882536}"/>
              </a:ext>
            </a:extLst>
          </p:cNvPr>
          <p:cNvSpPr/>
          <p:nvPr/>
        </p:nvSpPr>
        <p:spPr>
          <a:xfrm>
            <a:off x="890898" y="7276227"/>
            <a:ext cx="32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>
              <a:latin typeface="Work Sans" pitchFamily="2" charset="77"/>
            </a:endParaRPr>
          </a:p>
          <a:p>
            <a:endParaRPr lang="en-GB" sz="1100">
              <a:latin typeface="Work Sans" pitchFamily="2" charset="77"/>
            </a:endParaRPr>
          </a:p>
          <a:p>
            <a:endParaRPr lang="en-GB" sz="1100" err="1">
              <a:latin typeface="Work Sans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DFF842-A4FA-1848-A554-88D0857995FA}"/>
              </a:ext>
            </a:extLst>
          </p:cNvPr>
          <p:cNvSpPr/>
          <p:nvPr/>
        </p:nvSpPr>
        <p:spPr>
          <a:xfrm>
            <a:off x="4722695" y="7276227"/>
            <a:ext cx="324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ECDE24-9195-4F48-810B-488F8AF973DA}"/>
              </a:ext>
            </a:extLst>
          </p:cNvPr>
          <p:cNvSpPr/>
          <p:nvPr/>
        </p:nvSpPr>
        <p:spPr>
          <a:xfrm>
            <a:off x="11839755" y="1360513"/>
            <a:ext cx="324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  <a:p>
            <a:endParaRPr lang="en-GB" sz="1100">
              <a:latin typeface="Work Sans" pitchFamily="2" charset="77"/>
            </a:endParaRPr>
          </a:p>
          <a:p>
            <a:r>
              <a:rPr lang="en-GB" sz="1100">
                <a:latin typeface="Work Sans" pitchFamily="2" charset="77"/>
              </a:rPr>
              <a:t>.</a:t>
            </a:r>
            <a:endParaRPr lang="en-GB" sz="1100">
              <a:effectLst/>
              <a:latin typeface="Work Sans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33BCFF-71C7-4648-BA95-EBD44A04016E}"/>
              </a:ext>
            </a:extLst>
          </p:cNvPr>
          <p:cNvSpPr txBox="1"/>
          <p:nvPr/>
        </p:nvSpPr>
        <p:spPr>
          <a:xfrm>
            <a:off x="1194258" y="4077072"/>
            <a:ext cx="32453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latin typeface="Work Sans" pitchFamily="2" charset="77"/>
              </a:rPr>
              <a:t>Kunta </a:t>
            </a:r>
            <a:r>
              <a:rPr lang="en-GB" sz="1050" err="1">
                <a:latin typeface="Work Sans" pitchFamily="2" charset="77"/>
              </a:rPr>
              <a:t>jää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jälkeen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vihreän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teknologian</a:t>
            </a:r>
            <a:r>
              <a:rPr lang="en-GB" sz="1050">
                <a:latin typeface="Work Sans" pitchFamily="2" charset="77"/>
              </a:rPr>
              <a:t>, </a:t>
            </a:r>
            <a:r>
              <a:rPr lang="en-GB" sz="1050" err="1">
                <a:latin typeface="Work Sans" pitchFamily="2" charset="77"/>
              </a:rPr>
              <a:t>kestävän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liikenteen</a:t>
            </a:r>
            <a:r>
              <a:rPr lang="en-GB" sz="1050">
                <a:latin typeface="Work Sans" pitchFamily="2" charset="77"/>
              </a:rPr>
              <a:t>, </a:t>
            </a:r>
            <a:r>
              <a:rPr lang="en-GB" sz="1050" err="1">
                <a:latin typeface="Work Sans" pitchFamily="2" charset="77"/>
              </a:rPr>
              <a:t>uusien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ruokajärjestelmien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kehityksestä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niihin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liittyvistä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verkostoista</a:t>
            </a:r>
            <a:r>
              <a:rPr lang="en-GB" sz="1050">
                <a:latin typeface="Work Sans" pitchFamily="2" charset="77"/>
              </a:rPr>
              <a:t>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34E068-9B7A-AB41-971D-626BEB0EAE04}"/>
              </a:ext>
            </a:extLst>
          </p:cNvPr>
          <p:cNvSpPr txBox="1"/>
          <p:nvPr/>
        </p:nvSpPr>
        <p:spPr>
          <a:xfrm>
            <a:off x="1194258" y="4797152"/>
            <a:ext cx="30711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Luontoarvojen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uusi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nousu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sivuutetaan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täysin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perinteistä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elinvoimaa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painottavassa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kuntastrategiassa</a:t>
            </a:r>
            <a:r>
              <a:rPr lang="en-GB" sz="1050">
                <a:latin typeface="Work Sans" pitchFamily="2" charset="77"/>
              </a:rPr>
              <a:t>. 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1CBD52-105F-7447-9C15-496331B96C69}"/>
              </a:ext>
            </a:extLst>
          </p:cNvPr>
          <p:cNvSpPr txBox="1"/>
          <p:nvPr/>
        </p:nvSpPr>
        <p:spPr>
          <a:xfrm>
            <a:off x="4698373" y="4056300"/>
            <a:ext cx="31978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Kunnan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varat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eivät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riitä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edes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peruspalvelujen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tuottamiseen</a:t>
            </a:r>
            <a:r>
              <a:rPr lang="en-GB" sz="1050">
                <a:latin typeface="Work Sans" pitchFamily="2" charset="77"/>
              </a:rPr>
              <a:t>. </a:t>
            </a:r>
            <a:r>
              <a:rPr lang="en-GB" sz="1050" err="1">
                <a:latin typeface="Work Sans" pitchFamily="2" charset="77"/>
              </a:rPr>
              <a:t>Lähipalvelut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kadonneet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palvelut</a:t>
            </a:r>
            <a:r>
              <a:rPr lang="en-GB" sz="1050">
                <a:latin typeface="Work Sans" pitchFamily="2" charset="77"/>
              </a:rPr>
              <a:t> on </a:t>
            </a:r>
            <a:r>
              <a:rPr lang="en-GB" sz="1050" err="1">
                <a:latin typeface="Work Sans" pitchFamily="2" charset="77"/>
              </a:rPr>
              <a:t>digitalisoitu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voimakkaasti</a:t>
            </a:r>
            <a:r>
              <a:rPr lang="en-GB" sz="1050">
                <a:latin typeface="Work Sans" pitchFamily="2" charset="77"/>
              </a:rPr>
              <a:t>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AFBA36-4115-D54A-B69E-AFBEB98E5B38}"/>
              </a:ext>
            </a:extLst>
          </p:cNvPr>
          <p:cNvSpPr txBox="1"/>
          <p:nvPr/>
        </p:nvSpPr>
        <p:spPr>
          <a:xfrm>
            <a:off x="4698373" y="4895091"/>
            <a:ext cx="27811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Osa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asukkaista</a:t>
            </a:r>
            <a:r>
              <a:rPr lang="en-GB" sz="1050">
                <a:latin typeface="Work Sans" pitchFamily="2" charset="77"/>
              </a:rPr>
              <a:t> on </a:t>
            </a:r>
            <a:r>
              <a:rPr lang="en-GB" sz="1050" err="1">
                <a:latin typeface="Work Sans" pitchFamily="2" charset="77"/>
              </a:rPr>
              <a:t>jäänyt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palvelujen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ulkopuolelle</a:t>
            </a:r>
            <a:r>
              <a:rPr lang="en-GB" sz="1050">
                <a:latin typeface="Work Sans" pitchFamily="2" charset="77"/>
              </a:rPr>
              <a:t>.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650887-F951-FD45-B5FA-FD069202BEF2}"/>
              </a:ext>
            </a:extLst>
          </p:cNvPr>
          <p:cNvSpPr/>
          <p:nvPr/>
        </p:nvSpPr>
        <p:spPr>
          <a:xfrm>
            <a:off x="8196936" y="3534677"/>
            <a:ext cx="24332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latin typeface="Work Sans" pitchFamily="2" charset="77"/>
              </a:rPr>
              <a:t>Kunta </a:t>
            </a:r>
            <a:r>
              <a:rPr lang="en-GB" sz="1050" err="1">
                <a:latin typeface="Work Sans" pitchFamily="2" charset="77"/>
              </a:rPr>
              <a:t>jää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jälkeen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kehityksestä</a:t>
            </a:r>
            <a:r>
              <a:rPr lang="en-GB" sz="1050">
                <a:latin typeface="Work Sans" pitchFamily="2" charset="77"/>
              </a:rPr>
              <a:t>, </a:t>
            </a:r>
            <a:r>
              <a:rPr lang="en-GB" sz="1050" err="1">
                <a:latin typeface="Work Sans" pitchFamily="2" charset="77"/>
              </a:rPr>
              <a:t>sillä</a:t>
            </a:r>
            <a:r>
              <a:rPr lang="en-GB" sz="1050">
                <a:latin typeface="Work Sans" pitchFamily="2" charset="77"/>
              </a:rPr>
              <a:t> se </a:t>
            </a:r>
            <a:r>
              <a:rPr lang="en-GB" sz="1050" err="1">
                <a:latin typeface="Work Sans" pitchFamily="2" charset="77"/>
              </a:rPr>
              <a:t>ei</a:t>
            </a:r>
            <a:r>
              <a:rPr lang="en-GB" sz="1050">
                <a:latin typeface="Work Sans" pitchFamily="2" charset="77"/>
              </a:rPr>
              <a:t> ole </a:t>
            </a:r>
            <a:r>
              <a:rPr lang="en-GB" sz="1050" err="1">
                <a:latin typeface="Work Sans" pitchFamily="2" charset="77"/>
              </a:rPr>
              <a:t>kiinnittänyt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huomiota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ilmastonmuutoksen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hillintään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suojeluun</a:t>
            </a:r>
            <a:r>
              <a:rPr lang="en-GB" sz="1050">
                <a:latin typeface="Work Sans" pitchFamily="2" charset="77"/>
              </a:rPr>
              <a:t>. 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F0415E-2589-1F42-9E32-7BF5AF21BC7F}"/>
              </a:ext>
            </a:extLst>
          </p:cNvPr>
          <p:cNvSpPr/>
          <p:nvPr/>
        </p:nvSpPr>
        <p:spPr>
          <a:xfrm>
            <a:off x="8196936" y="4561373"/>
            <a:ext cx="272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latin typeface="Work Sans" pitchFamily="2" charset="77"/>
              </a:rPr>
              <a:t>Kunta </a:t>
            </a:r>
            <a:r>
              <a:rPr lang="en-GB" sz="1050" err="1">
                <a:latin typeface="Work Sans" pitchFamily="2" charset="77"/>
              </a:rPr>
              <a:t>ei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saa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mukaansa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enää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vapaaehtoisia</a:t>
            </a:r>
            <a:r>
              <a:rPr lang="en-GB" sz="1050">
                <a:latin typeface="Work Sans" pitchFamily="2" charset="77"/>
              </a:rPr>
              <a:t>, </a:t>
            </a:r>
            <a:r>
              <a:rPr lang="en-GB" sz="1050" err="1">
                <a:latin typeface="Work Sans" pitchFamily="2" charset="77"/>
              </a:rPr>
              <a:t>järjestöjä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muita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tahoja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yhteisten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asioiden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alueen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kehittämistyöhön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50C707-A386-FA4D-A95F-8111A29CE686}"/>
              </a:ext>
            </a:extLst>
          </p:cNvPr>
          <p:cNvCxnSpPr>
            <a:cxnSpLocks/>
          </p:cNvCxnSpPr>
          <p:nvPr/>
        </p:nvCxnSpPr>
        <p:spPr>
          <a:xfrm>
            <a:off x="8166404" y="2507720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16FB3B2-4268-0B48-B54E-A0BB7D527A5E}"/>
              </a:ext>
            </a:extLst>
          </p:cNvPr>
          <p:cNvCxnSpPr>
            <a:cxnSpLocks/>
          </p:cNvCxnSpPr>
          <p:nvPr/>
        </p:nvCxnSpPr>
        <p:spPr>
          <a:xfrm>
            <a:off x="1109440" y="4773328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ECDDF38-7A7E-AA41-838D-B8C157EA94D2}"/>
              </a:ext>
            </a:extLst>
          </p:cNvPr>
          <p:cNvCxnSpPr>
            <a:cxnSpLocks/>
          </p:cNvCxnSpPr>
          <p:nvPr/>
        </p:nvCxnSpPr>
        <p:spPr>
          <a:xfrm>
            <a:off x="1109440" y="3477184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1CE07B-0656-C349-A6F8-190ED3C12842}"/>
              </a:ext>
            </a:extLst>
          </p:cNvPr>
          <p:cNvCxnSpPr>
            <a:cxnSpLocks/>
          </p:cNvCxnSpPr>
          <p:nvPr/>
        </p:nvCxnSpPr>
        <p:spPr>
          <a:xfrm>
            <a:off x="4650687" y="3185706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0A97D25-8E0C-E347-BE89-B2821CFE135C}"/>
              </a:ext>
            </a:extLst>
          </p:cNvPr>
          <p:cNvCxnSpPr>
            <a:cxnSpLocks/>
          </p:cNvCxnSpPr>
          <p:nvPr/>
        </p:nvCxnSpPr>
        <p:spPr>
          <a:xfrm>
            <a:off x="4669110" y="4849405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B320C90-F1C8-A045-955D-473C04991DF0}"/>
              </a:ext>
            </a:extLst>
          </p:cNvPr>
          <p:cNvCxnSpPr>
            <a:cxnSpLocks/>
          </p:cNvCxnSpPr>
          <p:nvPr/>
        </p:nvCxnSpPr>
        <p:spPr>
          <a:xfrm>
            <a:off x="8180419" y="4489365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A5D7BA0-6295-FF4B-9676-86B733DE5EA7}"/>
              </a:ext>
            </a:extLst>
          </p:cNvPr>
          <p:cNvSpPr/>
          <p:nvPr/>
        </p:nvSpPr>
        <p:spPr>
          <a:xfrm>
            <a:off x="2952" y="152636"/>
            <a:ext cx="4124153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3</a:t>
            </a:r>
            <a:r>
              <a:rPr lang="en-FI"/>
              <a:t>: Loittoneva kunta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CB4D34-F10B-0F4B-81A6-0F6CFAB81F71}"/>
              </a:ext>
            </a:extLst>
          </p:cNvPr>
          <p:cNvSpPr txBox="1"/>
          <p:nvPr/>
        </p:nvSpPr>
        <p:spPr>
          <a:xfrm>
            <a:off x="994401" y="1823644"/>
            <a:ext cx="118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3"/>
                </a:solidFill>
              </a:rPr>
              <a:t>2021-2025</a:t>
            </a:r>
            <a:endParaRPr lang="en-GB" sz="10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Toimenpiteitä suuriin kaupunkeihin ja maakuntakeskuksiin 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17</a:t>
            </a:fld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CD7D2-25BE-3A42-8CA8-FE71CEFEB21F}"/>
              </a:ext>
            </a:extLst>
          </p:cNvPr>
          <p:cNvSpPr/>
          <p:nvPr/>
        </p:nvSpPr>
        <p:spPr>
          <a:xfrm>
            <a:off x="2952" y="152636"/>
            <a:ext cx="4124153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3</a:t>
            </a:r>
            <a:r>
              <a:rPr lang="en-FI"/>
              <a:t>: Loittoneva kunta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824BC-3CA8-1E4E-8574-A55449CA07D0}"/>
              </a:ext>
            </a:extLst>
          </p:cNvPr>
          <p:cNvSpPr/>
          <p:nvPr/>
        </p:nvSpPr>
        <p:spPr>
          <a:xfrm>
            <a:off x="8328248" y="2132856"/>
            <a:ext cx="33843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10+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Kestävien</a:t>
            </a:r>
            <a:r>
              <a:rPr lang="en-GB" sz="1200" b="1"/>
              <a:t> </a:t>
            </a:r>
            <a:r>
              <a:rPr lang="en-GB" sz="1200" b="1" err="1"/>
              <a:t>elämäntapojen</a:t>
            </a:r>
            <a:r>
              <a:rPr lang="en-GB" sz="1200" b="1"/>
              <a:t> </a:t>
            </a:r>
            <a:r>
              <a:rPr lang="en-GB" sz="1200" b="1" err="1"/>
              <a:t>opetus</a:t>
            </a:r>
            <a:r>
              <a:rPr lang="en-GB" sz="1200" b="1"/>
              <a:t> </a:t>
            </a:r>
            <a:r>
              <a:rPr lang="en-GB" sz="1200" b="1" err="1"/>
              <a:t>koko</a:t>
            </a:r>
            <a:r>
              <a:rPr lang="en-GB" sz="1200" b="1"/>
              <a:t> </a:t>
            </a:r>
            <a:r>
              <a:rPr lang="en-GB" sz="1200" b="1" err="1"/>
              <a:t>ikäluokalle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Ympäristösertifioitu</a:t>
            </a:r>
            <a:r>
              <a:rPr lang="en-GB" sz="1200" b="1"/>
              <a:t> </a:t>
            </a:r>
            <a:r>
              <a:rPr lang="en-GB" sz="1200" b="1" err="1"/>
              <a:t>hankintajärjestelmä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fi-FI" sz="1200" b="1"/>
              <a:t>Kestävien elämäntapojen opetus koko ikäluokalle</a:t>
            </a:r>
            <a:endParaRPr lang="en-GB" sz="1200" b="1"/>
          </a:p>
          <a:p>
            <a:endParaRPr lang="en-GB" sz="14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7" y="2132856"/>
            <a:ext cx="3311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Osallistuva</a:t>
            </a:r>
            <a:r>
              <a:rPr lang="en-GB" sz="1200" b="1"/>
              <a:t> </a:t>
            </a:r>
            <a:r>
              <a:rPr lang="en-GB" sz="1200" b="1" err="1"/>
              <a:t>budjetointi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Keskustelufoorumi</a:t>
            </a:r>
            <a:r>
              <a:rPr lang="en-GB" sz="1200" b="1"/>
              <a:t> </a:t>
            </a:r>
            <a:r>
              <a:rPr lang="en-GB" sz="1200" b="1" err="1"/>
              <a:t>kansalaisille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Yhteisötalouden</a:t>
            </a:r>
            <a:r>
              <a:rPr lang="en-GB" sz="1200" b="1"/>
              <a:t> </a:t>
            </a:r>
            <a:r>
              <a:rPr lang="en-GB" sz="1200" b="1" err="1"/>
              <a:t>ekososiaaliset</a:t>
            </a:r>
            <a:endParaRPr lang="en-GB" sz="1200" b="1"/>
          </a:p>
          <a:p>
            <a:pPr lvl="1"/>
            <a:r>
              <a:rPr lang="en-GB" sz="1200" b="1" err="1"/>
              <a:t>innovaatiot</a:t>
            </a:r>
            <a:endParaRPr lang="en-GB" sz="1200" b="1"/>
          </a:p>
          <a:p>
            <a:endParaRPr lang="en-GB" sz="14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6" y="2132856"/>
            <a:ext cx="3311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vuotta</a:t>
            </a:r>
            <a:endParaRPr lang="en-FI" sz="2800" b="1">
              <a:latin typeface="+mj-lt"/>
            </a:endParaRPr>
          </a:p>
          <a:p>
            <a:pPr lvl="1"/>
            <a:endParaRPr lang="fi-FI" sz="1200" b="1"/>
          </a:p>
          <a:p>
            <a:pPr lvl="1"/>
            <a:r>
              <a:rPr lang="fi-FI" sz="1200" b="1"/>
              <a:t>Nuorten politiikkakoulu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Avoin väliaikainen digiasiointipiste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Lähi- ja sesonkiruokaa kuluttajille</a:t>
            </a:r>
            <a:endParaRPr lang="fi-FI" sz="1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6ECB55-2FC9-2145-B854-2A3605F8990B}"/>
              </a:ext>
            </a:extLst>
          </p:cNvPr>
          <p:cNvSpPr/>
          <p:nvPr/>
        </p:nvSpPr>
        <p:spPr>
          <a:xfrm>
            <a:off x="947448" y="2787589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6623E9-D84B-4B41-A247-63C034730B2D}"/>
              </a:ext>
            </a:extLst>
          </p:cNvPr>
          <p:cNvSpPr/>
          <p:nvPr/>
        </p:nvSpPr>
        <p:spPr>
          <a:xfrm>
            <a:off x="947448" y="3140968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0F7BAE-F657-3D44-86B3-D05010BC11D0}"/>
              </a:ext>
            </a:extLst>
          </p:cNvPr>
          <p:cNvSpPr/>
          <p:nvPr/>
        </p:nvSpPr>
        <p:spPr>
          <a:xfrm>
            <a:off x="947448" y="3501008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03F284-B841-6A4C-8877-4B6592F0BF96}"/>
              </a:ext>
            </a:extLst>
          </p:cNvPr>
          <p:cNvSpPr/>
          <p:nvPr/>
        </p:nvSpPr>
        <p:spPr>
          <a:xfrm>
            <a:off x="4691864" y="278758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616E49-40EE-B54A-9E25-F7D45A27DE5F}"/>
              </a:ext>
            </a:extLst>
          </p:cNvPr>
          <p:cNvSpPr/>
          <p:nvPr/>
        </p:nvSpPr>
        <p:spPr>
          <a:xfrm>
            <a:off x="4691864" y="3140968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81A5A0-4639-1141-BA03-3A53BC498F16}"/>
              </a:ext>
            </a:extLst>
          </p:cNvPr>
          <p:cNvSpPr/>
          <p:nvPr/>
        </p:nvSpPr>
        <p:spPr>
          <a:xfrm>
            <a:off x="4691864" y="3609040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D629A9-4589-7A4B-AE2C-60EE3F142276}"/>
              </a:ext>
            </a:extLst>
          </p:cNvPr>
          <p:cNvSpPr/>
          <p:nvPr/>
        </p:nvSpPr>
        <p:spPr>
          <a:xfrm>
            <a:off x="8436280" y="285355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CF3B9F-CBF5-E248-B75E-292EE451F956}"/>
              </a:ext>
            </a:extLst>
          </p:cNvPr>
          <p:cNvSpPr/>
          <p:nvPr/>
        </p:nvSpPr>
        <p:spPr>
          <a:xfrm>
            <a:off x="8436280" y="3465024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831586-C541-5743-A0AA-B18A2BA947B2}"/>
              </a:ext>
            </a:extLst>
          </p:cNvPr>
          <p:cNvSpPr/>
          <p:nvPr/>
        </p:nvSpPr>
        <p:spPr>
          <a:xfrm>
            <a:off x="8436280" y="3969080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6C9099-D380-EF43-9245-7C7EBB41958A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15704F-0F70-A746-849D-E4A92D176AE0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9F41571-7580-634D-9471-358D14331C1D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E483A6-3890-FB4E-A333-AF9D01E9F828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A3BC6F7-E859-F94D-9E46-164FC3E30FFD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F79C352-B829-8A4D-9932-F730D1966B12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AEE85F9-B1CE-DE42-9881-E056370D9375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83437C2-2A67-6F49-96BF-A71791FDD821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816586E-A051-0949-9E7F-8778C9E82359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F5A7325-1D72-BB42-A500-2EC342F17594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C9DB39-D421-6145-B025-3633D0766B10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2CBDA05-1BF2-F34C-8A44-29DDD38F8584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C36C636-B435-974F-8B1D-9029321267FA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316E761-AC67-314C-9A3D-8476B610AF09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89B7F9D-0CA2-F04E-8DE9-8C5FF777AF94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E72E02B-3964-6044-8A28-339A7F748FB2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3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Toimenpiteitä seutukaupunkeihin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18</a:t>
            </a:fld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CD7D2-25BE-3A42-8CA8-FE71CEFEB21F}"/>
              </a:ext>
            </a:extLst>
          </p:cNvPr>
          <p:cNvSpPr/>
          <p:nvPr/>
        </p:nvSpPr>
        <p:spPr>
          <a:xfrm>
            <a:off x="2952" y="152636"/>
            <a:ext cx="4124153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3</a:t>
            </a:r>
            <a:r>
              <a:rPr lang="en-FI"/>
              <a:t>: Loittoneva kunta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824BC-3CA8-1E4E-8574-A55449CA07D0}"/>
              </a:ext>
            </a:extLst>
          </p:cNvPr>
          <p:cNvSpPr/>
          <p:nvPr/>
        </p:nvSpPr>
        <p:spPr>
          <a:xfrm>
            <a:off x="8328248" y="2132856"/>
            <a:ext cx="33843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10+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2"/>
            <a:endParaRPr lang="en-GB" sz="1200" b="1"/>
          </a:p>
          <a:p>
            <a:pPr lvl="1"/>
            <a:r>
              <a:rPr lang="en-GB" sz="1200" b="1" err="1"/>
              <a:t>Maksutonta</a:t>
            </a:r>
            <a:r>
              <a:rPr lang="en-GB" sz="1200" b="1"/>
              <a:t> </a:t>
            </a:r>
            <a:r>
              <a:rPr lang="en-GB" sz="1200" b="1" err="1"/>
              <a:t>avoimen</a:t>
            </a:r>
            <a:r>
              <a:rPr lang="en-GB" sz="1200" b="1"/>
              <a:t> </a:t>
            </a:r>
            <a:r>
              <a:rPr lang="en-GB" sz="1200" b="1" err="1"/>
              <a:t>yliopiston</a:t>
            </a:r>
            <a:r>
              <a:rPr lang="en-GB" sz="1200" b="1"/>
              <a:t> </a:t>
            </a:r>
            <a:r>
              <a:rPr lang="en-GB" sz="1200" b="1" err="1"/>
              <a:t>opetusta</a:t>
            </a:r>
            <a:r>
              <a:rPr lang="en-GB" sz="1200" b="1"/>
              <a:t> </a:t>
            </a:r>
            <a:r>
              <a:rPr lang="en-GB" sz="1200" b="1" err="1"/>
              <a:t>työttömille</a:t>
            </a:r>
            <a:r>
              <a:rPr lang="en-GB" sz="1200" b="1"/>
              <a:t> </a:t>
            </a:r>
            <a:r>
              <a:rPr lang="en-GB" sz="1200" b="1" err="1"/>
              <a:t>ja</a:t>
            </a:r>
            <a:r>
              <a:rPr lang="en-GB" sz="1200" b="1"/>
              <a:t> </a:t>
            </a:r>
            <a:r>
              <a:rPr lang="en-GB" sz="1200" b="1" err="1"/>
              <a:t>lomautetuille</a:t>
            </a:r>
            <a:endParaRPr lang="en-GB" sz="1200" b="1"/>
          </a:p>
          <a:p>
            <a:pPr lvl="2"/>
            <a:endParaRPr lang="en-GB" sz="1200" b="1"/>
          </a:p>
          <a:p>
            <a:pPr lvl="1"/>
            <a:r>
              <a:rPr lang="en-GB" sz="1200" b="1" err="1"/>
              <a:t>Koululaisten</a:t>
            </a:r>
            <a:r>
              <a:rPr lang="en-GB" sz="1200" b="1"/>
              <a:t> </a:t>
            </a:r>
            <a:r>
              <a:rPr lang="en-GB" sz="1200" b="1" err="1"/>
              <a:t>digivälkät</a:t>
            </a:r>
            <a:endParaRPr lang="en-GB" sz="1200" b="1"/>
          </a:p>
          <a:p>
            <a:pPr lvl="2"/>
            <a:endParaRPr lang="en-GB" sz="1200" b="1"/>
          </a:p>
          <a:p>
            <a:pPr lvl="1"/>
            <a:r>
              <a:rPr lang="en-GB" sz="1200" b="1" err="1"/>
              <a:t>Yhteisötalouden</a:t>
            </a:r>
            <a:r>
              <a:rPr lang="en-GB" sz="1200" b="1"/>
              <a:t> </a:t>
            </a:r>
            <a:r>
              <a:rPr lang="en-GB" sz="1200" b="1" err="1"/>
              <a:t>ekososiaaliset</a:t>
            </a:r>
            <a:r>
              <a:rPr lang="en-GB" sz="1200" b="1"/>
              <a:t> </a:t>
            </a:r>
            <a:r>
              <a:rPr lang="en-GB" sz="1200" b="1" err="1"/>
              <a:t>innovaatiot</a:t>
            </a:r>
            <a:endParaRPr lang="en-GB" sz="1200" b="1"/>
          </a:p>
          <a:p>
            <a:endParaRPr lang="en-GB" sz="14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7" y="2132856"/>
            <a:ext cx="3311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Biohub</a:t>
            </a:r>
            <a:r>
              <a:rPr lang="en-GB" sz="1200" b="1"/>
              <a:t> </a:t>
            </a: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Hyvän</a:t>
            </a:r>
            <a:r>
              <a:rPr lang="en-GB" sz="1200" b="1"/>
              <a:t> </a:t>
            </a:r>
            <a:r>
              <a:rPr lang="en-GB" sz="1200" b="1" err="1"/>
              <a:t>mielen</a:t>
            </a:r>
            <a:r>
              <a:rPr lang="en-GB" sz="1200" b="1"/>
              <a:t> </a:t>
            </a:r>
            <a:r>
              <a:rPr lang="en-GB" sz="1200" b="1" err="1"/>
              <a:t>kioski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Kuntalaisten</a:t>
            </a:r>
            <a:r>
              <a:rPr lang="en-GB" sz="1200" b="1"/>
              <a:t> </a:t>
            </a:r>
            <a:r>
              <a:rPr lang="en-GB" sz="1200" b="1" err="1"/>
              <a:t>osallistaminen</a:t>
            </a:r>
            <a:r>
              <a:rPr lang="en-GB" sz="1200" b="1"/>
              <a:t> </a:t>
            </a:r>
            <a:r>
              <a:rPr lang="en-GB" sz="1200" b="1" err="1"/>
              <a:t>puistojen</a:t>
            </a:r>
            <a:r>
              <a:rPr lang="en-GB" sz="1200" b="1"/>
              <a:t> </a:t>
            </a:r>
            <a:r>
              <a:rPr lang="en-GB" sz="1200" b="1" err="1"/>
              <a:t>yleissuunnitteluun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Kierrätysmateriaalista</a:t>
            </a:r>
            <a:endParaRPr lang="en-GB" sz="1200" b="1"/>
          </a:p>
          <a:p>
            <a:pPr lvl="1"/>
            <a:r>
              <a:rPr lang="en-GB" sz="1200" b="1" err="1"/>
              <a:t>ympäristökeksinnöksi</a:t>
            </a:r>
            <a:endParaRPr lang="en-GB" sz="1200" b="1"/>
          </a:p>
          <a:p>
            <a:endParaRPr lang="en-GB" sz="12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6" y="2132856"/>
            <a:ext cx="33119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vuotta</a:t>
            </a:r>
            <a:endParaRPr lang="en-FI" sz="2800" b="1">
              <a:latin typeface="+mj-lt"/>
            </a:endParaRPr>
          </a:p>
          <a:p>
            <a:pPr lvl="1"/>
            <a:endParaRPr lang="fi-FI" sz="1200" b="1"/>
          </a:p>
          <a:p>
            <a:pPr lvl="1"/>
            <a:r>
              <a:rPr lang="fi-FI" sz="1200" b="1"/>
              <a:t>Luontoaskel hyvinvointiin –toimintamalli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Yhteisöllinen innovointi luovan</a:t>
            </a:r>
          </a:p>
          <a:p>
            <a:pPr lvl="1"/>
            <a:r>
              <a:rPr lang="fi-FI" sz="1200" b="1"/>
              <a:t>kehittämisen apuvälineenä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Kestävien elämäntapojen opetus koko ikäluokalle</a:t>
            </a:r>
          </a:p>
          <a:p>
            <a:pPr lvl="1"/>
            <a:r>
              <a:rPr lang="fi-FI" sz="1200"/>
              <a:t>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4669C7-7DD5-D143-B7D9-499B1095AD7A}"/>
              </a:ext>
            </a:extLst>
          </p:cNvPr>
          <p:cNvSpPr/>
          <p:nvPr/>
        </p:nvSpPr>
        <p:spPr>
          <a:xfrm>
            <a:off x="947448" y="2816952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5D980D-F110-574E-98D4-965EAFE715C8}"/>
              </a:ext>
            </a:extLst>
          </p:cNvPr>
          <p:cNvSpPr/>
          <p:nvPr/>
        </p:nvSpPr>
        <p:spPr>
          <a:xfrm>
            <a:off x="947448" y="3393016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62745E-419B-BD40-864E-54070EBAA1E8}"/>
              </a:ext>
            </a:extLst>
          </p:cNvPr>
          <p:cNvSpPr/>
          <p:nvPr/>
        </p:nvSpPr>
        <p:spPr>
          <a:xfrm>
            <a:off x="947448" y="3933056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CC123A-D77D-3747-8E8E-FC41028950ED}"/>
              </a:ext>
            </a:extLst>
          </p:cNvPr>
          <p:cNvSpPr/>
          <p:nvPr/>
        </p:nvSpPr>
        <p:spPr>
          <a:xfrm>
            <a:off x="4691864" y="2787589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1F0A46-DA2C-7048-A259-1A7D510C5686}"/>
              </a:ext>
            </a:extLst>
          </p:cNvPr>
          <p:cNvSpPr/>
          <p:nvPr/>
        </p:nvSpPr>
        <p:spPr>
          <a:xfrm>
            <a:off x="4691864" y="317699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4B19D8-E714-EB47-9471-DCA16FF21CA1}"/>
              </a:ext>
            </a:extLst>
          </p:cNvPr>
          <p:cNvSpPr/>
          <p:nvPr/>
        </p:nvSpPr>
        <p:spPr>
          <a:xfrm>
            <a:off x="4691864" y="3585966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9F5812-F4DB-E148-BEE2-6EDA88DCA663}"/>
              </a:ext>
            </a:extLst>
          </p:cNvPr>
          <p:cNvSpPr/>
          <p:nvPr/>
        </p:nvSpPr>
        <p:spPr>
          <a:xfrm>
            <a:off x="8436280" y="2853557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D9EB3F-701A-F44B-B4B0-CE292F6768D8}"/>
              </a:ext>
            </a:extLst>
          </p:cNvPr>
          <p:cNvSpPr/>
          <p:nvPr/>
        </p:nvSpPr>
        <p:spPr>
          <a:xfrm>
            <a:off x="8436280" y="353703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44AFBD-DD5D-1C47-93DD-DAFC2A1FF29C}"/>
              </a:ext>
            </a:extLst>
          </p:cNvPr>
          <p:cNvSpPr/>
          <p:nvPr/>
        </p:nvSpPr>
        <p:spPr>
          <a:xfrm>
            <a:off x="8436280" y="4005064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86EAB4-2160-1F47-9CD3-21042AA29ADC}"/>
              </a:ext>
            </a:extLst>
          </p:cNvPr>
          <p:cNvSpPr/>
          <p:nvPr/>
        </p:nvSpPr>
        <p:spPr>
          <a:xfrm>
            <a:off x="4691864" y="4149080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7CA63D-6502-6344-8C82-33060A12F88E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5A9F42B-A341-1C4F-99B1-D147524FA50A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AAD5DA2-5750-C14D-AE7D-D0072D53A041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D63618F-9D23-6441-8C9A-D8313EBACEA1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FB4269-8013-CD44-9883-CAFDA913EFC4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491FA24-28EF-7D46-8BA0-F7421704C2C0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72C2CD7-C976-6946-9082-55539826135B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ADCC41-830D-C848-A1BF-ACC2A9E8843E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610B58F-59EC-CA42-89CD-F404757D36F8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2AC35EB-EAAF-C646-B996-CB730F51E492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CE32E97-F9C0-CC47-A25A-DD13F7B8D2A9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CCE07FA-D878-744B-8057-7A115851BA46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DA85227-B9E6-3747-8843-B6D87490BF53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2CBB051-6EDF-C540-92B3-8409B06104DE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2B1DB31-9B34-7648-9CF7-53C9A8E379D0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E6E874-8605-1C4B-A9BE-87C909F5D84F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05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Toimenpiteitä kehyskuntiin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19</a:t>
            </a:fld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CD7D2-25BE-3A42-8CA8-FE71CEFEB21F}"/>
              </a:ext>
            </a:extLst>
          </p:cNvPr>
          <p:cNvSpPr/>
          <p:nvPr/>
        </p:nvSpPr>
        <p:spPr>
          <a:xfrm>
            <a:off x="2952" y="152636"/>
            <a:ext cx="4124153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3</a:t>
            </a:r>
            <a:r>
              <a:rPr lang="en-FI"/>
              <a:t>: Loittoneva kunta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824BC-3CA8-1E4E-8574-A55449CA07D0}"/>
              </a:ext>
            </a:extLst>
          </p:cNvPr>
          <p:cNvSpPr/>
          <p:nvPr/>
        </p:nvSpPr>
        <p:spPr>
          <a:xfrm>
            <a:off x="8328248" y="2132856"/>
            <a:ext cx="33843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10+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Lähi</a:t>
            </a:r>
            <a:r>
              <a:rPr lang="en-GB" sz="1200" b="1"/>
              <a:t>- </a:t>
            </a:r>
            <a:r>
              <a:rPr lang="en-GB" sz="1200" b="1" err="1"/>
              <a:t>ja</a:t>
            </a:r>
            <a:r>
              <a:rPr lang="en-GB" sz="1200" b="1"/>
              <a:t> </a:t>
            </a:r>
            <a:r>
              <a:rPr lang="en-GB" sz="1200" b="1" err="1"/>
              <a:t>sesonkiruokaa</a:t>
            </a:r>
            <a:r>
              <a:rPr lang="en-GB" sz="1200" b="1"/>
              <a:t> </a:t>
            </a:r>
            <a:r>
              <a:rPr lang="en-GB" sz="1200" b="1" err="1"/>
              <a:t>kuluttajille</a:t>
            </a:r>
            <a:endParaRPr lang="en-GB" sz="1200" b="1"/>
          </a:p>
          <a:p>
            <a:pPr lvl="1"/>
            <a:endParaRPr lang="fi-FI" sz="1200" b="1"/>
          </a:p>
          <a:p>
            <a:pPr lvl="1"/>
            <a:r>
              <a:rPr lang="fi-FI" sz="1200" b="1"/>
              <a:t>Aktiiviset asukastoimikunnat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Kestävien elämäntapojen </a:t>
            </a:r>
            <a:r>
              <a:rPr lang="fi-FI" sz="1200" b="1" err="1"/>
              <a:t>kiihdyttämö</a:t>
            </a:r>
            <a:endParaRPr lang="fi-FI" sz="1200" b="1"/>
          </a:p>
          <a:p>
            <a:pPr lvl="1"/>
            <a:endParaRPr lang="fi-FI" sz="1200" b="1"/>
          </a:p>
          <a:p>
            <a:pPr lvl="1"/>
            <a:r>
              <a:rPr lang="fi-FI" sz="1200" b="1"/>
              <a:t>Kalustekierrätyksellä taloudellisia ja ekologisia säästöjä</a:t>
            </a:r>
            <a:endParaRPr lang="en-GB" sz="11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7" y="2132856"/>
            <a:ext cx="3311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Kestävän</a:t>
            </a:r>
            <a:r>
              <a:rPr lang="en-GB" sz="1200" b="1"/>
              <a:t> </a:t>
            </a:r>
            <a:r>
              <a:rPr lang="en-GB" sz="1200" b="1" err="1"/>
              <a:t>elämäntavan</a:t>
            </a:r>
            <a:r>
              <a:rPr lang="en-GB" sz="1200" b="1"/>
              <a:t> </a:t>
            </a:r>
            <a:r>
              <a:rPr lang="en-GB" sz="1200" b="1" err="1"/>
              <a:t>kokeilu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Aktiiviset</a:t>
            </a:r>
            <a:r>
              <a:rPr lang="en-GB" sz="1200" b="1"/>
              <a:t> </a:t>
            </a:r>
            <a:r>
              <a:rPr lang="en-GB" sz="1200" b="1" err="1"/>
              <a:t>asukastoimikunnat</a:t>
            </a:r>
            <a:endParaRPr lang="en-GB" sz="1200" b="1"/>
          </a:p>
          <a:p>
            <a:pPr lvl="1"/>
            <a:endParaRPr lang="fi-FI" sz="1200" b="1"/>
          </a:p>
          <a:p>
            <a:pPr lvl="1"/>
            <a:r>
              <a:rPr lang="fi-FI" sz="1200" b="1"/>
              <a:t>Yhteisöllinen innovointi luovan</a:t>
            </a:r>
          </a:p>
          <a:p>
            <a:pPr lvl="1"/>
            <a:r>
              <a:rPr lang="fi-FI" sz="1200" b="1"/>
              <a:t>kehittämisen apuvälineenä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Kiinteistöautomaatiojärjestelmällä</a:t>
            </a:r>
          </a:p>
          <a:p>
            <a:pPr lvl="1"/>
            <a:r>
              <a:rPr lang="fi-FI" sz="1200" b="1"/>
              <a:t>säästöä sähkönkulutukseen</a:t>
            </a:r>
          </a:p>
          <a:p>
            <a:pPr lvl="1"/>
            <a:endParaRPr lang="fi-FI" sz="12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6" y="2132856"/>
            <a:ext cx="331199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vuotta</a:t>
            </a:r>
            <a:endParaRPr lang="en-FI" sz="2800" b="1">
              <a:latin typeface="+mj-lt"/>
            </a:endParaRPr>
          </a:p>
          <a:p>
            <a:pPr lvl="1"/>
            <a:endParaRPr lang="fi-FI" sz="1200" b="1"/>
          </a:p>
          <a:p>
            <a:pPr lvl="1"/>
            <a:r>
              <a:rPr lang="fi-FI" sz="1200" b="1"/>
              <a:t>Kasvishävikki voimavaraksi</a:t>
            </a:r>
          </a:p>
          <a:p>
            <a:pPr lvl="1"/>
            <a:r>
              <a:rPr lang="fi-FI" sz="1200" b="1"/>
              <a:t>Naapurustoon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Energiataitoja alakoululaisille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Kaupunkipyöräjärjestelmällä kestävää liikkumista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Keskustelufoorumi kansalaisille</a:t>
            </a:r>
          </a:p>
          <a:p>
            <a:endParaRPr lang="fi-FI" sz="1400" b="1"/>
          </a:p>
          <a:p>
            <a:endParaRPr lang="fi-FI" sz="1400" b="1"/>
          </a:p>
          <a:p>
            <a:endParaRPr lang="fi-FI" sz="1400" b="1"/>
          </a:p>
          <a:p>
            <a:endParaRPr lang="fi-FI" sz="1400" b="1"/>
          </a:p>
          <a:p>
            <a:endParaRPr lang="fi-FI" sz="14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C2A247-151F-F548-826C-4ADB46F52C0D}"/>
              </a:ext>
            </a:extLst>
          </p:cNvPr>
          <p:cNvSpPr/>
          <p:nvPr/>
        </p:nvSpPr>
        <p:spPr>
          <a:xfrm>
            <a:off x="947448" y="2818281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172BC2-7671-BA44-8E14-FBDF82B478C8}"/>
              </a:ext>
            </a:extLst>
          </p:cNvPr>
          <p:cNvSpPr/>
          <p:nvPr/>
        </p:nvSpPr>
        <p:spPr>
          <a:xfrm>
            <a:off x="947448" y="3321008"/>
            <a:ext cx="180000" cy="1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92D672-4F82-7E4B-B350-C6F73A1D4DF3}"/>
              </a:ext>
            </a:extLst>
          </p:cNvPr>
          <p:cNvSpPr/>
          <p:nvPr/>
        </p:nvSpPr>
        <p:spPr>
          <a:xfrm>
            <a:off x="947448" y="3783748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6C302F-2BDB-6940-B3A3-EFFCDB1402FF}"/>
              </a:ext>
            </a:extLst>
          </p:cNvPr>
          <p:cNvSpPr/>
          <p:nvPr/>
        </p:nvSpPr>
        <p:spPr>
          <a:xfrm>
            <a:off x="4691864" y="2818281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7CFC6B-78AC-9F42-802B-ACF65CFDDB7C}"/>
              </a:ext>
            </a:extLst>
          </p:cNvPr>
          <p:cNvSpPr/>
          <p:nvPr/>
        </p:nvSpPr>
        <p:spPr>
          <a:xfrm>
            <a:off x="4691864" y="3171660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0D810A-777F-B242-AD2C-2F9A2633C0D7}"/>
              </a:ext>
            </a:extLst>
          </p:cNvPr>
          <p:cNvSpPr/>
          <p:nvPr/>
        </p:nvSpPr>
        <p:spPr>
          <a:xfrm>
            <a:off x="947448" y="425711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17A2FB-D6B8-C04D-851E-98CE425E566D}"/>
              </a:ext>
            </a:extLst>
          </p:cNvPr>
          <p:cNvSpPr/>
          <p:nvPr/>
        </p:nvSpPr>
        <p:spPr>
          <a:xfrm>
            <a:off x="8436280" y="2818281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9D15F5-2792-EA44-A15A-FBE52601C5F0}"/>
              </a:ext>
            </a:extLst>
          </p:cNvPr>
          <p:cNvSpPr/>
          <p:nvPr/>
        </p:nvSpPr>
        <p:spPr>
          <a:xfrm>
            <a:off x="8436280" y="3171660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C8FCC9-D884-2F40-915D-92DF835D651D}"/>
              </a:ext>
            </a:extLst>
          </p:cNvPr>
          <p:cNvSpPr/>
          <p:nvPr/>
        </p:nvSpPr>
        <p:spPr>
          <a:xfrm>
            <a:off x="8436280" y="4149080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CF7871-CB77-C645-AAFB-2A65C4633CFE}"/>
              </a:ext>
            </a:extLst>
          </p:cNvPr>
          <p:cNvSpPr/>
          <p:nvPr/>
        </p:nvSpPr>
        <p:spPr>
          <a:xfrm>
            <a:off x="4691864" y="4179772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ABE442-9FEC-8F44-8F0D-0EEAC135E723}"/>
              </a:ext>
            </a:extLst>
          </p:cNvPr>
          <p:cNvSpPr/>
          <p:nvPr/>
        </p:nvSpPr>
        <p:spPr>
          <a:xfrm>
            <a:off x="4691864" y="3645024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9F254C-A356-CD41-8F5D-4D4F122917B7}"/>
              </a:ext>
            </a:extLst>
          </p:cNvPr>
          <p:cNvSpPr/>
          <p:nvPr/>
        </p:nvSpPr>
        <p:spPr>
          <a:xfrm>
            <a:off x="8436280" y="3628084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E5FC61-3E5D-4B3C-84CC-368EB414894D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1A43852-7BB8-4F0C-B800-E11213BE0F65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77EBEAD-B8E6-4B7E-B23D-4F1EDA05DF37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3694B9-8EE4-438C-B2B9-C101060A62BB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74F7414-B0C7-4751-BC8C-5A6561F407FA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B5082CA-4FBE-4F80-93D9-AD6DBA6B5A1A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4A70D56-9088-4DA2-A642-3F87F012C394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A8427A1-DC4E-42A5-AC4D-E64F0F818C65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00B3C5D-8C6B-42AF-B12D-7426AD9CFA45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29B409-AFB1-426F-81DF-AEC1788223A4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C5FEA45-50B6-473C-B7EF-4320B718AA3C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25247E4-0796-4815-9A85-7AE907B28247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C20529-EA21-4879-9A5B-ADD0CD673374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222E9C2-EEA5-455D-AFEE-4C9199CECF43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2AC06FA-2FD8-4882-8A4F-2F9E24DB1C68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4D1BBF4-B01E-4A09-931F-AC76AF46E2D0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193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Kunnissa rakennetaan kest</a:t>
            </a:r>
            <a:r>
              <a:rPr lang="fi-FI"/>
              <a:t>ävää tulevaisuutta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1974281"/>
          </a:xfrm>
        </p:spPr>
        <p:txBody>
          <a:bodyPr/>
          <a:lstStyle/>
          <a:p>
            <a:r>
              <a:rPr lang="en-GB" sz="1400" err="1"/>
              <a:t>Kuntalain</a:t>
            </a:r>
            <a:r>
              <a:rPr lang="en-GB" sz="1400"/>
              <a:t> 1. §: </a:t>
            </a:r>
            <a:r>
              <a:rPr lang="en-GB" sz="1400" err="1"/>
              <a:t>kunta</a:t>
            </a:r>
            <a:r>
              <a:rPr lang="en-GB" sz="1400"/>
              <a:t> </a:t>
            </a:r>
            <a:r>
              <a:rPr lang="en-GB" sz="1400" err="1"/>
              <a:t>edistää</a:t>
            </a:r>
            <a:r>
              <a:rPr lang="en-GB" sz="1400"/>
              <a:t> </a:t>
            </a:r>
            <a:r>
              <a:rPr lang="en-GB" sz="1400" err="1"/>
              <a:t>asukkaidensa</a:t>
            </a:r>
            <a:r>
              <a:rPr lang="en-GB" sz="1400"/>
              <a:t> </a:t>
            </a:r>
            <a:r>
              <a:rPr lang="en-GB" sz="1400" err="1"/>
              <a:t>hyvinvointia</a:t>
            </a:r>
            <a:r>
              <a:rPr lang="en-GB" sz="1400"/>
              <a:t> </a:t>
            </a:r>
            <a:r>
              <a:rPr lang="en-GB" sz="1400" err="1"/>
              <a:t>ja</a:t>
            </a:r>
            <a:r>
              <a:rPr lang="en-GB" sz="1400"/>
              <a:t> </a:t>
            </a:r>
            <a:r>
              <a:rPr lang="en-GB" sz="1400" err="1"/>
              <a:t>alueensa</a:t>
            </a:r>
            <a:r>
              <a:rPr lang="en-GB" sz="1400"/>
              <a:t> </a:t>
            </a:r>
            <a:r>
              <a:rPr lang="en-GB" sz="1400" err="1"/>
              <a:t>elinvoimaa</a:t>
            </a:r>
            <a:r>
              <a:rPr lang="en-GB" sz="1400"/>
              <a:t> </a:t>
            </a:r>
            <a:r>
              <a:rPr lang="en-GB" sz="1400" err="1"/>
              <a:t>sekä</a:t>
            </a:r>
            <a:r>
              <a:rPr lang="en-GB" sz="1400"/>
              <a:t> </a:t>
            </a:r>
            <a:r>
              <a:rPr lang="en-GB" sz="1400" err="1"/>
              <a:t>järjestää</a:t>
            </a:r>
            <a:r>
              <a:rPr lang="en-GB" sz="1400"/>
              <a:t> </a:t>
            </a:r>
            <a:r>
              <a:rPr lang="en-GB" sz="1400" err="1"/>
              <a:t>asukkailleen</a:t>
            </a:r>
            <a:r>
              <a:rPr lang="en-GB" sz="1400"/>
              <a:t> </a:t>
            </a:r>
            <a:r>
              <a:rPr lang="en-GB" sz="1400" err="1"/>
              <a:t>palvelut</a:t>
            </a:r>
            <a:r>
              <a:rPr lang="en-GB" sz="1400"/>
              <a:t> </a:t>
            </a:r>
            <a:r>
              <a:rPr lang="en-GB" sz="1400" err="1"/>
              <a:t>taloudellisesti</a:t>
            </a:r>
            <a:r>
              <a:rPr lang="en-GB" sz="1400"/>
              <a:t>, </a:t>
            </a:r>
            <a:r>
              <a:rPr lang="en-GB" sz="1400" err="1"/>
              <a:t>sosiaalisesti</a:t>
            </a:r>
            <a:r>
              <a:rPr lang="en-GB" sz="1400"/>
              <a:t> </a:t>
            </a:r>
            <a:r>
              <a:rPr lang="en-GB" sz="1400" err="1"/>
              <a:t>ja</a:t>
            </a:r>
            <a:r>
              <a:rPr lang="en-GB" sz="1400"/>
              <a:t> </a:t>
            </a:r>
            <a:r>
              <a:rPr lang="en-GB" sz="1400" err="1"/>
              <a:t>ympäristöllisesti</a:t>
            </a:r>
            <a:r>
              <a:rPr lang="en-GB" sz="1400"/>
              <a:t> </a:t>
            </a:r>
            <a:r>
              <a:rPr lang="en-GB" sz="1400" err="1"/>
              <a:t>kestävällä</a:t>
            </a:r>
            <a:r>
              <a:rPr lang="en-GB" sz="1400"/>
              <a:t> </a:t>
            </a:r>
            <a:r>
              <a:rPr lang="en-GB" sz="1400" err="1"/>
              <a:t>tavalla</a:t>
            </a:r>
            <a:r>
              <a:rPr lang="en-GB" sz="1400"/>
              <a:t>. </a:t>
            </a:r>
          </a:p>
          <a:p>
            <a:r>
              <a:rPr lang="en-GB" sz="1400" err="1"/>
              <a:t>Kestävä</a:t>
            </a:r>
            <a:r>
              <a:rPr lang="en-GB" sz="1400"/>
              <a:t> </a:t>
            </a:r>
            <a:r>
              <a:rPr lang="en-GB" sz="1400" err="1"/>
              <a:t>kehitys</a:t>
            </a:r>
            <a:r>
              <a:rPr lang="en-GB" sz="1400"/>
              <a:t> on </a:t>
            </a:r>
            <a:r>
              <a:rPr lang="en-GB" sz="1400" err="1"/>
              <a:t>sitä</a:t>
            </a:r>
            <a:r>
              <a:rPr lang="en-GB" sz="1400"/>
              <a:t>, </a:t>
            </a:r>
            <a:r>
              <a:rPr lang="en-GB" sz="1400" err="1"/>
              <a:t>että</a:t>
            </a:r>
            <a:r>
              <a:rPr lang="en-GB" sz="1400"/>
              <a:t> </a:t>
            </a:r>
            <a:r>
              <a:rPr lang="en-GB" sz="1400" err="1"/>
              <a:t>ympäristö</a:t>
            </a:r>
            <a:r>
              <a:rPr lang="en-GB" sz="1400"/>
              <a:t>, </a:t>
            </a:r>
            <a:r>
              <a:rPr lang="en-GB" sz="1400" err="1"/>
              <a:t>ihminen</a:t>
            </a:r>
            <a:r>
              <a:rPr lang="en-GB" sz="1400"/>
              <a:t>, </a:t>
            </a:r>
            <a:r>
              <a:rPr lang="en-GB" sz="1400" err="1"/>
              <a:t>talous</a:t>
            </a:r>
            <a:r>
              <a:rPr lang="en-GB" sz="1400"/>
              <a:t> </a:t>
            </a:r>
            <a:r>
              <a:rPr lang="en-GB" sz="1400" err="1"/>
              <a:t>ja</a:t>
            </a:r>
            <a:r>
              <a:rPr lang="en-GB" sz="1400"/>
              <a:t> </a:t>
            </a:r>
            <a:r>
              <a:rPr lang="en-GB" sz="1400" err="1"/>
              <a:t>digitalisaatio</a:t>
            </a:r>
            <a:r>
              <a:rPr lang="en-GB" sz="1400"/>
              <a:t> </a:t>
            </a:r>
            <a:r>
              <a:rPr lang="en-GB" sz="1400" err="1"/>
              <a:t>otetaan</a:t>
            </a:r>
            <a:r>
              <a:rPr lang="en-GB" sz="1400"/>
              <a:t> </a:t>
            </a:r>
            <a:r>
              <a:rPr lang="en-GB" sz="1400" err="1"/>
              <a:t>tasavertaisesti</a:t>
            </a:r>
            <a:r>
              <a:rPr lang="en-GB" sz="1400"/>
              <a:t> </a:t>
            </a:r>
            <a:r>
              <a:rPr lang="en-GB" sz="1400" err="1"/>
              <a:t>ja</a:t>
            </a:r>
            <a:r>
              <a:rPr lang="en-GB" sz="1400"/>
              <a:t> </a:t>
            </a:r>
            <a:r>
              <a:rPr lang="en-GB" sz="1400" err="1"/>
              <a:t>samanaikaisesti</a:t>
            </a:r>
            <a:r>
              <a:rPr lang="en-GB" sz="1400"/>
              <a:t> </a:t>
            </a:r>
            <a:r>
              <a:rPr lang="en-GB" sz="1400" err="1"/>
              <a:t>huomioon</a:t>
            </a:r>
            <a:r>
              <a:rPr lang="en-GB" sz="1400"/>
              <a:t> </a:t>
            </a:r>
            <a:r>
              <a:rPr lang="en-GB" sz="1400" err="1"/>
              <a:t>kuntien</a:t>
            </a:r>
            <a:r>
              <a:rPr lang="en-GB" sz="1400"/>
              <a:t> </a:t>
            </a:r>
            <a:r>
              <a:rPr lang="en-GB" sz="1400" err="1"/>
              <a:t>suunnittelussa</a:t>
            </a:r>
            <a:r>
              <a:rPr lang="en-GB" sz="1400"/>
              <a:t>, </a:t>
            </a:r>
            <a:r>
              <a:rPr lang="en-GB" sz="1400" err="1"/>
              <a:t>päätöksenteossa</a:t>
            </a:r>
            <a:r>
              <a:rPr lang="en-GB" sz="1400"/>
              <a:t>, </a:t>
            </a:r>
            <a:r>
              <a:rPr lang="en-GB" sz="1400" err="1"/>
              <a:t>budjetoinnissa</a:t>
            </a:r>
            <a:r>
              <a:rPr lang="en-GB" sz="1400"/>
              <a:t> </a:t>
            </a:r>
            <a:r>
              <a:rPr lang="en-GB" sz="1400" err="1"/>
              <a:t>ja</a:t>
            </a:r>
            <a:r>
              <a:rPr lang="en-GB" sz="1400"/>
              <a:t> </a:t>
            </a:r>
            <a:r>
              <a:rPr lang="en-GB" sz="1400" err="1"/>
              <a:t>päätösten</a:t>
            </a:r>
            <a:r>
              <a:rPr lang="en-GB" sz="1400"/>
              <a:t> </a:t>
            </a:r>
            <a:r>
              <a:rPr lang="en-GB" sz="1400" err="1"/>
              <a:t>toimeenpanossa</a:t>
            </a:r>
            <a:r>
              <a:rPr lang="en-GB" sz="1400"/>
              <a:t>. </a:t>
            </a:r>
          </a:p>
          <a:p>
            <a:r>
              <a:rPr lang="en-GB" sz="1400" err="1"/>
              <a:t>Kestävä</a:t>
            </a:r>
            <a:r>
              <a:rPr lang="en-GB" sz="1400"/>
              <a:t> </a:t>
            </a:r>
            <a:r>
              <a:rPr lang="en-GB" sz="1400" err="1"/>
              <a:t>kunta</a:t>
            </a:r>
            <a:r>
              <a:rPr lang="en-GB" sz="1400"/>
              <a:t> </a:t>
            </a:r>
            <a:r>
              <a:rPr lang="en-GB" sz="1400" err="1"/>
              <a:t>huolehtii</a:t>
            </a:r>
            <a:r>
              <a:rPr lang="en-GB" sz="1400"/>
              <a:t> </a:t>
            </a:r>
            <a:r>
              <a:rPr lang="en-GB" sz="1400" err="1"/>
              <a:t>asukkaiden</a:t>
            </a:r>
            <a:r>
              <a:rPr lang="en-GB" sz="1400"/>
              <a:t> </a:t>
            </a:r>
            <a:r>
              <a:rPr lang="en-GB" sz="1400" err="1"/>
              <a:t>hyvinvointipalveluista</a:t>
            </a:r>
            <a:r>
              <a:rPr lang="en-GB" sz="1400"/>
              <a:t>, </a:t>
            </a:r>
            <a:r>
              <a:rPr lang="en-GB" sz="1400" err="1"/>
              <a:t>vaikutusmahdollisuuksista</a:t>
            </a:r>
            <a:r>
              <a:rPr lang="en-GB" sz="1400"/>
              <a:t> </a:t>
            </a:r>
            <a:r>
              <a:rPr lang="en-GB" sz="1400" err="1"/>
              <a:t>ja</a:t>
            </a:r>
            <a:r>
              <a:rPr lang="en-GB" sz="1400"/>
              <a:t> </a:t>
            </a:r>
            <a:r>
              <a:rPr lang="en-GB" sz="1400" err="1"/>
              <a:t>sosiaalisesta</a:t>
            </a:r>
            <a:r>
              <a:rPr lang="en-GB" sz="1400"/>
              <a:t> </a:t>
            </a:r>
            <a:r>
              <a:rPr lang="en-GB" sz="1400" err="1"/>
              <a:t>oikeudenmukaisuudesta</a:t>
            </a:r>
            <a:r>
              <a:rPr lang="en-GB" sz="1400"/>
              <a:t> </a:t>
            </a:r>
            <a:r>
              <a:rPr lang="en-GB" sz="1400" err="1"/>
              <a:t>sekä</a:t>
            </a:r>
            <a:r>
              <a:rPr lang="en-GB" sz="1400"/>
              <a:t> </a:t>
            </a:r>
            <a:r>
              <a:rPr lang="en-GB" sz="1400" err="1"/>
              <a:t>toimii</a:t>
            </a:r>
            <a:r>
              <a:rPr lang="en-GB" sz="1400"/>
              <a:t> </a:t>
            </a:r>
            <a:r>
              <a:rPr lang="en-GB" sz="1400" err="1"/>
              <a:t>ilmastonmuutoksen</a:t>
            </a:r>
            <a:r>
              <a:rPr lang="en-GB" sz="1400"/>
              <a:t> </a:t>
            </a:r>
            <a:r>
              <a:rPr lang="en-GB" sz="1400" err="1"/>
              <a:t>hillitsemiseksi</a:t>
            </a:r>
            <a:r>
              <a:rPr lang="en-GB" sz="1400"/>
              <a:t> </a:t>
            </a:r>
            <a:r>
              <a:rPr lang="en-GB" sz="1400" err="1"/>
              <a:t>ja</a:t>
            </a:r>
            <a:r>
              <a:rPr lang="en-GB" sz="1400"/>
              <a:t> </a:t>
            </a:r>
            <a:r>
              <a:rPr lang="en-GB" sz="1400" err="1"/>
              <a:t>luonnon</a:t>
            </a:r>
            <a:r>
              <a:rPr lang="en-GB" sz="1400"/>
              <a:t> </a:t>
            </a:r>
            <a:r>
              <a:rPr lang="en-GB" sz="1400" err="1"/>
              <a:t>monimuotoisuuden</a:t>
            </a:r>
            <a:r>
              <a:rPr lang="en-GB" sz="1400"/>
              <a:t> </a:t>
            </a:r>
            <a:r>
              <a:rPr lang="en-GB" sz="1400" err="1"/>
              <a:t>turvaamiseksi</a:t>
            </a:r>
            <a:r>
              <a:rPr lang="en-GB" sz="1400"/>
              <a:t>. </a:t>
            </a:r>
            <a:r>
              <a:rPr lang="en-GB" sz="1400" err="1"/>
              <a:t>Kestävä</a:t>
            </a:r>
            <a:r>
              <a:rPr lang="en-GB" sz="1400"/>
              <a:t> </a:t>
            </a:r>
            <a:r>
              <a:rPr lang="en-GB" sz="1400" err="1"/>
              <a:t>kunta</a:t>
            </a:r>
            <a:r>
              <a:rPr lang="en-GB" sz="1400"/>
              <a:t> </a:t>
            </a:r>
            <a:r>
              <a:rPr lang="en-GB" sz="1400" err="1"/>
              <a:t>ei</a:t>
            </a:r>
            <a:r>
              <a:rPr lang="en-GB" sz="1400"/>
              <a:t> </a:t>
            </a:r>
            <a:r>
              <a:rPr lang="en-GB" sz="1400" err="1"/>
              <a:t>velkaannu</a:t>
            </a:r>
            <a:r>
              <a:rPr lang="en-GB" sz="1400"/>
              <a:t> </a:t>
            </a:r>
            <a:r>
              <a:rPr lang="en-GB" sz="1400" err="1"/>
              <a:t>liikaa</a:t>
            </a:r>
            <a:r>
              <a:rPr lang="en-GB" sz="1400"/>
              <a:t> </a:t>
            </a:r>
            <a:r>
              <a:rPr lang="en-GB" sz="1400" err="1"/>
              <a:t>ja</a:t>
            </a:r>
            <a:r>
              <a:rPr lang="en-GB" sz="1400"/>
              <a:t> </a:t>
            </a:r>
            <a:r>
              <a:rPr lang="en-GB" sz="1400" err="1"/>
              <a:t>sopeuttaa</a:t>
            </a:r>
            <a:r>
              <a:rPr lang="en-GB" sz="1400"/>
              <a:t> </a:t>
            </a:r>
            <a:r>
              <a:rPr lang="en-GB" sz="1400" err="1"/>
              <a:t>taloudellisen</a:t>
            </a:r>
            <a:r>
              <a:rPr lang="en-GB" sz="1400"/>
              <a:t> </a:t>
            </a:r>
            <a:r>
              <a:rPr lang="en-GB" sz="1400" err="1"/>
              <a:t>toiminnan</a:t>
            </a:r>
            <a:r>
              <a:rPr lang="en-GB" sz="1400"/>
              <a:t> </a:t>
            </a:r>
            <a:r>
              <a:rPr lang="en-GB" sz="1400" err="1"/>
              <a:t>luonnon</a:t>
            </a:r>
            <a:r>
              <a:rPr lang="en-GB" sz="1400"/>
              <a:t> </a:t>
            </a:r>
            <a:r>
              <a:rPr lang="en-GB" sz="1400" err="1"/>
              <a:t>reunaehtoihin</a:t>
            </a:r>
            <a:r>
              <a:rPr lang="en-GB" sz="1400"/>
              <a:t> </a:t>
            </a:r>
            <a:r>
              <a:rPr lang="en-GB" sz="1400" err="1"/>
              <a:t>sekä</a:t>
            </a:r>
            <a:r>
              <a:rPr lang="en-GB" sz="1400"/>
              <a:t> </a:t>
            </a:r>
            <a:r>
              <a:rPr lang="en-GB" sz="1400" err="1"/>
              <a:t>hyödyntää</a:t>
            </a:r>
            <a:r>
              <a:rPr lang="en-GB" sz="1400"/>
              <a:t> </a:t>
            </a:r>
            <a:r>
              <a:rPr lang="en-GB" sz="1400" err="1"/>
              <a:t>digitalisaation</a:t>
            </a:r>
            <a:r>
              <a:rPr lang="en-GB" sz="1400"/>
              <a:t> </a:t>
            </a:r>
            <a:r>
              <a:rPr lang="en-GB" sz="1400" err="1"/>
              <a:t>tuomia</a:t>
            </a:r>
            <a:r>
              <a:rPr lang="en-GB" sz="1400"/>
              <a:t> </a:t>
            </a:r>
            <a:r>
              <a:rPr lang="en-GB" sz="1400" err="1"/>
              <a:t>mahdollisuuksia</a:t>
            </a:r>
            <a:r>
              <a:rPr lang="en-GB" sz="1400"/>
              <a:t>. </a:t>
            </a:r>
            <a:br>
              <a:rPr lang="en-GB" sz="1400"/>
            </a:br>
            <a:endParaRPr lang="en-GB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pPr/>
              <a:t>2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E22D9-8990-DC41-9DBF-011E903B5E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95" y="5427280"/>
            <a:ext cx="522000" cy="52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C6BF9A-784B-8840-B0C2-752353C55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10" y="5427280"/>
            <a:ext cx="522000" cy="52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4D4AD-92FD-864C-80DC-61B9C01F9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25" y="5427280"/>
            <a:ext cx="522000" cy="52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54243-65CA-E045-89E5-B0E9E591A6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0" y="5427280"/>
            <a:ext cx="522000" cy="52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E52D7D-AA32-5149-A37F-77A0757CFA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55" y="5427280"/>
            <a:ext cx="522000" cy="52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FA163E-D89B-BA45-A21E-5A4A056D47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70" y="5427280"/>
            <a:ext cx="522000" cy="52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60C72F-B9E1-CC45-887D-DC1D07D413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85" y="5427280"/>
            <a:ext cx="522000" cy="52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DAFF4C-EB6B-2940-91FD-839E3F2370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00" y="5427280"/>
            <a:ext cx="522000" cy="52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F5D953-87F0-214F-B364-5A3FB5A439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15" y="5427280"/>
            <a:ext cx="522000" cy="52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DFEBC4-943E-0245-8522-8C4E515030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30" y="5427280"/>
            <a:ext cx="522000" cy="52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EC57DE-CF90-8E48-B12C-20BCA621D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45" y="5427280"/>
            <a:ext cx="522000" cy="52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D85B38-18FD-5148-8479-86571CCC484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260" y="5427280"/>
            <a:ext cx="522000" cy="52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1105D5-2061-D345-B629-9FC0AAA58C5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75" y="5427280"/>
            <a:ext cx="522000" cy="52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EB33FA-A819-6E4A-B57E-FB890C9D5E4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90" y="5427280"/>
            <a:ext cx="522000" cy="52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A94DCF-9D9A-0E48-8356-244D67BCACC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05" y="5427280"/>
            <a:ext cx="522000" cy="52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0C069D-C290-394D-B6B2-71EE73DC4C9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5427280"/>
            <a:ext cx="522000" cy="52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C0CE23-8798-284F-8D49-27D474B9FA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0" y="5427280"/>
            <a:ext cx="522000" cy="52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279BFE-0EE5-C44B-9AB7-6214557EFE0F}"/>
              </a:ext>
            </a:extLst>
          </p:cNvPr>
          <p:cNvSpPr/>
          <p:nvPr/>
        </p:nvSpPr>
        <p:spPr>
          <a:xfrm>
            <a:off x="766763" y="4849415"/>
            <a:ext cx="10159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err="1">
                <a:solidFill>
                  <a:schemeClr val="accent4"/>
                </a:solidFill>
              </a:rPr>
              <a:t>Kunnat</a:t>
            </a:r>
            <a:r>
              <a:rPr lang="en-GB" sz="1400" b="1">
                <a:solidFill>
                  <a:schemeClr val="accent4"/>
                </a:solidFill>
              </a:rPr>
              <a:t> </a:t>
            </a:r>
            <a:r>
              <a:rPr lang="en-GB" sz="1400" b="1" err="1">
                <a:solidFill>
                  <a:schemeClr val="accent4"/>
                </a:solidFill>
              </a:rPr>
              <a:t>toteuttavat</a:t>
            </a:r>
            <a:r>
              <a:rPr lang="en-GB" sz="1400" b="1">
                <a:solidFill>
                  <a:schemeClr val="accent4"/>
                </a:solidFill>
              </a:rPr>
              <a:t> </a:t>
            </a:r>
            <a:r>
              <a:rPr lang="en-GB" sz="1400" b="1" err="1">
                <a:solidFill>
                  <a:schemeClr val="accent4"/>
                </a:solidFill>
              </a:rPr>
              <a:t>noin</a:t>
            </a:r>
            <a:r>
              <a:rPr lang="en-GB" sz="1400" b="1">
                <a:solidFill>
                  <a:schemeClr val="accent4"/>
                </a:solidFill>
              </a:rPr>
              <a:t> 60 % </a:t>
            </a:r>
            <a:r>
              <a:rPr lang="en-GB" sz="1400" b="1" err="1">
                <a:solidFill>
                  <a:schemeClr val="accent4"/>
                </a:solidFill>
              </a:rPr>
              <a:t>kestävän</a:t>
            </a:r>
            <a:r>
              <a:rPr lang="en-GB" sz="1400" b="1">
                <a:solidFill>
                  <a:schemeClr val="accent4"/>
                </a:solidFill>
              </a:rPr>
              <a:t> </a:t>
            </a:r>
            <a:r>
              <a:rPr lang="en-GB" sz="1400" b="1" err="1">
                <a:solidFill>
                  <a:schemeClr val="accent4"/>
                </a:solidFill>
              </a:rPr>
              <a:t>kehityksen</a:t>
            </a:r>
            <a:r>
              <a:rPr lang="en-GB" sz="1400" b="1">
                <a:solidFill>
                  <a:schemeClr val="accent4"/>
                </a:solidFill>
              </a:rPr>
              <a:t> </a:t>
            </a:r>
            <a:r>
              <a:rPr lang="en-GB" sz="1400" b="1" err="1">
                <a:solidFill>
                  <a:schemeClr val="accent4"/>
                </a:solidFill>
              </a:rPr>
              <a:t>tavoitteiden</a:t>
            </a:r>
            <a:r>
              <a:rPr lang="en-GB" sz="1400" b="1">
                <a:solidFill>
                  <a:schemeClr val="accent4"/>
                </a:solidFill>
              </a:rPr>
              <a:t> </a:t>
            </a:r>
            <a:r>
              <a:rPr lang="en-GB" sz="1400" b="1" err="1">
                <a:solidFill>
                  <a:schemeClr val="accent4"/>
                </a:solidFill>
              </a:rPr>
              <a:t>toimeenpanosta</a:t>
            </a:r>
            <a:r>
              <a:rPr lang="en-GB" sz="1400" b="1">
                <a:solidFill>
                  <a:schemeClr val="accent4"/>
                </a:solidFill>
              </a:rPr>
              <a:t> </a:t>
            </a:r>
            <a:r>
              <a:rPr lang="en-GB" sz="1400" b="1" err="1">
                <a:solidFill>
                  <a:schemeClr val="accent4"/>
                </a:solidFill>
              </a:rPr>
              <a:t>laajan</a:t>
            </a:r>
            <a:r>
              <a:rPr lang="en-GB" sz="1400" b="1">
                <a:solidFill>
                  <a:schemeClr val="accent4"/>
                </a:solidFill>
              </a:rPr>
              <a:t> </a:t>
            </a:r>
            <a:r>
              <a:rPr lang="en-GB" sz="1400" b="1" err="1">
                <a:solidFill>
                  <a:schemeClr val="accent4"/>
                </a:solidFill>
              </a:rPr>
              <a:t>tehtäväkenttänsä</a:t>
            </a:r>
            <a:r>
              <a:rPr lang="en-GB" sz="1400" b="1">
                <a:solidFill>
                  <a:schemeClr val="accent4"/>
                </a:solidFill>
              </a:rPr>
              <a:t> </a:t>
            </a:r>
            <a:r>
              <a:rPr lang="en-GB" sz="1400" b="1" err="1">
                <a:solidFill>
                  <a:schemeClr val="accent4"/>
                </a:solidFill>
              </a:rPr>
              <a:t>vuoksi</a:t>
            </a:r>
            <a:endParaRPr lang="en-GB" sz="14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err="1"/>
              <a:t>Toimenpiteitä</a:t>
            </a:r>
            <a:r>
              <a:rPr lang="en-GB" b="1"/>
              <a:t> </a:t>
            </a:r>
            <a:r>
              <a:rPr lang="en-GB" b="1" err="1"/>
              <a:t>pieniin</a:t>
            </a:r>
            <a:r>
              <a:rPr lang="en-GB" b="1"/>
              <a:t> </a:t>
            </a:r>
            <a:r>
              <a:rPr lang="en-GB" b="1" err="1"/>
              <a:t>kuntiin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20</a:t>
            </a:fld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CD7D2-25BE-3A42-8CA8-FE71CEFEB21F}"/>
              </a:ext>
            </a:extLst>
          </p:cNvPr>
          <p:cNvSpPr/>
          <p:nvPr/>
        </p:nvSpPr>
        <p:spPr>
          <a:xfrm>
            <a:off x="2952" y="152636"/>
            <a:ext cx="4124153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3</a:t>
            </a:r>
            <a:r>
              <a:rPr lang="en-FI"/>
              <a:t>: Loittoneva kunta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824BC-3CA8-1E4E-8574-A55449CA07D0}"/>
              </a:ext>
            </a:extLst>
          </p:cNvPr>
          <p:cNvSpPr/>
          <p:nvPr/>
        </p:nvSpPr>
        <p:spPr>
          <a:xfrm>
            <a:off x="8328248" y="2132856"/>
            <a:ext cx="33843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10+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Luontoaskel</a:t>
            </a:r>
            <a:r>
              <a:rPr lang="en-GB" sz="1200" b="1"/>
              <a:t> </a:t>
            </a:r>
            <a:r>
              <a:rPr lang="en-GB" sz="1200" b="1" err="1"/>
              <a:t>hyvinvointiin</a:t>
            </a:r>
            <a:r>
              <a:rPr lang="en-GB" sz="1200" b="1"/>
              <a:t> –</a:t>
            </a:r>
            <a:r>
              <a:rPr lang="en-GB" sz="1200" b="1" err="1"/>
              <a:t>toimintamalli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Lähi</a:t>
            </a:r>
            <a:r>
              <a:rPr lang="en-GB" sz="1200" b="1"/>
              <a:t>- </a:t>
            </a:r>
            <a:r>
              <a:rPr lang="en-GB" sz="1200" b="1" err="1"/>
              <a:t>ja</a:t>
            </a:r>
            <a:r>
              <a:rPr lang="en-GB" sz="1200" b="1"/>
              <a:t> </a:t>
            </a:r>
            <a:r>
              <a:rPr lang="en-GB" sz="1200" b="1" err="1"/>
              <a:t>sesonkiruokaa</a:t>
            </a:r>
            <a:r>
              <a:rPr lang="en-GB" sz="1200" b="1"/>
              <a:t> </a:t>
            </a:r>
            <a:r>
              <a:rPr lang="en-GB" sz="1200" b="1" err="1"/>
              <a:t>kuluttajille</a:t>
            </a:r>
            <a:endParaRPr lang="en-GB" sz="1200" b="1"/>
          </a:p>
          <a:p>
            <a:endParaRPr lang="en-GB" sz="14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7" y="2132856"/>
            <a:ext cx="3311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fi-FI" sz="1200" b="1"/>
              <a:t>Avoin väliaikainen digiasiointipiste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Osallistuva budjetointi</a:t>
            </a: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Tarkistuskierrokset</a:t>
            </a:r>
            <a:r>
              <a:rPr lang="en-GB" sz="1200" b="1"/>
              <a:t> </a:t>
            </a:r>
            <a:r>
              <a:rPr lang="en-GB" sz="1200" b="1" err="1"/>
              <a:t>kylien</a:t>
            </a:r>
            <a:r>
              <a:rPr lang="en-GB" sz="1200" b="1"/>
              <a:t> </a:t>
            </a:r>
            <a:r>
              <a:rPr lang="en-GB" sz="1200" b="1" err="1"/>
              <a:t>ikäihmisten</a:t>
            </a:r>
            <a:r>
              <a:rPr lang="en-GB" sz="1200" b="1"/>
              <a:t> </a:t>
            </a:r>
            <a:r>
              <a:rPr lang="en-GB" sz="1200" b="1" err="1"/>
              <a:t>luona</a:t>
            </a:r>
            <a:endParaRPr lang="en-GB" sz="12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6" y="2132856"/>
            <a:ext cx="33119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vuotta</a:t>
            </a:r>
            <a:endParaRPr lang="en-FI" sz="2800" b="1">
              <a:latin typeface="+mj-lt"/>
            </a:endParaRPr>
          </a:p>
          <a:p>
            <a:pPr lvl="1"/>
            <a:endParaRPr lang="fi-FI" sz="1200" b="1"/>
          </a:p>
          <a:p>
            <a:pPr lvl="1"/>
            <a:r>
              <a:rPr lang="fi-FI" sz="1200" b="1"/>
              <a:t>Ympäristösertifioitu hankintajärjestelmä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Keskustelufoorumi kansalaisille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Energiataitoja alakoululaisille</a:t>
            </a:r>
          </a:p>
          <a:p>
            <a:pPr lvl="1"/>
            <a:endParaRPr lang="fi-FI" sz="1200" b="1"/>
          </a:p>
          <a:p>
            <a:endParaRPr lang="fi-FI" sz="1400" b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997170-1552-5348-86A0-381D18ACDE8B}"/>
              </a:ext>
            </a:extLst>
          </p:cNvPr>
          <p:cNvSpPr/>
          <p:nvPr/>
        </p:nvSpPr>
        <p:spPr>
          <a:xfrm>
            <a:off x="947448" y="2888960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63BB7D-213F-184B-A015-6B496D993954}"/>
              </a:ext>
            </a:extLst>
          </p:cNvPr>
          <p:cNvSpPr/>
          <p:nvPr/>
        </p:nvSpPr>
        <p:spPr>
          <a:xfrm>
            <a:off x="4691864" y="3645024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15D948-AFE2-1747-B3A7-C6B9FF40A5C9}"/>
              </a:ext>
            </a:extLst>
          </p:cNvPr>
          <p:cNvSpPr/>
          <p:nvPr/>
        </p:nvSpPr>
        <p:spPr>
          <a:xfrm>
            <a:off x="4691864" y="2780928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6B4DB6-C3A8-9246-A0C1-1F20708BFEF7}"/>
              </a:ext>
            </a:extLst>
          </p:cNvPr>
          <p:cNvSpPr/>
          <p:nvPr/>
        </p:nvSpPr>
        <p:spPr>
          <a:xfrm>
            <a:off x="947448" y="3321008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EE942B-AA79-AC4F-BAFC-4CA8D4A5BD6E}"/>
              </a:ext>
            </a:extLst>
          </p:cNvPr>
          <p:cNvSpPr/>
          <p:nvPr/>
        </p:nvSpPr>
        <p:spPr>
          <a:xfrm>
            <a:off x="8436280" y="2884249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3A5F19E-27E0-8046-A99D-D0AEDEF318C5}"/>
              </a:ext>
            </a:extLst>
          </p:cNvPr>
          <p:cNvSpPr/>
          <p:nvPr/>
        </p:nvSpPr>
        <p:spPr>
          <a:xfrm>
            <a:off x="8436280" y="3356992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948D1C-E6EE-B040-9DC6-DB948302FEC2}"/>
              </a:ext>
            </a:extLst>
          </p:cNvPr>
          <p:cNvSpPr/>
          <p:nvPr/>
        </p:nvSpPr>
        <p:spPr>
          <a:xfrm>
            <a:off x="947448" y="3681832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60F709-C42A-9649-A37E-26EDA9EC192A}"/>
              </a:ext>
            </a:extLst>
          </p:cNvPr>
          <p:cNvSpPr/>
          <p:nvPr/>
        </p:nvSpPr>
        <p:spPr>
          <a:xfrm>
            <a:off x="4691864" y="3176992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FCA44A-1287-2548-8783-2522C6F320CC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8B87EC1-4546-AE44-896F-E733A25DD4DE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6C6F56D-0C83-494F-8BE9-297842AD7E64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530FA25-61F9-564C-885A-7B0C536894AF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8CD0638-D317-A549-A93F-0317EA3314D3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3DDE518-0599-4649-AF72-0A6BC5CAF46D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6E284D6-C07E-A948-936D-CCD089830B32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6D43591-DA5B-1E4B-8B78-F49F632BDE1D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11F5BB1-24B0-7049-AF4D-41842CDADA31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747E90B-3501-994C-86FE-76D06F49428B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02C4947-03CE-DA49-A19D-A49286512F5E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9266462-049C-804F-B3A4-C4AF3E3FDEC3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C8DC9F1-31C5-F34C-939A-BA6ED7E1748B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1A82058-8272-FB47-9161-3EDB07B9DB0F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9EF7D76-442F-3146-A813-7D7389E86BE0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04B450-39E8-BA43-86DD-3CE3953E4222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21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31C3-524B-0E40-8D79-B2DFEFF8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err="1"/>
              <a:t>Skenaario</a:t>
            </a:r>
            <a:r>
              <a:rPr lang="en-GB" b="1"/>
              <a:t> 4: </a:t>
            </a:r>
            <a:r>
              <a:rPr lang="en-GB" b="1" err="1"/>
              <a:t>Yksinäisten</a:t>
            </a:r>
            <a:r>
              <a:rPr lang="en-GB" b="1"/>
              <a:t> </a:t>
            </a:r>
            <a:br>
              <a:rPr lang="en-GB" b="1"/>
            </a:br>
            <a:r>
              <a:rPr lang="en-GB" b="1" err="1"/>
              <a:t>kestämätön</a:t>
            </a:r>
            <a:r>
              <a:rPr lang="en-GB" b="1"/>
              <a:t> </a:t>
            </a:r>
            <a:r>
              <a:rPr lang="en-GB" b="1" err="1"/>
              <a:t>kunta</a:t>
            </a:r>
            <a:br>
              <a:rPr lang="en-GB"/>
            </a:br>
            <a:endParaRPr lang="en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5C02CD-C11E-D445-8DAE-6BE94DA64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628" r="38221"/>
          <a:stretch/>
        </p:blipFill>
        <p:spPr>
          <a:xfrm>
            <a:off x="407369" y="2061953"/>
            <a:ext cx="5050439" cy="40662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AF5BA-F333-CE49-9126-BEFB77C2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21</a:t>
            </a:fld>
            <a:endParaRPr lang="fi-FI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98B00E-434A-2F48-ABA2-129BD7C5BF3B}"/>
              </a:ext>
            </a:extLst>
          </p:cNvPr>
          <p:cNvSpPr/>
          <p:nvPr/>
        </p:nvSpPr>
        <p:spPr>
          <a:xfrm>
            <a:off x="6157482" y="2079138"/>
            <a:ext cx="56271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err="1">
                <a:latin typeface="Work Sans" pitchFamily="2" charset="77"/>
              </a:rPr>
              <a:t>Alueelliset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globaalit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ekologiset</a:t>
            </a:r>
            <a:r>
              <a:rPr lang="en-GB" sz="1600">
                <a:latin typeface="Work Sans" pitchFamily="2" charset="77"/>
              </a:rPr>
              <a:t>, </a:t>
            </a:r>
            <a:r>
              <a:rPr lang="en-GB" sz="1600" err="1">
                <a:latin typeface="Work Sans" pitchFamily="2" charset="77"/>
              </a:rPr>
              <a:t>sosiaaliset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taloudelliset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kriisit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muokkaavat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peruuttamattomasti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kuntien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elämää</a:t>
            </a:r>
            <a:r>
              <a:rPr lang="en-GB" sz="1600">
                <a:latin typeface="Work Sans" pitchFamily="2" charset="77"/>
              </a:rPr>
              <a:t>. </a:t>
            </a:r>
            <a:r>
              <a:rPr lang="en-GB" sz="1600" err="1">
                <a:latin typeface="Work Sans" pitchFamily="2" charset="77"/>
              </a:rPr>
              <a:t>Paikallisuutta</a:t>
            </a:r>
            <a:r>
              <a:rPr lang="en-GB" sz="1600">
                <a:latin typeface="Work Sans" pitchFamily="2" charset="77"/>
              </a:rPr>
              <a:t>, </a:t>
            </a:r>
            <a:r>
              <a:rPr lang="en-GB" sz="1600" err="1">
                <a:latin typeface="Work Sans" pitchFamily="2" charset="77"/>
              </a:rPr>
              <a:t>yhteistyötä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verkostoja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ei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hyödynnetä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vipuvoimina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kestävän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kehityksen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edistämiseen</a:t>
            </a:r>
            <a:r>
              <a:rPr lang="en-GB" sz="1600">
                <a:latin typeface="Work Sans" pitchFamily="2" charset="77"/>
              </a:rPr>
              <a:t>. </a:t>
            </a:r>
          </a:p>
          <a:p>
            <a:endParaRPr lang="en-GB" sz="1600">
              <a:latin typeface="Work Sans" pitchFamily="2" charset="77"/>
            </a:endParaRPr>
          </a:p>
          <a:p>
            <a:r>
              <a:rPr lang="en-GB" sz="1600" err="1">
                <a:latin typeface="Work Sans" pitchFamily="2" charset="77"/>
              </a:rPr>
              <a:t>Kestävien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ratkaisujen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kehittämiseen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ei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kunnissa</a:t>
            </a:r>
            <a:r>
              <a:rPr lang="en-GB" sz="1600">
                <a:latin typeface="Work Sans" pitchFamily="2" charset="77"/>
              </a:rPr>
              <a:t> ole </a:t>
            </a:r>
            <a:r>
              <a:rPr lang="en-GB" sz="1600" err="1">
                <a:latin typeface="Work Sans" pitchFamily="2" charset="77"/>
              </a:rPr>
              <a:t>resursseja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eikä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osaamista</a:t>
            </a:r>
            <a:r>
              <a:rPr lang="en-GB" sz="1600">
                <a:latin typeface="Work Sans" pitchFamily="2" charset="77"/>
              </a:rPr>
              <a:t>. </a:t>
            </a:r>
            <a:r>
              <a:rPr lang="en-GB" sz="1600" err="1">
                <a:latin typeface="Work Sans" pitchFamily="2" charset="77"/>
              </a:rPr>
              <a:t>Etätyön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vakiintuessa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toimistotilat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jäävät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tyhjilleen</a:t>
            </a:r>
            <a:r>
              <a:rPr lang="en-GB" sz="1600">
                <a:latin typeface="Work Sans" pitchFamily="2" charset="77"/>
              </a:rPr>
              <a:t>, </a:t>
            </a:r>
            <a:r>
              <a:rPr lang="en-GB" sz="1600" err="1">
                <a:latin typeface="Work Sans" pitchFamily="2" charset="77"/>
              </a:rPr>
              <a:t>kaupunkikeskustat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näivettyvät</a:t>
            </a:r>
            <a:r>
              <a:rPr lang="en-GB" sz="1600">
                <a:latin typeface="Work Sans" pitchFamily="2" charset="77"/>
              </a:rPr>
              <a:t>, </a:t>
            </a:r>
            <a:r>
              <a:rPr lang="en-GB" sz="1600" err="1">
                <a:latin typeface="Work Sans" pitchFamily="2" charset="77"/>
              </a:rPr>
              <a:t>joukkoliikenne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ajautuu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kriisiin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monipaikkaisuus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aiheuttaa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hallitsematonta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kasvua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pienissä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kunnissa</a:t>
            </a:r>
            <a:r>
              <a:rPr lang="en-GB" sz="1600">
                <a:latin typeface="Work Sans" pitchFamily="2" charset="77"/>
              </a:rPr>
              <a:t>. </a:t>
            </a:r>
          </a:p>
          <a:p>
            <a:br>
              <a:rPr lang="en-GB" sz="1600">
                <a:latin typeface="Work Sans" pitchFamily="2" charset="77"/>
              </a:rPr>
            </a:br>
            <a:r>
              <a:rPr lang="en-GB" sz="1600" err="1">
                <a:latin typeface="Work Sans" pitchFamily="2" charset="77"/>
              </a:rPr>
              <a:t>Digitalisaatiokehityksessä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mukana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pysyvien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ulosjääneiden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välisen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kuilun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kustannukset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lankeavat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kuntien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maksettavaksi</a:t>
            </a:r>
            <a:r>
              <a:rPr lang="en-GB" sz="1600">
                <a:latin typeface="Work Sans" pitchFamily="2" charset="77"/>
              </a:rPr>
              <a:t>.</a:t>
            </a:r>
            <a:endParaRPr lang="en-GB" sz="1600">
              <a:effectLst/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791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62D67BE-CCCE-3D4E-B319-710F6F19893D}"/>
              </a:ext>
            </a:extLst>
          </p:cNvPr>
          <p:cNvGrpSpPr/>
          <p:nvPr/>
        </p:nvGrpSpPr>
        <p:grpSpPr>
          <a:xfrm>
            <a:off x="1123975" y="1320094"/>
            <a:ext cx="9969689" cy="4557178"/>
            <a:chOff x="1554159" y="1606523"/>
            <a:chExt cx="9890717" cy="4557178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98036189-1380-8B4E-A2C6-4C0CD6AC16AE}"/>
                </a:ext>
              </a:extLst>
            </p:cNvPr>
            <p:cNvSpPr/>
            <p:nvPr/>
          </p:nvSpPr>
          <p:spPr>
            <a:xfrm>
              <a:off x="1554159" y="2415205"/>
              <a:ext cx="3495331" cy="3748496"/>
            </a:xfrm>
            <a:prstGeom prst="rect">
              <a:avLst/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B5C2E9F4-B3BC-C442-8D63-FAC93934D870}"/>
                </a:ext>
              </a:extLst>
            </p:cNvPr>
            <p:cNvSpPr/>
            <p:nvPr/>
          </p:nvSpPr>
          <p:spPr>
            <a:xfrm>
              <a:off x="5056056" y="1895473"/>
              <a:ext cx="3481301" cy="4268228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9CCFF4A-EF60-DB41-A85C-3D5D19DECAB4}"/>
                </a:ext>
              </a:extLst>
            </p:cNvPr>
            <p:cNvSpPr/>
            <p:nvPr/>
          </p:nvSpPr>
          <p:spPr>
            <a:xfrm>
              <a:off x="8537358" y="1606523"/>
              <a:ext cx="2907518" cy="4546513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19BF3-4356-3645-936C-140F2A73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pPr/>
              <a:t>22</a:t>
            </a:fld>
            <a:endParaRPr lang="fi-FI" noProof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24DE41E-0B31-CF4B-B09C-18A6C4918B52}"/>
              </a:ext>
            </a:extLst>
          </p:cNvPr>
          <p:cNvSpPr txBox="1"/>
          <p:nvPr/>
        </p:nvSpPr>
        <p:spPr>
          <a:xfrm>
            <a:off x="8197720" y="1411312"/>
            <a:ext cx="2766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Ekologiset</a:t>
            </a:r>
            <a:r>
              <a:rPr lang="en-GB" sz="1050">
                <a:latin typeface="Work Sans" pitchFamily="2" charset="77"/>
              </a:rPr>
              <a:t>, </a:t>
            </a:r>
            <a:r>
              <a:rPr lang="en-GB" sz="1050" err="1">
                <a:latin typeface="Work Sans" pitchFamily="2" charset="77"/>
              </a:rPr>
              <a:t>sosiaaliset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taloudelliset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kriisit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heijastuvat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kuntiin</a:t>
            </a:r>
            <a:r>
              <a:rPr lang="en-GB" sz="1050">
                <a:latin typeface="Work Sans" pitchFamily="2" charset="77"/>
              </a:rPr>
              <a:t>. 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5285A626-E80A-004B-AABA-04CBC9ECC0C9}"/>
              </a:ext>
            </a:extLst>
          </p:cNvPr>
          <p:cNvCxnSpPr>
            <a:cxnSpLocks/>
            <a:endCxn id="272" idx="3"/>
          </p:cNvCxnSpPr>
          <p:nvPr/>
        </p:nvCxnSpPr>
        <p:spPr>
          <a:xfrm flipV="1">
            <a:off x="1081725" y="5521882"/>
            <a:ext cx="10045128" cy="3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83B13C83-1017-5C4B-8BC6-534E7363A9A4}"/>
              </a:ext>
            </a:extLst>
          </p:cNvPr>
          <p:cNvSpPr txBox="1"/>
          <p:nvPr/>
        </p:nvSpPr>
        <p:spPr>
          <a:xfrm>
            <a:off x="994401" y="1823644"/>
            <a:ext cx="118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3"/>
                </a:solidFill>
              </a:rPr>
              <a:t>2021-2025</a:t>
            </a:r>
            <a:endParaRPr lang="en-GB" sz="1000" b="1">
              <a:solidFill>
                <a:schemeClr val="accent3"/>
              </a:solidFill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9158CA0D-85D9-DE43-9DD9-7F088A075C00}"/>
              </a:ext>
            </a:extLst>
          </p:cNvPr>
          <p:cNvSpPr/>
          <p:nvPr/>
        </p:nvSpPr>
        <p:spPr>
          <a:xfrm>
            <a:off x="4601917" y="547415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FD8385B6-5482-2847-8743-9C401B39BF7A}"/>
              </a:ext>
            </a:extLst>
          </p:cNvPr>
          <p:cNvSpPr txBox="1"/>
          <p:nvPr/>
        </p:nvSpPr>
        <p:spPr>
          <a:xfrm>
            <a:off x="4697909" y="1680036"/>
            <a:ext cx="31978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Väestön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vanheneminen</a:t>
            </a:r>
            <a:r>
              <a:rPr lang="en-GB" sz="1050">
                <a:latin typeface="Work Sans" pitchFamily="2" charset="77"/>
              </a:rPr>
              <a:t> on </a:t>
            </a:r>
            <a:r>
              <a:rPr lang="en-GB" sz="1050" err="1">
                <a:latin typeface="Work Sans" pitchFamily="2" charset="77"/>
              </a:rPr>
              <a:t>johtanut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vaikeaan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työvoimapulaan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0DDE8A0-0109-4449-8F5C-AD63A7617D77}"/>
              </a:ext>
            </a:extLst>
          </p:cNvPr>
          <p:cNvSpPr txBox="1"/>
          <p:nvPr/>
        </p:nvSpPr>
        <p:spPr>
          <a:xfrm>
            <a:off x="4697909" y="2328108"/>
            <a:ext cx="31084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Väestö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jakaantuu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yhä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selvemmin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työssäkäyviin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työelämän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ulkopuolella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oleviin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E742A435-03C4-DC43-ABCD-66F4AC20E675}"/>
              </a:ext>
            </a:extLst>
          </p:cNvPr>
          <p:cNvSpPr/>
          <p:nvPr/>
        </p:nvSpPr>
        <p:spPr>
          <a:xfrm>
            <a:off x="8114243" y="547415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3E18D7C-7CB6-2E4B-8C91-E8A3B059D509}"/>
              </a:ext>
            </a:extLst>
          </p:cNvPr>
          <p:cNvSpPr txBox="1"/>
          <p:nvPr/>
        </p:nvSpPr>
        <p:spPr>
          <a:xfrm>
            <a:off x="1190786" y="2185109"/>
            <a:ext cx="2945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Etätyön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myötä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kaupunkikeskustat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näivettyvät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monipaikkaisuus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aiheuttaa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hallitsematonta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kasvua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pienissä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kunnissa</a:t>
            </a:r>
            <a:r>
              <a:rPr lang="en-GB" sz="1050">
                <a:latin typeface="Work Sans" pitchFamily="2" charset="77"/>
              </a:rPr>
              <a:t>. 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14301AEA-13EC-9A47-ABE2-B9F9B6DF6C41}"/>
              </a:ext>
            </a:extLst>
          </p:cNvPr>
          <p:cNvSpPr txBox="1"/>
          <p:nvPr/>
        </p:nvSpPr>
        <p:spPr>
          <a:xfrm>
            <a:off x="1190786" y="2952917"/>
            <a:ext cx="27086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Eriarvoisuus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kasvaa</a:t>
            </a:r>
            <a:r>
              <a:rPr lang="en-GB" sz="1050">
                <a:latin typeface="Work Sans" pitchFamily="2" charset="77"/>
              </a:rPr>
              <a:t>,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yksinäisyys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mielenterveysongelmat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lisääntyvät</a:t>
            </a:r>
            <a:r>
              <a:rPr lang="en-GB" sz="1050">
                <a:latin typeface="Work Sans" pitchFamily="2" charset="77"/>
              </a:rPr>
              <a:t>. </a:t>
            </a: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52AFC795-737C-464F-AFB7-BEDB852C8E0B}"/>
              </a:ext>
            </a:extLst>
          </p:cNvPr>
          <p:cNvSpPr/>
          <p:nvPr/>
        </p:nvSpPr>
        <p:spPr>
          <a:xfrm>
            <a:off x="1055440" y="547415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2" name="Triangle 271">
            <a:extLst>
              <a:ext uri="{FF2B5EF4-FFF2-40B4-BE49-F238E27FC236}">
                <a16:creationId xmlns:a16="http://schemas.microsoft.com/office/drawing/2014/main" id="{4A1C0DF3-46CB-0740-AF18-3FDF0D99C9DC}"/>
              </a:ext>
            </a:extLst>
          </p:cNvPr>
          <p:cNvSpPr/>
          <p:nvPr/>
        </p:nvSpPr>
        <p:spPr>
          <a:xfrm rot="5400000">
            <a:off x="11126853" y="5467882"/>
            <a:ext cx="108000" cy="108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accent1"/>
              </a:solidFill>
            </a:endParaRP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7F4AC979-9FC4-5C4B-A273-BD556F5A4B2E}"/>
              </a:ext>
            </a:extLst>
          </p:cNvPr>
          <p:cNvCxnSpPr>
            <a:cxnSpLocks/>
            <a:stCxn id="271" idx="0"/>
          </p:cNvCxnSpPr>
          <p:nvPr/>
        </p:nvCxnSpPr>
        <p:spPr>
          <a:xfrm flipV="1">
            <a:off x="1109440" y="2124707"/>
            <a:ext cx="0" cy="3349448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tangle 278">
            <a:extLst>
              <a:ext uri="{FF2B5EF4-FFF2-40B4-BE49-F238E27FC236}">
                <a16:creationId xmlns:a16="http://schemas.microsoft.com/office/drawing/2014/main" id="{81818011-4AF8-1D40-99FE-D39839CF7D62}"/>
              </a:ext>
            </a:extLst>
          </p:cNvPr>
          <p:cNvSpPr/>
          <p:nvPr/>
        </p:nvSpPr>
        <p:spPr>
          <a:xfrm>
            <a:off x="8197720" y="1969085"/>
            <a:ext cx="24222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Tekoälyn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kehittyminen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robotisaatio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aiheuttavat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laajan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työelämän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murroksen</a:t>
            </a:r>
            <a:r>
              <a:rPr lang="en-GB" sz="1050">
                <a:latin typeface="Work Sans" pitchFamily="2" charset="77"/>
              </a:rPr>
              <a:t>. </a:t>
            </a: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395A595-2C24-014D-BEE1-8A707C0DBD43}"/>
              </a:ext>
            </a:extLst>
          </p:cNvPr>
          <p:cNvCxnSpPr>
            <a:cxnSpLocks/>
          </p:cNvCxnSpPr>
          <p:nvPr/>
        </p:nvCxnSpPr>
        <p:spPr>
          <a:xfrm>
            <a:off x="1109440" y="2132846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EE9ABF39-559E-054A-BF04-65DB310C613E}"/>
              </a:ext>
            </a:extLst>
          </p:cNvPr>
          <p:cNvCxnSpPr>
            <a:cxnSpLocks/>
          </p:cNvCxnSpPr>
          <p:nvPr/>
        </p:nvCxnSpPr>
        <p:spPr>
          <a:xfrm>
            <a:off x="1109440" y="2909259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6E8E4C88-AECE-3543-A685-A88F75D10B0D}"/>
              </a:ext>
            </a:extLst>
          </p:cNvPr>
          <p:cNvSpPr/>
          <p:nvPr/>
        </p:nvSpPr>
        <p:spPr>
          <a:xfrm>
            <a:off x="8564450" y="7713979"/>
            <a:ext cx="32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AB05407-C8D4-6446-B197-768CC7E01859}"/>
              </a:ext>
            </a:extLst>
          </p:cNvPr>
          <p:cNvSpPr txBox="1"/>
          <p:nvPr/>
        </p:nvSpPr>
        <p:spPr>
          <a:xfrm>
            <a:off x="1190786" y="3535124"/>
            <a:ext cx="2962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Luonnon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monimuotoisuuden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kato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jatkuu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931A58F-A7CD-9342-9DE6-4D63BAD54336}"/>
              </a:ext>
            </a:extLst>
          </p:cNvPr>
          <p:cNvCxnSpPr>
            <a:cxnSpLocks/>
          </p:cNvCxnSpPr>
          <p:nvPr/>
        </p:nvCxnSpPr>
        <p:spPr>
          <a:xfrm>
            <a:off x="1109440" y="3917371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7120CDD-70A1-434C-B5C9-B252ACB78392}"/>
              </a:ext>
            </a:extLst>
          </p:cNvPr>
          <p:cNvSpPr txBox="1"/>
          <p:nvPr/>
        </p:nvSpPr>
        <p:spPr>
          <a:xfrm>
            <a:off x="4508352" y="1321023"/>
            <a:ext cx="128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3"/>
                </a:solidFill>
              </a:rPr>
              <a:t>2026-2030</a:t>
            </a:r>
            <a:endParaRPr lang="en-GB" sz="1000" b="1">
              <a:solidFill>
                <a:schemeClr val="accent3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2FD65BE-E32D-6149-9136-E6446E534DD4}"/>
              </a:ext>
            </a:extLst>
          </p:cNvPr>
          <p:cNvSpPr txBox="1"/>
          <p:nvPr/>
        </p:nvSpPr>
        <p:spPr>
          <a:xfrm>
            <a:off x="8019401" y="1032991"/>
            <a:ext cx="92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3"/>
                </a:solidFill>
              </a:rPr>
              <a:t>2031-</a:t>
            </a:r>
            <a:endParaRPr lang="en-GB" sz="1000" b="1">
              <a:solidFill>
                <a:schemeClr val="accent3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E8235B8-4547-614E-AABB-DAE887305125}"/>
              </a:ext>
            </a:extLst>
          </p:cNvPr>
          <p:cNvSpPr txBox="1"/>
          <p:nvPr/>
        </p:nvSpPr>
        <p:spPr>
          <a:xfrm>
            <a:off x="4697909" y="3021539"/>
            <a:ext cx="31209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Kyberuhkat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lisääntyvät</a:t>
            </a:r>
            <a:r>
              <a:rPr lang="en-GB" sz="1050">
                <a:latin typeface="Work Sans" pitchFamily="2" charset="77"/>
              </a:rPr>
              <a:t>. </a:t>
            </a:r>
            <a:r>
              <a:rPr lang="en-GB" sz="1050" err="1">
                <a:latin typeface="Work Sans" pitchFamily="2" charset="77"/>
              </a:rPr>
              <a:t>Henkilötietosuojan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turvaaminen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kasvattaa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kuntien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kustannuksia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24435D9-9137-DC44-BF14-A99DC160E38E}"/>
              </a:ext>
            </a:extLst>
          </p:cNvPr>
          <p:cNvCxnSpPr>
            <a:cxnSpLocks/>
            <a:stCxn id="257" idx="0"/>
          </p:cNvCxnSpPr>
          <p:nvPr/>
        </p:nvCxnSpPr>
        <p:spPr>
          <a:xfrm flipH="1" flipV="1">
            <a:off x="4653834" y="1609045"/>
            <a:ext cx="2083" cy="386511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F39D1F6-BEFB-804D-9A12-66885D24AFC7}"/>
              </a:ext>
            </a:extLst>
          </p:cNvPr>
          <p:cNvCxnSpPr>
            <a:cxnSpLocks/>
          </p:cNvCxnSpPr>
          <p:nvPr/>
        </p:nvCxnSpPr>
        <p:spPr>
          <a:xfrm>
            <a:off x="4649744" y="1609045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48F75D5-2560-CF41-859C-25A825DA9B08}"/>
              </a:ext>
            </a:extLst>
          </p:cNvPr>
          <p:cNvCxnSpPr>
            <a:cxnSpLocks/>
          </p:cNvCxnSpPr>
          <p:nvPr/>
        </p:nvCxnSpPr>
        <p:spPr>
          <a:xfrm>
            <a:off x="4649744" y="2257117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06BEA54-19A2-684C-909A-412D2D60F72A}"/>
              </a:ext>
            </a:extLst>
          </p:cNvPr>
          <p:cNvCxnSpPr>
            <a:cxnSpLocks/>
          </p:cNvCxnSpPr>
          <p:nvPr/>
        </p:nvCxnSpPr>
        <p:spPr>
          <a:xfrm>
            <a:off x="4649744" y="3769285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A0CD12C-8409-9C4C-B1EC-4930B1B97AC0}"/>
              </a:ext>
            </a:extLst>
          </p:cNvPr>
          <p:cNvCxnSpPr>
            <a:cxnSpLocks/>
            <a:stCxn id="261" idx="0"/>
          </p:cNvCxnSpPr>
          <p:nvPr/>
        </p:nvCxnSpPr>
        <p:spPr>
          <a:xfrm flipV="1">
            <a:off x="8168243" y="1320094"/>
            <a:ext cx="0" cy="4154061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24483F5-A260-2A42-9B13-EEC4C5F37D2C}"/>
              </a:ext>
            </a:extLst>
          </p:cNvPr>
          <p:cNvCxnSpPr>
            <a:cxnSpLocks/>
          </p:cNvCxnSpPr>
          <p:nvPr/>
        </p:nvCxnSpPr>
        <p:spPr>
          <a:xfrm>
            <a:off x="8162932" y="1321013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BCEA25C-BA77-7143-B770-9472B78989E0}"/>
              </a:ext>
            </a:extLst>
          </p:cNvPr>
          <p:cNvCxnSpPr>
            <a:cxnSpLocks/>
          </p:cNvCxnSpPr>
          <p:nvPr/>
        </p:nvCxnSpPr>
        <p:spPr>
          <a:xfrm>
            <a:off x="8162932" y="1897077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477F405-E90E-BD44-9583-4C913A20DB6B}"/>
              </a:ext>
            </a:extLst>
          </p:cNvPr>
          <p:cNvCxnSpPr>
            <a:cxnSpLocks/>
          </p:cNvCxnSpPr>
          <p:nvPr/>
        </p:nvCxnSpPr>
        <p:spPr>
          <a:xfrm>
            <a:off x="8162932" y="3429294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E429FC-077B-9B4F-A832-8644FCB0235C}"/>
              </a:ext>
            </a:extLst>
          </p:cNvPr>
          <p:cNvSpPr/>
          <p:nvPr/>
        </p:nvSpPr>
        <p:spPr>
          <a:xfrm>
            <a:off x="8197720" y="2761173"/>
            <a:ext cx="248045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Hyvinvointivaltion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tukirakenteet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pettäneet</a:t>
            </a:r>
            <a:r>
              <a:rPr lang="en-GB" sz="1050">
                <a:latin typeface="Work Sans" pitchFamily="2" charset="77"/>
              </a:rPr>
              <a:t>. </a:t>
            </a:r>
            <a:r>
              <a:rPr lang="en-GB" sz="1050" err="1">
                <a:latin typeface="Work Sans" pitchFamily="2" charset="77"/>
              </a:rPr>
              <a:t>Kuntien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palvelutaso</a:t>
            </a:r>
            <a:r>
              <a:rPr lang="en-GB" sz="1050">
                <a:latin typeface="Work Sans" pitchFamily="2" charset="77"/>
              </a:rPr>
              <a:t> on </a:t>
            </a:r>
            <a:r>
              <a:rPr lang="en-GB" sz="1050" err="1">
                <a:latin typeface="Work Sans" pitchFamily="2" charset="77"/>
              </a:rPr>
              <a:t>romahtanut</a:t>
            </a:r>
            <a:r>
              <a:rPr lang="en-GB" sz="1050">
                <a:latin typeface="Work Sans" pitchFamily="2" charset="77"/>
              </a:rPr>
              <a:t>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FA826C-262C-904F-9153-4C465D882536}"/>
              </a:ext>
            </a:extLst>
          </p:cNvPr>
          <p:cNvSpPr/>
          <p:nvPr/>
        </p:nvSpPr>
        <p:spPr>
          <a:xfrm>
            <a:off x="844863" y="7167224"/>
            <a:ext cx="32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>
              <a:latin typeface="Work Sans" pitchFamily="2" charset="77"/>
            </a:endParaRPr>
          </a:p>
          <a:p>
            <a:endParaRPr lang="en-GB" sz="1100">
              <a:latin typeface="Work Sans" pitchFamily="2" charset="77"/>
            </a:endParaRPr>
          </a:p>
          <a:p>
            <a:endParaRPr lang="en-GB" sz="1100" err="1">
              <a:latin typeface="Work Sans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DFF842-A4FA-1848-A554-88D0857995FA}"/>
              </a:ext>
            </a:extLst>
          </p:cNvPr>
          <p:cNvSpPr/>
          <p:nvPr/>
        </p:nvSpPr>
        <p:spPr>
          <a:xfrm>
            <a:off x="4722695" y="7276227"/>
            <a:ext cx="324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ECDE24-9195-4F48-810B-488F8AF973DA}"/>
              </a:ext>
            </a:extLst>
          </p:cNvPr>
          <p:cNvSpPr/>
          <p:nvPr/>
        </p:nvSpPr>
        <p:spPr>
          <a:xfrm>
            <a:off x="11839755" y="1360513"/>
            <a:ext cx="324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  <a:p>
            <a:endParaRPr lang="en-GB" sz="1100">
              <a:latin typeface="Work Sans" pitchFamily="2" charset="77"/>
            </a:endParaRPr>
          </a:p>
          <a:p>
            <a:r>
              <a:rPr lang="en-GB" sz="1100">
                <a:latin typeface="Work Sans" pitchFamily="2" charset="77"/>
              </a:rPr>
              <a:t>.</a:t>
            </a:r>
            <a:endParaRPr lang="en-GB" sz="1100">
              <a:effectLst/>
              <a:latin typeface="Work Sans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33BCFF-71C7-4648-BA95-EBD44A04016E}"/>
              </a:ext>
            </a:extLst>
          </p:cNvPr>
          <p:cNvSpPr txBox="1"/>
          <p:nvPr/>
        </p:nvSpPr>
        <p:spPr>
          <a:xfrm>
            <a:off x="1190786" y="3984292"/>
            <a:ext cx="3245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Panostukset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kestävään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rakentamiseen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liikkumiseen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niukkoja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34E068-9B7A-AB41-971D-626BEB0EAE04}"/>
              </a:ext>
            </a:extLst>
          </p:cNvPr>
          <p:cNvSpPr txBox="1"/>
          <p:nvPr/>
        </p:nvSpPr>
        <p:spPr>
          <a:xfrm>
            <a:off x="1190786" y="4559333"/>
            <a:ext cx="3071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Digitalisaatioon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investoiminen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epäonnistuu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1CBD52-105F-7447-9C15-496331B96C69}"/>
              </a:ext>
            </a:extLst>
          </p:cNvPr>
          <p:cNvSpPr txBox="1"/>
          <p:nvPr/>
        </p:nvSpPr>
        <p:spPr>
          <a:xfrm>
            <a:off x="4697909" y="3840276"/>
            <a:ext cx="3197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Digiratkaisut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tekoäly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korvaavat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hoivaa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vuorovaikutusta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sote-palveluissa</a:t>
            </a:r>
            <a:r>
              <a:rPr lang="en-GB" sz="1050">
                <a:latin typeface="Work Sans" pitchFamily="2" charset="77"/>
              </a:rPr>
              <a:t>. </a:t>
            </a:r>
            <a:r>
              <a:rPr lang="en-GB" sz="1050" err="1">
                <a:latin typeface="Work Sans" pitchFamily="2" charset="77"/>
              </a:rPr>
              <a:t>Yksinäisyyden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aiheuttamat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terveydenhoidon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kustannukset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kasvavat</a:t>
            </a:r>
            <a:r>
              <a:rPr lang="en-GB" sz="1050">
                <a:latin typeface="Work Sans" pitchFamily="2" charset="77"/>
              </a:rPr>
              <a:t>.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AFBA36-4115-D54A-B69E-AFBEB98E5B38}"/>
              </a:ext>
            </a:extLst>
          </p:cNvPr>
          <p:cNvSpPr txBox="1"/>
          <p:nvPr/>
        </p:nvSpPr>
        <p:spPr>
          <a:xfrm>
            <a:off x="4697909" y="4751075"/>
            <a:ext cx="326682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Kuntatalous</a:t>
            </a:r>
            <a:r>
              <a:rPr lang="en-GB" sz="1050">
                <a:latin typeface="Work Sans" pitchFamily="2" charset="77"/>
              </a:rPr>
              <a:t> on </a:t>
            </a:r>
            <a:r>
              <a:rPr lang="en-GB" sz="1050" err="1">
                <a:latin typeface="Work Sans" pitchFamily="2" charset="77"/>
              </a:rPr>
              <a:t>lyhytjänteistä</a:t>
            </a:r>
            <a:r>
              <a:rPr lang="en-GB" sz="1050">
                <a:latin typeface="Work Sans" pitchFamily="2" charset="77"/>
              </a:rPr>
              <a:t>. Vain </a:t>
            </a:r>
            <a:r>
              <a:rPr lang="en-GB" sz="1050" err="1">
                <a:latin typeface="Work Sans" pitchFamily="2" charset="77"/>
              </a:rPr>
              <a:t>suuret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rikkaat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kunnat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pystyvät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vastaamaan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kestävän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kehityksen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edellytyksiin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650887-F951-FD45-B5FA-FD069202BEF2}"/>
              </a:ext>
            </a:extLst>
          </p:cNvPr>
          <p:cNvSpPr/>
          <p:nvPr/>
        </p:nvSpPr>
        <p:spPr>
          <a:xfrm>
            <a:off x="8197720" y="3482718"/>
            <a:ext cx="24332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Digitalisaatio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poistaa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fyysiset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työpaikat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F0415E-2589-1F42-9E32-7BF5AF21BC7F}"/>
              </a:ext>
            </a:extLst>
          </p:cNvPr>
          <p:cNvSpPr/>
          <p:nvPr/>
        </p:nvSpPr>
        <p:spPr>
          <a:xfrm>
            <a:off x="8197720" y="4848388"/>
            <a:ext cx="27913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Kunnissa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ei</a:t>
            </a:r>
            <a:r>
              <a:rPr lang="en-GB" sz="1050">
                <a:latin typeface="Work Sans" pitchFamily="2" charset="77"/>
              </a:rPr>
              <a:t> ole </a:t>
            </a:r>
            <a:r>
              <a:rPr lang="en-GB" sz="1050" err="1">
                <a:latin typeface="Work Sans" pitchFamily="2" charset="77"/>
              </a:rPr>
              <a:t>resursseja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osaamista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kestävien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ratkaisujen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kehittämiseen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50C707-A386-FA4D-A95F-8111A29CE686}"/>
              </a:ext>
            </a:extLst>
          </p:cNvPr>
          <p:cNvCxnSpPr>
            <a:cxnSpLocks/>
          </p:cNvCxnSpPr>
          <p:nvPr/>
        </p:nvCxnSpPr>
        <p:spPr>
          <a:xfrm>
            <a:off x="8162932" y="2689165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16FB3B2-4268-0B48-B54E-A0BB7D527A5E}"/>
              </a:ext>
            </a:extLst>
          </p:cNvPr>
          <p:cNvCxnSpPr>
            <a:cxnSpLocks/>
          </p:cNvCxnSpPr>
          <p:nvPr/>
        </p:nvCxnSpPr>
        <p:spPr>
          <a:xfrm>
            <a:off x="1109440" y="4493435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ECDDF38-7A7E-AA41-838D-B8C157EA94D2}"/>
              </a:ext>
            </a:extLst>
          </p:cNvPr>
          <p:cNvCxnSpPr>
            <a:cxnSpLocks/>
          </p:cNvCxnSpPr>
          <p:nvPr/>
        </p:nvCxnSpPr>
        <p:spPr>
          <a:xfrm>
            <a:off x="1109440" y="3485323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1CE07B-0656-C349-A6F8-190ED3C12842}"/>
              </a:ext>
            </a:extLst>
          </p:cNvPr>
          <p:cNvCxnSpPr>
            <a:cxnSpLocks/>
          </p:cNvCxnSpPr>
          <p:nvPr/>
        </p:nvCxnSpPr>
        <p:spPr>
          <a:xfrm>
            <a:off x="4647215" y="2977197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0A97D25-8E0C-E347-BE89-B2821CFE135C}"/>
              </a:ext>
            </a:extLst>
          </p:cNvPr>
          <p:cNvCxnSpPr>
            <a:cxnSpLocks/>
          </p:cNvCxnSpPr>
          <p:nvPr/>
        </p:nvCxnSpPr>
        <p:spPr>
          <a:xfrm>
            <a:off x="4665638" y="4705389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B320C90-F1C8-A045-955D-473C04991DF0}"/>
              </a:ext>
            </a:extLst>
          </p:cNvPr>
          <p:cNvCxnSpPr>
            <a:cxnSpLocks/>
          </p:cNvCxnSpPr>
          <p:nvPr/>
        </p:nvCxnSpPr>
        <p:spPr>
          <a:xfrm>
            <a:off x="8176947" y="4777397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F9E314-6EFC-9C46-A30B-1D3FEDDC0501}"/>
              </a:ext>
            </a:extLst>
          </p:cNvPr>
          <p:cNvSpPr txBox="1"/>
          <p:nvPr/>
        </p:nvSpPr>
        <p:spPr>
          <a:xfrm>
            <a:off x="-24680" y="195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6004FC-892B-3943-AAC4-140C1849BF51}"/>
              </a:ext>
            </a:extLst>
          </p:cNvPr>
          <p:cNvSpPr/>
          <p:nvPr/>
        </p:nvSpPr>
        <p:spPr>
          <a:xfrm>
            <a:off x="679840" y="6727467"/>
            <a:ext cx="3240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>
              <a:latin typeface="Work Sans" pitchFamily="2" charset="77"/>
            </a:endParaRPr>
          </a:p>
          <a:p>
            <a:br>
              <a:rPr lang="en-GB" sz="1400">
                <a:latin typeface="Work Sans" pitchFamily="2" charset="77"/>
              </a:rPr>
            </a:br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  <a:p>
            <a:br>
              <a:rPr lang="en-GB" sz="1400">
                <a:latin typeface="Work Sans" pitchFamily="2" charset="77"/>
              </a:rPr>
            </a:br>
            <a:endParaRPr lang="en-GB" sz="1400">
              <a:latin typeface="Work Sans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0C6815C-9702-464A-8AC8-238AE7C37F25}"/>
              </a:ext>
            </a:extLst>
          </p:cNvPr>
          <p:cNvSpPr/>
          <p:nvPr/>
        </p:nvSpPr>
        <p:spPr>
          <a:xfrm>
            <a:off x="8472077" y="6727467"/>
            <a:ext cx="324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  <a:p>
            <a:br>
              <a:rPr lang="en-GB" sz="1400">
                <a:latin typeface="Work Sans" pitchFamily="2" charset="77"/>
              </a:rPr>
            </a:br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8A8CD6-DF6E-9140-8847-A3F95EA3A909}"/>
              </a:ext>
            </a:extLst>
          </p:cNvPr>
          <p:cNvSpPr txBox="1"/>
          <p:nvPr/>
        </p:nvSpPr>
        <p:spPr>
          <a:xfrm>
            <a:off x="1190786" y="5017367"/>
            <a:ext cx="30711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Kestävyyttä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tukevat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toimet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kapea-alaisia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pistemäisiä</a:t>
            </a:r>
            <a:r>
              <a:rPr lang="en-GB" sz="1050">
                <a:latin typeface="Work Sans" pitchFamily="2" charset="77"/>
              </a:rPr>
              <a:t>.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CD35469-04EE-9241-BBB8-0E86800B3B29}"/>
              </a:ext>
            </a:extLst>
          </p:cNvPr>
          <p:cNvCxnSpPr>
            <a:cxnSpLocks/>
          </p:cNvCxnSpPr>
          <p:nvPr/>
        </p:nvCxnSpPr>
        <p:spPr>
          <a:xfrm>
            <a:off x="1109440" y="4925483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5CD1DFB1-7F11-5C47-99AA-1F5E13A9F633}"/>
              </a:ext>
            </a:extLst>
          </p:cNvPr>
          <p:cNvSpPr/>
          <p:nvPr/>
        </p:nvSpPr>
        <p:spPr>
          <a:xfrm>
            <a:off x="8197720" y="4056300"/>
            <a:ext cx="243329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Liikennemuodot</a:t>
            </a:r>
            <a:r>
              <a:rPr lang="en-GB" sz="1050">
                <a:latin typeface="Work Sans" pitchFamily="2" charset="77"/>
              </a:rPr>
              <a:t>, </a:t>
            </a:r>
            <a:r>
              <a:rPr lang="en-GB" sz="1050" err="1">
                <a:latin typeface="Work Sans" pitchFamily="2" charset="77"/>
              </a:rPr>
              <a:t>ruoantuotanto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kulutus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ekologisesti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kuormittavia</a:t>
            </a:r>
            <a:r>
              <a:rPr lang="en-GB" sz="1050">
                <a:latin typeface="Work Sans" pitchFamily="2" charset="77"/>
              </a:rPr>
              <a:t>.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B83C9EF-3EA7-7249-A38F-F509FCCD3178}"/>
              </a:ext>
            </a:extLst>
          </p:cNvPr>
          <p:cNvCxnSpPr>
            <a:cxnSpLocks/>
          </p:cNvCxnSpPr>
          <p:nvPr/>
        </p:nvCxnSpPr>
        <p:spPr>
          <a:xfrm>
            <a:off x="8162932" y="4008543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D89E4AA0-FD79-594E-A7D8-08205AE9E8CE}"/>
              </a:ext>
            </a:extLst>
          </p:cNvPr>
          <p:cNvSpPr/>
          <p:nvPr/>
        </p:nvSpPr>
        <p:spPr>
          <a:xfrm>
            <a:off x="2952" y="152636"/>
            <a:ext cx="5588992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4</a:t>
            </a:r>
            <a:r>
              <a:rPr lang="en-FI"/>
              <a:t>: Yksinäisten kestämätön kunta</a:t>
            </a:r>
          </a:p>
        </p:txBody>
      </p:sp>
    </p:spTree>
    <p:extLst>
      <p:ext uri="{BB962C8B-B14F-4D97-AF65-F5344CB8AC3E}">
        <p14:creationId xmlns:p14="http://schemas.microsoft.com/office/powerpoint/2010/main" val="26064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Toimenpiteitä kuutoskaupunkeihin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23</a:t>
            </a:fld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CD7D2-25BE-3A42-8CA8-FE71CEFEB21F}"/>
              </a:ext>
            </a:extLst>
          </p:cNvPr>
          <p:cNvSpPr/>
          <p:nvPr/>
        </p:nvSpPr>
        <p:spPr>
          <a:xfrm>
            <a:off x="2952" y="152636"/>
            <a:ext cx="5588992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4</a:t>
            </a:r>
            <a:r>
              <a:rPr lang="en-FI"/>
              <a:t>: Yksinäisten kestämätön kunta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824BC-3CA8-1E4E-8574-A55449CA07D0}"/>
              </a:ext>
            </a:extLst>
          </p:cNvPr>
          <p:cNvSpPr/>
          <p:nvPr/>
        </p:nvSpPr>
        <p:spPr>
          <a:xfrm>
            <a:off x="8328248" y="2132856"/>
            <a:ext cx="33843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10+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Energiataitoja</a:t>
            </a:r>
            <a:r>
              <a:rPr lang="en-GB" sz="1200" b="1"/>
              <a:t> </a:t>
            </a:r>
            <a:r>
              <a:rPr lang="en-GB" sz="1200" b="1" err="1"/>
              <a:t>alakoululaisille</a:t>
            </a:r>
            <a:endParaRPr lang="en-GB" sz="1200" b="1"/>
          </a:p>
          <a:p>
            <a:pPr lvl="1"/>
            <a:endParaRPr lang="en-GB" sz="1200" b="1"/>
          </a:p>
          <a:p>
            <a:endParaRPr lang="en-GB" sz="14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7" y="2132856"/>
            <a:ext cx="33119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fi-FI" sz="1200" b="1"/>
              <a:t>Kulttuurikehä vie lähiympäristöön</a:t>
            </a:r>
          </a:p>
          <a:p>
            <a:pPr lvl="1"/>
            <a:endParaRPr lang="fi-FI" sz="1200" b="1"/>
          </a:p>
          <a:p>
            <a:pPr lvl="1"/>
            <a:r>
              <a:rPr lang="fi-FI" sz="1200" b="1" err="1"/>
              <a:t>Bio</a:t>
            </a:r>
            <a:r>
              <a:rPr lang="fi-FI" sz="1200" b="1"/>
              <a:t> </a:t>
            </a:r>
            <a:r>
              <a:rPr lang="fi-FI" sz="1200" b="1" err="1"/>
              <a:t>Hub</a:t>
            </a:r>
            <a:endParaRPr lang="fi-FI" sz="1200" b="1"/>
          </a:p>
          <a:p>
            <a:pPr lvl="1"/>
            <a:endParaRPr lang="fi-FI" sz="1200" b="1"/>
          </a:p>
          <a:p>
            <a:pPr lvl="1"/>
            <a:r>
              <a:rPr lang="fi-FI" sz="1200" b="1"/>
              <a:t>Hyvinvoinnin keidas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Väliaikaista asumista haavoittuvassa</a:t>
            </a:r>
          </a:p>
          <a:p>
            <a:pPr lvl="1"/>
            <a:r>
              <a:rPr lang="fi-FI" sz="1200" b="1"/>
              <a:t>asemassa oleville</a:t>
            </a:r>
          </a:p>
          <a:p>
            <a:endParaRPr lang="en-GB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6" y="2132856"/>
            <a:ext cx="33119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vuotta</a:t>
            </a:r>
            <a:endParaRPr lang="en-FI" sz="2800" b="1"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fi-FI" sz="1200" b="1"/>
              <a:t>Kaupungin yhteiskäyttöautojen</a:t>
            </a:r>
          </a:p>
          <a:p>
            <a:pPr lvl="1"/>
            <a:r>
              <a:rPr lang="fi-FI" sz="1200" b="1"/>
              <a:t>ajoneuvopalvelun hankinta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1,5 asteen elämäntapojen opetus</a:t>
            </a:r>
          </a:p>
          <a:p>
            <a:pPr lvl="1"/>
            <a:r>
              <a:rPr lang="fi-FI" sz="1200" b="1"/>
              <a:t>kouluissa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Teemaviikko lisää tietoa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#Ilmastokirittäjät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Kestävien elämäntapojen </a:t>
            </a:r>
            <a:r>
              <a:rPr lang="fi-FI" sz="1200" b="1" err="1"/>
              <a:t>kiihdyttämö</a:t>
            </a:r>
            <a:endParaRPr lang="fi-FI" sz="1200" b="1"/>
          </a:p>
          <a:p>
            <a:pPr lvl="1"/>
            <a:endParaRPr lang="fi-FI" sz="1200" b="1"/>
          </a:p>
          <a:p>
            <a:pPr lvl="1"/>
            <a:r>
              <a:rPr lang="fi-FI" sz="1200" b="1"/>
              <a:t>Kaupunkipyöräjärjestelmällä kestävää liikkumista</a:t>
            </a:r>
          </a:p>
          <a:p>
            <a:endParaRPr lang="fi-FI" sz="14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C5685F-2FEE-7D42-8E22-5ED7562462ED}"/>
              </a:ext>
            </a:extLst>
          </p:cNvPr>
          <p:cNvSpPr/>
          <p:nvPr/>
        </p:nvSpPr>
        <p:spPr>
          <a:xfrm>
            <a:off x="947448" y="2876340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85F141-9824-0B44-868D-F24EEDB80BB6}"/>
              </a:ext>
            </a:extLst>
          </p:cNvPr>
          <p:cNvSpPr/>
          <p:nvPr/>
        </p:nvSpPr>
        <p:spPr>
          <a:xfrm>
            <a:off x="4691864" y="3523003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5CEB5A-7D96-AB40-B6B7-02861F2813FC}"/>
              </a:ext>
            </a:extLst>
          </p:cNvPr>
          <p:cNvSpPr/>
          <p:nvPr/>
        </p:nvSpPr>
        <p:spPr>
          <a:xfrm>
            <a:off x="4691864" y="2780928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849CC2-1D69-2F4C-8E18-03D47A38090D}"/>
              </a:ext>
            </a:extLst>
          </p:cNvPr>
          <p:cNvSpPr/>
          <p:nvPr/>
        </p:nvSpPr>
        <p:spPr>
          <a:xfrm>
            <a:off x="947448" y="3393016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5A0E7B-8718-2D41-89CE-E31112ACD0EE}"/>
              </a:ext>
            </a:extLst>
          </p:cNvPr>
          <p:cNvSpPr/>
          <p:nvPr/>
        </p:nvSpPr>
        <p:spPr>
          <a:xfrm>
            <a:off x="8472264" y="2780928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1C9CF2-6037-8A42-8769-6BA72745D7BC}"/>
              </a:ext>
            </a:extLst>
          </p:cNvPr>
          <p:cNvSpPr/>
          <p:nvPr/>
        </p:nvSpPr>
        <p:spPr>
          <a:xfrm>
            <a:off x="947448" y="3897072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371ABF-D9F5-4448-9EAD-C8C295E2D9FF}"/>
              </a:ext>
            </a:extLst>
          </p:cNvPr>
          <p:cNvSpPr/>
          <p:nvPr/>
        </p:nvSpPr>
        <p:spPr>
          <a:xfrm>
            <a:off x="947448" y="4257112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54CAB2F-AEB3-7A4C-8822-B11D52CE77C5}"/>
              </a:ext>
            </a:extLst>
          </p:cNvPr>
          <p:cNvSpPr/>
          <p:nvPr/>
        </p:nvSpPr>
        <p:spPr>
          <a:xfrm>
            <a:off x="4691864" y="3981170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B6F625-9186-EC4B-BB64-9D0CE5BAAA0B}"/>
              </a:ext>
            </a:extLst>
          </p:cNvPr>
          <p:cNvSpPr/>
          <p:nvPr/>
        </p:nvSpPr>
        <p:spPr>
          <a:xfrm>
            <a:off x="4691864" y="3171660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4590D8-3B93-1D45-BF5D-D1C09A9BB48B}"/>
              </a:ext>
            </a:extLst>
          </p:cNvPr>
          <p:cNvSpPr/>
          <p:nvPr/>
        </p:nvSpPr>
        <p:spPr>
          <a:xfrm>
            <a:off x="947448" y="5265224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0C327A2-1A19-194E-ACB5-1DC9C5445C1D}"/>
              </a:ext>
            </a:extLst>
          </p:cNvPr>
          <p:cNvSpPr/>
          <p:nvPr/>
        </p:nvSpPr>
        <p:spPr>
          <a:xfrm>
            <a:off x="947448" y="4725144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036B8C-DA72-654E-B331-8E0B64868309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F8AB022-23BD-FF4B-8B7F-8B17DE0B5820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A526AEE-BF4C-314A-8BDA-B785BD8C15BE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2C9D29-DC51-D748-8EFB-9C0F7FA5824A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F6B516-F8B3-4D42-AD95-6E952B03095B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64E4636-F8FB-5A43-A1A7-FE42FFFF39B7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1EF50A3-7498-844C-80F9-3ED03C685A22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1D4F464-96F7-184B-A787-660579318486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030495C-2812-534C-A573-47E2483578F0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8673C2-76AF-0A40-AC39-D06F53CE02CF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27EE55-2527-C945-9594-7ECCEC813B34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A7D1F5-6E1D-9845-B687-837E5D45F350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6B1414D-57F5-5642-A450-8DBCF46C7825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7337746-992B-CB4A-986A-573E9B4E747E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34B5B92-1594-B244-9DB1-535E47FCCC41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F73678A-A858-6445-9D3B-4A5B9A2C4B53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13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Toimenpiteitä seutukaupunkeihin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24</a:t>
            </a:fld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CD7D2-25BE-3A42-8CA8-FE71CEFEB21F}"/>
              </a:ext>
            </a:extLst>
          </p:cNvPr>
          <p:cNvSpPr/>
          <p:nvPr/>
        </p:nvSpPr>
        <p:spPr>
          <a:xfrm>
            <a:off x="2952" y="152636"/>
            <a:ext cx="5588992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4</a:t>
            </a:r>
            <a:r>
              <a:rPr lang="en-FI"/>
              <a:t>: Yksinäisten kestämätön kunta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824BC-3CA8-1E4E-8574-A55449CA07D0}"/>
              </a:ext>
            </a:extLst>
          </p:cNvPr>
          <p:cNvSpPr/>
          <p:nvPr/>
        </p:nvSpPr>
        <p:spPr>
          <a:xfrm>
            <a:off x="8328248" y="2132856"/>
            <a:ext cx="33843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10+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Ympäristösertifioitu</a:t>
            </a:r>
            <a:r>
              <a:rPr lang="en-GB" sz="1200" b="1"/>
              <a:t> </a:t>
            </a:r>
            <a:r>
              <a:rPr lang="en-GB" sz="1200" b="1" err="1"/>
              <a:t>hankintajärjestelmä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fi-FI" sz="1200" b="1" err="1"/>
              <a:t>NääsMaas</a:t>
            </a:r>
            <a:r>
              <a:rPr lang="fi-FI" sz="1200" b="1"/>
              <a:t>: Tampereen alueen</a:t>
            </a:r>
          </a:p>
          <a:p>
            <a:pPr lvl="1"/>
            <a:r>
              <a:rPr lang="fi-FI" sz="1200" b="1"/>
              <a:t>koululaisten kyytipalvelu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Osallisuutta</a:t>
            </a:r>
            <a:r>
              <a:rPr lang="en-GB" sz="1200" b="1"/>
              <a:t> </a:t>
            </a:r>
            <a:r>
              <a:rPr lang="en-GB" sz="1200" b="1" err="1"/>
              <a:t>monikulttuurisessa</a:t>
            </a:r>
            <a:r>
              <a:rPr lang="en-GB" sz="1200" b="1"/>
              <a:t> </a:t>
            </a:r>
            <a:r>
              <a:rPr lang="en-GB" sz="1200" b="1" err="1"/>
              <a:t>kaupunkiympäristössä</a:t>
            </a:r>
            <a:endParaRPr lang="en-GB" sz="1200" b="1"/>
          </a:p>
          <a:p>
            <a:endParaRPr lang="en-GB" sz="1400" b="1"/>
          </a:p>
          <a:p>
            <a:endParaRPr lang="en-GB" sz="14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7" y="2132856"/>
            <a:ext cx="3311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Sukupolvien</a:t>
            </a:r>
            <a:r>
              <a:rPr lang="en-GB" sz="1200" b="1"/>
              <a:t> </a:t>
            </a:r>
            <a:r>
              <a:rPr lang="en-GB" sz="1200" b="1" err="1"/>
              <a:t>kortteli</a:t>
            </a:r>
            <a:endParaRPr lang="en-GB" sz="12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6" y="2132856"/>
            <a:ext cx="3311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vuotta</a:t>
            </a:r>
            <a:endParaRPr lang="en-FI" sz="2800" b="1">
              <a:latin typeface="+mj-lt"/>
            </a:endParaRPr>
          </a:p>
          <a:p>
            <a:pPr lvl="1"/>
            <a:endParaRPr lang="fi-FI" sz="1200" b="1"/>
          </a:p>
          <a:p>
            <a:pPr lvl="1"/>
            <a:r>
              <a:rPr lang="fi-FI" sz="1200" b="1"/>
              <a:t>Kestävien elämäntapojen opetus koko ikäluokalle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Energiataitoja</a:t>
            </a:r>
            <a:r>
              <a:rPr lang="en-GB" sz="1200" b="1"/>
              <a:t> </a:t>
            </a:r>
            <a:r>
              <a:rPr lang="en-GB" sz="1200" b="1" err="1"/>
              <a:t>alakoululaisille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Hyvän</a:t>
            </a:r>
            <a:r>
              <a:rPr lang="en-GB" sz="1200" b="1"/>
              <a:t> </a:t>
            </a:r>
            <a:r>
              <a:rPr lang="en-GB" sz="1200" b="1" err="1"/>
              <a:t>mielen</a:t>
            </a:r>
            <a:r>
              <a:rPr lang="en-GB" sz="1200" b="1"/>
              <a:t> </a:t>
            </a:r>
            <a:r>
              <a:rPr lang="en-GB" sz="1200" b="1" err="1"/>
              <a:t>kioski</a:t>
            </a:r>
            <a:endParaRPr lang="en-GB" sz="1200" b="1"/>
          </a:p>
          <a:p>
            <a:endParaRPr lang="en-GB" sz="1400" b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AE7B9D-0C65-6A4A-B524-0D644A921CE1}"/>
              </a:ext>
            </a:extLst>
          </p:cNvPr>
          <p:cNvSpPr/>
          <p:nvPr/>
        </p:nvSpPr>
        <p:spPr>
          <a:xfrm>
            <a:off x="947448" y="371703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66F432-BDBC-1C41-B0EA-80FE7DF1B700}"/>
              </a:ext>
            </a:extLst>
          </p:cNvPr>
          <p:cNvSpPr/>
          <p:nvPr/>
        </p:nvSpPr>
        <p:spPr>
          <a:xfrm>
            <a:off x="4691864" y="2780928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FB6966-0E55-A848-8AC5-FEDCDA63AF4B}"/>
              </a:ext>
            </a:extLst>
          </p:cNvPr>
          <p:cNvSpPr/>
          <p:nvPr/>
        </p:nvSpPr>
        <p:spPr>
          <a:xfrm>
            <a:off x="8436280" y="3982246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A5BB6B-4853-084B-A2FA-BA81EBDAC24D}"/>
              </a:ext>
            </a:extLst>
          </p:cNvPr>
          <p:cNvSpPr/>
          <p:nvPr/>
        </p:nvSpPr>
        <p:spPr>
          <a:xfrm>
            <a:off x="8436280" y="3403953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81688D-47FE-BB47-A057-E67D8F7F13CA}"/>
              </a:ext>
            </a:extLst>
          </p:cNvPr>
          <p:cNvSpPr/>
          <p:nvPr/>
        </p:nvSpPr>
        <p:spPr>
          <a:xfrm>
            <a:off x="947448" y="2780928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AD94A0-2B8D-284F-B614-1ECB0C9C9905}"/>
              </a:ext>
            </a:extLst>
          </p:cNvPr>
          <p:cNvSpPr/>
          <p:nvPr/>
        </p:nvSpPr>
        <p:spPr>
          <a:xfrm>
            <a:off x="947448" y="3321008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C63A39-2DCF-3E41-8496-CB05B6D3A20C}"/>
              </a:ext>
            </a:extLst>
          </p:cNvPr>
          <p:cNvSpPr/>
          <p:nvPr/>
        </p:nvSpPr>
        <p:spPr>
          <a:xfrm>
            <a:off x="8436280" y="288193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93C251-F4A4-F741-85B5-9F441355F79E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A58164-D97A-E24A-9A9A-5808CDE81852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4D88CF9-0947-EC46-B8A8-7E7BC81D00F8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34F0B6-93B9-3A40-BB02-2E3DC7C4DB23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F775E7-5FA7-2F4B-8BC1-A2D41185AAF1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88CCD12-54A8-284B-912D-3830D5C72C8E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CFA3104-99BC-4742-9836-AD32EFBDC1F0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EE55867-54F7-0F42-80F2-B6D2D52D481A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D74C4FB-4B32-DF45-ABC9-9A1145C68456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62F3E8-3354-7F45-A3A9-DE8A10A672BC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2C10A7E-F161-CD4A-A601-54361278D5FE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CFC3F5A-A033-154E-903C-42AEF607B8FF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F068E8-6E0C-F74B-872A-3C1DBEB15DE7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B22308-6C21-E945-AB4B-47F6BC4F5CFD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B990B05-AEED-CB42-9FE8-FB6E2D4E3FAE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C68CFF9-A85B-8045-9934-4729188B1903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20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Toimenpiteitä kehyskuntiin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25</a:t>
            </a:fld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CD7D2-25BE-3A42-8CA8-FE71CEFEB21F}"/>
              </a:ext>
            </a:extLst>
          </p:cNvPr>
          <p:cNvSpPr/>
          <p:nvPr/>
        </p:nvSpPr>
        <p:spPr>
          <a:xfrm>
            <a:off x="2952" y="152636"/>
            <a:ext cx="5588992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SKENAARIO 4</a:t>
            </a:r>
            <a:r>
              <a:rPr lang="en-FI"/>
              <a:t>: Yksinäisten kestämätön kunta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824BC-3CA8-1E4E-8574-A55449CA07D0}"/>
              </a:ext>
            </a:extLst>
          </p:cNvPr>
          <p:cNvSpPr/>
          <p:nvPr/>
        </p:nvSpPr>
        <p:spPr>
          <a:xfrm>
            <a:off x="8328248" y="2132856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10+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Maksutonta</a:t>
            </a:r>
            <a:r>
              <a:rPr lang="en-GB" sz="1200" b="1"/>
              <a:t> </a:t>
            </a:r>
            <a:r>
              <a:rPr lang="en-GB" sz="1200" b="1" err="1"/>
              <a:t>avoimen</a:t>
            </a:r>
            <a:r>
              <a:rPr lang="en-GB" sz="1200" b="1"/>
              <a:t> </a:t>
            </a:r>
            <a:r>
              <a:rPr lang="en-GB" sz="1200" b="1" err="1"/>
              <a:t>yliopiston</a:t>
            </a:r>
            <a:r>
              <a:rPr lang="en-GB" sz="1200" b="1"/>
              <a:t> </a:t>
            </a:r>
            <a:r>
              <a:rPr lang="en-GB" sz="1200" b="1" err="1"/>
              <a:t>opetusta</a:t>
            </a:r>
            <a:r>
              <a:rPr lang="en-GB" sz="1200" b="1"/>
              <a:t> </a:t>
            </a:r>
            <a:r>
              <a:rPr lang="en-GB" sz="1200" b="1" err="1"/>
              <a:t>työttömille</a:t>
            </a:r>
            <a:r>
              <a:rPr lang="en-GB" sz="1200" b="1"/>
              <a:t> </a:t>
            </a:r>
            <a:r>
              <a:rPr lang="en-GB" sz="1200" b="1" err="1"/>
              <a:t>ja</a:t>
            </a:r>
            <a:r>
              <a:rPr lang="en-GB" sz="1200" b="1"/>
              <a:t> </a:t>
            </a:r>
            <a:r>
              <a:rPr lang="en-GB" sz="1200" b="1" err="1"/>
              <a:t>lomautetuille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/>
              <a:t>#Ilmastokirittäjät</a:t>
            </a:r>
          </a:p>
          <a:p>
            <a:pPr lvl="1"/>
            <a:endParaRPr lang="en-GB" sz="1200" b="1"/>
          </a:p>
          <a:p>
            <a:endParaRPr lang="en-GB" sz="14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7" y="2132856"/>
            <a:ext cx="331199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Pihakonsertit</a:t>
            </a:r>
            <a:r>
              <a:rPr lang="en-GB" sz="1200" b="1"/>
              <a:t> </a:t>
            </a:r>
            <a:r>
              <a:rPr lang="en-GB" sz="1200" b="1" err="1"/>
              <a:t>vanhusten</a:t>
            </a:r>
            <a:endParaRPr lang="en-GB" sz="1200" b="1"/>
          </a:p>
          <a:p>
            <a:pPr lvl="1"/>
            <a:r>
              <a:rPr lang="en-GB" sz="1200" b="1" err="1"/>
              <a:t>asumispalveluissa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Ympäristökoulu</a:t>
            </a:r>
            <a:r>
              <a:rPr lang="en-GB" sz="1200" b="1"/>
              <a:t> </a:t>
            </a:r>
            <a:r>
              <a:rPr lang="en-GB" sz="1200" b="1" err="1"/>
              <a:t>edistää</a:t>
            </a:r>
            <a:r>
              <a:rPr lang="en-GB" sz="1200" b="1"/>
              <a:t> </a:t>
            </a:r>
            <a:r>
              <a:rPr lang="en-GB" sz="1200" b="1" err="1"/>
              <a:t>kestäviä</a:t>
            </a:r>
            <a:r>
              <a:rPr lang="en-GB" sz="1200" b="1"/>
              <a:t> </a:t>
            </a:r>
            <a:r>
              <a:rPr lang="en-GB" sz="1200" b="1" err="1"/>
              <a:t>tavoitteita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Kasvishävikki</a:t>
            </a:r>
            <a:r>
              <a:rPr lang="en-GB" sz="1200" b="1"/>
              <a:t> </a:t>
            </a:r>
            <a:r>
              <a:rPr lang="en-GB" sz="1200" b="1" err="1"/>
              <a:t>voimavaraksi</a:t>
            </a:r>
            <a:r>
              <a:rPr lang="en-GB" sz="1200" b="1"/>
              <a:t> </a:t>
            </a:r>
            <a:r>
              <a:rPr lang="en-GB" sz="1200" b="1" err="1"/>
              <a:t>naapurustoon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Kiinteistöautomaatiojärjestelmällä</a:t>
            </a:r>
            <a:endParaRPr lang="en-GB" sz="1200" b="1"/>
          </a:p>
          <a:p>
            <a:pPr lvl="1"/>
            <a:r>
              <a:rPr lang="en-GB" sz="1200" b="1" err="1"/>
              <a:t>säästöä</a:t>
            </a:r>
            <a:r>
              <a:rPr lang="en-GB" sz="1200" b="1"/>
              <a:t> </a:t>
            </a:r>
            <a:r>
              <a:rPr lang="en-GB" sz="1200" b="1" err="1"/>
              <a:t>sähkönkulutukseen</a:t>
            </a:r>
            <a:endParaRPr lang="en-GB" sz="1200" b="1"/>
          </a:p>
          <a:p>
            <a:endParaRPr lang="en-GB" sz="14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6" y="2132856"/>
            <a:ext cx="3311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vuotta</a:t>
            </a:r>
            <a:endParaRPr lang="en-FI" sz="2800" b="1">
              <a:latin typeface="+mj-lt"/>
            </a:endParaRPr>
          </a:p>
          <a:p>
            <a:pPr lvl="1"/>
            <a:endParaRPr lang="fi-FI" sz="1200" b="1"/>
          </a:p>
          <a:p>
            <a:pPr lvl="1"/>
            <a:r>
              <a:rPr lang="en-GB" sz="1200" b="1" err="1"/>
              <a:t>Koululaisten</a:t>
            </a:r>
            <a:r>
              <a:rPr lang="en-GB" sz="1200" b="1"/>
              <a:t> </a:t>
            </a:r>
            <a:r>
              <a:rPr lang="en-GB" sz="1200" b="1" err="1"/>
              <a:t>digivälkät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Keskustelufoorumi</a:t>
            </a:r>
            <a:r>
              <a:rPr lang="en-GB" sz="1200" b="1"/>
              <a:t> </a:t>
            </a:r>
            <a:r>
              <a:rPr lang="en-GB" sz="1200" b="1" err="1"/>
              <a:t>kansalaisille</a:t>
            </a:r>
            <a:endParaRPr lang="en-GB" sz="1200" b="1"/>
          </a:p>
          <a:p>
            <a:pPr lvl="1"/>
            <a:endParaRPr lang="en-GB" sz="1200" b="1"/>
          </a:p>
          <a:p>
            <a:pPr lvl="1"/>
            <a:endParaRPr lang="en-GB" sz="1200"/>
          </a:p>
          <a:p>
            <a:endParaRPr lang="en-FI" sz="1400"/>
          </a:p>
          <a:p>
            <a:endParaRPr lang="en-FI" sz="1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4FBE9B-FE60-3C43-AF75-B7D6F831B71E}"/>
              </a:ext>
            </a:extLst>
          </p:cNvPr>
          <p:cNvSpPr/>
          <p:nvPr/>
        </p:nvSpPr>
        <p:spPr>
          <a:xfrm>
            <a:off x="947448" y="2762489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FA8106-8EF3-BA49-B484-D69FFB6885BB}"/>
              </a:ext>
            </a:extLst>
          </p:cNvPr>
          <p:cNvSpPr/>
          <p:nvPr/>
        </p:nvSpPr>
        <p:spPr>
          <a:xfrm>
            <a:off x="4691864" y="2888960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F5CB6E-6298-DB49-A52D-53AE25B310AE}"/>
              </a:ext>
            </a:extLst>
          </p:cNvPr>
          <p:cNvSpPr/>
          <p:nvPr/>
        </p:nvSpPr>
        <p:spPr>
          <a:xfrm>
            <a:off x="947448" y="3140968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966A0-E088-4842-8891-57E50BEA008A}"/>
              </a:ext>
            </a:extLst>
          </p:cNvPr>
          <p:cNvSpPr/>
          <p:nvPr/>
        </p:nvSpPr>
        <p:spPr>
          <a:xfrm>
            <a:off x="8436280" y="2884249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7C8BFE-5D73-3B49-B3AF-84F59DD03C56}"/>
              </a:ext>
            </a:extLst>
          </p:cNvPr>
          <p:cNvSpPr/>
          <p:nvPr/>
        </p:nvSpPr>
        <p:spPr>
          <a:xfrm>
            <a:off x="8436280" y="3501008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F8B9B1-E77D-774B-B437-9E0098D5DDBF}"/>
              </a:ext>
            </a:extLst>
          </p:cNvPr>
          <p:cNvSpPr/>
          <p:nvPr/>
        </p:nvSpPr>
        <p:spPr>
          <a:xfrm>
            <a:off x="4691864" y="4509120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DF9358-8483-2941-9262-7D9F7459F955}"/>
              </a:ext>
            </a:extLst>
          </p:cNvPr>
          <p:cNvSpPr/>
          <p:nvPr/>
        </p:nvSpPr>
        <p:spPr>
          <a:xfrm>
            <a:off x="4691864" y="3413489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B11DA7-4D2D-1D42-996F-9851B0C80928}"/>
              </a:ext>
            </a:extLst>
          </p:cNvPr>
          <p:cNvSpPr/>
          <p:nvPr/>
        </p:nvSpPr>
        <p:spPr>
          <a:xfrm>
            <a:off x="4691864" y="3948567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801A18-4001-C94C-BCB3-E41916FE16EF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8807CFD-668C-EC4D-8906-46CAA346E64C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66429D7-29F7-294E-9E0C-C223EF1EB967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DE5D9F-40CD-B44C-87E9-4FD4DFBA29C5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2A8361-E3DC-724E-804C-58EBF1E4C31F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49CAB19-121A-054C-8679-74C516955A02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34352A6-195E-5941-A5F8-754B77FD6710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BAC43DD-D451-3C4B-B677-94D7C5EF9693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1F51B07-4A0B-0243-8381-85C65ECFF678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9CCFCEB-4A51-6C42-9CF5-A79F3A3A9473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5B29E96-C8E9-104B-BF88-FDB5E3ED93E7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E6EB60A-8C34-9D40-81DA-0BBFEE9B1405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AE13466-F074-5B43-9660-7702519725C6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A8971B-E140-264B-8DA1-F46EAC2E114F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CB63F40-CA67-254B-8403-E9500BC43983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686ABE3-4184-3643-ABEC-55237D927275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57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6D66D586-B1E8-594E-87FD-F29AB0C4F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8425581" cy="7197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err="1">
                <a:latin typeface="Work Sans SemiBold"/>
              </a:rPr>
              <a:t>Edistä</a:t>
            </a:r>
            <a:r>
              <a:rPr lang="en-GB" sz="2000">
                <a:latin typeface="Work Sans SemiBold"/>
              </a:rPr>
              <a:t> </a:t>
            </a:r>
            <a:r>
              <a:rPr lang="en-GB" sz="2000" err="1">
                <a:latin typeface="Work Sans SemiBold"/>
              </a:rPr>
              <a:t>teemoja</a:t>
            </a:r>
            <a:r>
              <a:rPr lang="en-GB" sz="2000">
                <a:latin typeface="Work Sans SemiBold"/>
              </a:rPr>
              <a:t> </a:t>
            </a:r>
            <a:r>
              <a:rPr lang="en-GB" sz="2000" err="1">
                <a:latin typeface="Work Sans SemiBold"/>
              </a:rPr>
              <a:t>valtuustossa</a:t>
            </a:r>
            <a:r>
              <a:rPr lang="en-GB" sz="2000">
                <a:latin typeface="Work Sans SemiBold"/>
              </a:rPr>
              <a:t>, </a:t>
            </a:r>
            <a:r>
              <a:rPr lang="en-GB" sz="2000" err="1">
                <a:latin typeface="Work Sans SemiBold"/>
              </a:rPr>
              <a:t>hallituksessa</a:t>
            </a:r>
            <a:r>
              <a:rPr lang="en-GB" sz="2000">
                <a:latin typeface="Work Sans SemiBold"/>
              </a:rPr>
              <a:t> </a:t>
            </a:r>
            <a:r>
              <a:rPr lang="en-GB" sz="2000" err="1">
                <a:latin typeface="Work Sans SemiBold"/>
              </a:rPr>
              <a:t>ja</a:t>
            </a:r>
            <a:r>
              <a:rPr lang="en-GB" sz="2000">
                <a:latin typeface="Work Sans SemiBold"/>
              </a:rPr>
              <a:t> </a:t>
            </a:r>
            <a:r>
              <a:rPr lang="en-GB" sz="2000" err="1">
                <a:latin typeface="Work Sans SemiBold"/>
              </a:rPr>
              <a:t>lautakunnissa</a:t>
            </a:r>
            <a:r>
              <a:rPr lang="en-GB" sz="2000">
                <a:latin typeface="Work Sans SemiBold"/>
              </a:rPr>
              <a:t>.</a:t>
            </a:r>
            <a:endParaRPr lang="en-GB" sz="2000"/>
          </a:p>
          <a:p>
            <a:pPr marL="457200" indent="-457200">
              <a:buAutoNum type="arabicPeriod"/>
            </a:pPr>
            <a:endParaRPr lang="en-GB" sz="2000" b="1"/>
          </a:p>
          <a:p>
            <a:pPr marL="457200" indent="-457200">
              <a:buAutoNum type="arabicPeriod"/>
            </a:pPr>
            <a:r>
              <a:rPr lang="en-GB" sz="2000" b="1" err="1">
                <a:latin typeface="Work Sans SemiBold"/>
              </a:rPr>
              <a:t>Innosta</a:t>
            </a:r>
            <a:r>
              <a:rPr lang="en-GB" sz="2000" b="1">
                <a:latin typeface="Work Sans SemiBold"/>
              </a:rPr>
              <a:t> </a:t>
            </a:r>
            <a:r>
              <a:rPr lang="en-GB" sz="2000" b="1" err="1">
                <a:latin typeface="Work Sans SemiBold"/>
              </a:rPr>
              <a:t>kollegoja</a:t>
            </a:r>
            <a:r>
              <a:rPr lang="en-GB" sz="2000" b="1">
                <a:latin typeface="Work Sans SemiBold"/>
              </a:rPr>
              <a:t>, </a:t>
            </a:r>
            <a:r>
              <a:rPr lang="en-GB" sz="2000" b="1" err="1">
                <a:latin typeface="Work Sans SemiBold"/>
              </a:rPr>
              <a:t>asukkaita</a:t>
            </a:r>
            <a:r>
              <a:rPr lang="en-GB" sz="2000" b="1">
                <a:latin typeface="Work Sans SemiBold"/>
              </a:rPr>
              <a:t>, </a:t>
            </a:r>
            <a:r>
              <a:rPr lang="en-GB" sz="2000" b="1" err="1">
                <a:latin typeface="Work Sans SemiBold"/>
              </a:rPr>
              <a:t>yrityksiä</a:t>
            </a:r>
            <a:r>
              <a:rPr lang="en-GB" sz="2000" b="1">
                <a:latin typeface="Work Sans SemiBold"/>
              </a:rPr>
              <a:t>, </a:t>
            </a:r>
            <a:r>
              <a:rPr lang="en-GB" sz="2000" b="1" err="1">
                <a:latin typeface="Work Sans SemiBold"/>
              </a:rPr>
              <a:t>järjestöjä</a:t>
            </a:r>
            <a:r>
              <a:rPr lang="en-GB" sz="2000" b="1">
                <a:latin typeface="Work Sans SemiBold"/>
              </a:rPr>
              <a:t> </a:t>
            </a:r>
            <a:r>
              <a:rPr lang="en-GB" sz="2000" b="1" err="1">
                <a:latin typeface="Work Sans SemiBold"/>
              </a:rPr>
              <a:t>ja</a:t>
            </a:r>
            <a:r>
              <a:rPr lang="en-GB" sz="2000" b="1">
                <a:latin typeface="Work Sans SemiBold"/>
              </a:rPr>
              <a:t> </a:t>
            </a:r>
            <a:r>
              <a:rPr lang="en-GB" sz="2000" b="1" err="1">
                <a:latin typeface="Work Sans SemiBold"/>
              </a:rPr>
              <a:t>muita</a:t>
            </a:r>
            <a:r>
              <a:rPr lang="en-GB" sz="2000" b="1">
                <a:latin typeface="Work Sans SemiBold"/>
              </a:rPr>
              <a:t> </a:t>
            </a:r>
            <a:r>
              <a:rPr lang="en-GB" sz="2000" b="1" err="1">
                <a:latin typeface="Work Sans SemiBold"/>
              </a:rPr>
              <a:t>yhteistyökumppaneita</a:t>
            </a:r>
            <a:r>
              <a:rPr lang="en-GB" sz="2000" b="1">
                <a:latin typeface="Work Sans SemiBold"/>
              </a:rPr>
              <a:t> </a:t>
            </a:r>
            <a:r>
              <a:rPr lang="en-GB" sz="2000" b="1" err="1">
                <a:latin typeface="Work Sans SemiBold"/>
              </a:rPr>
              <a:t>mukaan</a:t>
            </a:r>
            <a:r>
              <a:rPr lang="en-GB" sz="2000" b="1">
                <a:latin typeface="Work Sans SemiBold"/>
              </a:rPr>
              <a:t>.</a:t>
            </a:r>
            <a:br>
              <a:rPr lang="en-GB" sz="2000"/>
            </a:br>
            <a:endParaRPr lang="en-GB" sz="2000"/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Work Sans SemiBold"/>
              </a:rPr>
              <a:t>Keep on going – </a:t>
            </a:r>
            <a:r>
              <a:rPr lang="en-GB" sz="2000" err="1">
                <a:latin typeface="Work Sans SemiBold"/>
              </a:rPr>
              <a:t>älä</a:t>
            </a:r>
            <a:r>
              <a:rPr lang="en-GB" sz="2000">
                <a:latin typeface="Work Sans SemiBold"/>
              </a:rPr>
              <a:t> </a:t>
            </a:r>
            <a:r>
              <a:rPr lang="en-GB" sz="2000" err="1">
                <a:latin typeface="Work Sans SemiBold"/>
              </a:rPr>
              <a:t>luovuta</a:t>
            </a:r>
            <a:r>
              <a:rPr lang="en-GB" sz="2000">
                <a:latin typeface="Work Sans SemiBold"/>
              </a:rPr>
              <a:t>!</a:t>
            </a:r>
            <a:endParaRPr lang="en-GB" sz="2000"/>
          </a:p>
          <a:p>
            <a:endParaRPr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ADDAA-2796-B148-8B63-7F8F8088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/>
          <a:p>
            <a:fld id="{0861148C-697E-4B67-BDAA-872F34DF1106}" type="slidenum">
              <a:rPr lang="fi-FI" noProof="0" smtClean="0"/>
              <a:pPr/>
              <a:t>26</a:t>
            </a:fld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EC4E6-F427-9D42-AEEE-870B6B19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</p:spPr>
        <p:txBody>
          <a:bodyPr/>
          <a:lstStyle/>
          <a:p>
            <a:r>
              <a:rPr lang="en-FI"/>
              <a:t>Miten tästä eteenpäin?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0F8C45-3685-684B-8D0C-717C24B4EB97}"/>
              </a:ext>
            </a:extLst>
          </p:cNvPr>
          <p:cNvSpPr/>
          <p:nvPr/>
        </p:nvSpPr>
        <p:spPr>
          <a:xfrm>
            <a:off x="766763" y="4079770"/>
            <a:ext cx="6129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err="1">
                <a:solidFill>
                  <a:srgbClr val="255DD0"/>
                </a:solidFill>
                <a:latin typeface="Work Sans" pitchFamily="2" charset="77"/>
              </a:rPr>
              <a:t>Lisää</a:t>
            </a:r>
            <a:r>
              <a:rPr lang="en-GB" sz="1600" b="1">
                <a:solidFill>
                  <a:srgbClr val="255DD0"/>
                </a:solidFill>
                <a:latin typeface="Work Sans" pitchFamily="2" charset="77"/>
              </a:rPr>
              <a:t> </a:t>
            </a:r>
            <a:r>
              <a:rPr lang="en-GB" sz="1600" b="1" err="1">
                <a:solidFill>
                  <a:srgbClr val="255DD0"/>
                </a:solidFill>
                <a:latin typeface="Work Sans" pitchFamily="2" charset="77"/>
              </a:rPr>
              <a:t>kestävän</a:t>
            </a:r>
            <a:r>
              <a:rPr lang="en-GB" sz="1600" b="1">
                <a:solidFill>
                  <a:srgbClr val="255DD0"/>
                </a:solidFill>
                <a:latin typeface="Work Sans" pitchFamily="2" charset="77"/>
              </a:rPr>
              <a:t> </a:t>
            </a:r>
            <a:r>
              <a:rPr lang="en-GB" sz="1600" b="1" err="1">
                <a:solidFill>
                  <a:srgbClr val="255DD0"/>
                </a:solidFill>
                <a:latin typeface="Work Sans" pitchFamily="2" charset="77"/>
              </a:rPr>
              <a:t>kehityksen</a:t>
            </a:r>
            <a:r>
              <a:rPr lang="en-GB" sz="1600" b="1">
                <a:solidFill>
                  <a:srgbClr val="255DD0"/>
                </a:solidFill>
                <a:latin typeface="Work Sans" pitchFamily="2" charset="77"/>
              </a:rPr>
              <a:t> </a:t>
            </a:r>
            <a:r>
              <a:rPr lang="en-GB" sz="1600" b="1" err="1">
                <a:solidFill>
                  <a:srgbClr val="255DD0"/>
                </a:solidFill>
                <a:latin typeface="Work Sans" pitchFamily="2" charset="77"/>
              </a:rPr>
              <a:t>toimenpide-ehdotuksia</a:t>
            </a:r>
            <a:r>
              <a:rPr lang="en-GB" sz="1600" b="1">
                <a:solidFill>
                  <a:srgbClr val="255DD0"/>
                </a:solidFill>
                <a:latin typeface="Work Sans" pitchFamily="2" charset="77"/>
              </a:rPr>
              <a:t> </a:t>
            </a:r>
            <a:r>
              <a:rPr lang="en-GB" sz="1600" b="1" err="1">
                <a:solidFill>
                  <a:srgbClr val="255DD0"/>
                </a:solidFill>
                <a:latin typeface="Work Sans" pitchFamily="2" charset="77"/>
              </a:rPr>
              <a:t>löydät</a:t>
            </a:r>
            <a:r>
              <a:rPr lang="en-GB" sz="1600" b="1">
                <a:solidFill>
                  <a:srgbClr val="255DD0"/>
                </a:solidFill>
                <a:latin typeface="Work Sans" pitchFamily="2" charset="77"/>
              </a:rPr>
              <a:t> </a:t>
            </a:r>
            <a:r>
              <a:rPr lang="en-GB" sz="1600" b="1" err="1">
                <a:solidFill>
                  <a:srgbClr val="255DD0"/>
                </a:solidFill>
                <a:latin typeface="Work Sans" pitchFamily="2" charset="77"/>
              </a:rPr>
              <a:t>täältä</a:t>
            </a:r>
            <a:r>
              <a:rPr lang="en-GB" sz="1600" b="1">
                <a:solidFill>
                  <a:srgbClr val="255DD0"/>
                </a:solidFill>
                <a:latin typeface="Work Sans" pitchFamily="2" charset="77"/>
              </a:rPr>
              <a:t>:</a:t>
            </a:r>
          </a:p>
          <a:p>
            <a:endParaRPr lang="en-GB" sz="1600">
              <a:solidFill>
                <a:srgbClr val="255DD0"/>
              </a:solidFill>
              <a:latin typeface="Work Sans" pitchFamily="2" charset="77"/>
            </a:endParaRPr>
          </a:p>
          <a:p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2"/>
              </a:rPr>
              <a:t>Kestävyyden</a:t>
            </a:r>
            <a:r>
              <a:rPr lang="en-GB" sz="1600" u="sng">
                <a:solidFill>
                  <a:srgbClr val="275B9B"/>
                </a:solidFill>
                <a:latin typeface="Work Sans" pitchFamily="2" charset="77"/>
                <a:hlinkClick r:id="rId2"/>
              </a:rPr>
              <a:t> </a:t>
            </a:r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2"/>
              </a:rPr>
              <a:t>johtamisen</a:t>
            </a:r>
            <a:r>
              <a:rPr lang="en-GB" sz="1600" u="sng">
                <a:solidFill>
                  <a:srgbClr val="275B9B"/>
                </a:solidFill>
                <a:latin typeface="Work Sans" pitchFamily="2" charset="77"/>
                <a:hlinkClick r:id="rId2"/>
              </a:rPr>
              <a:t> </a:t>
            </a:r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2"/>
              </a:rPr>
              <a:t>toimenpiteitä</a:t>
            </a:r>
            <a:endParaRPr lang="en-GB" sz="1600" u="sng">
              <a:solidFill>
                <a:srgbClr val="275B9B"/>
              </a:solidFill>
              <a:latin typeface="Work Sans" pitchFamily="2" charset="77"/>
            </a:endParaRPr>
          </a:p>
          <a:p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3"/>
              </a:rPr>
              <a:t>Ekologisen</a:t>
            </a:r>
            <a:r>
              <a:rPr lang="en-GB" sz="1600" u="sng">
                <a:solidFill>
                  <a:srgbClr val="275B9B"/>
                </a:solidFill>
                <a:latin typeface="Work Sans" pitchFamily="2" charset="77"/>
                <a:hlinkClick r:id="rId3"/>
              </a:rPr>
              <a:t> </a:t>
            </a:r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3"/>
              </a:rPr>
              <a:t>kestävyyden</a:t>
            </a:r>
            <a:r>
              <a:rPr lang="en-GB" sz="1600" u="sng">
                <a:solidFill>
                  <a:srgbClr val="275B9B"/>
                </a:solidFill>
                <a:latin typeface="Work Sans" pitchFamily="2" charset="77"/>
                <a:hlinkClick r:id="rId3"/>
              </a:rPr>
              <a:t> </a:t>
            </a:r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3"/>
              </a:rPr>
              <a:t>innovaatiokortit</a:t>
            </a:r>
            <a:endParaRPr lang="en-GB" sz="1600">
              <a:solidFill>
                <a:srgbClr val="275B9B"/>
              </a:solidFill>
              <a:latin typeface="Work Sans" pitchFamily="2" charset="77"/>
            </a:endParaRPr>
          </a:p>
          <a:p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4"/>
              </a:rPr>
              <a:t>Sosiaalisen</a:t>
            </a:r>
            <a:r>
              <a:rPr lang="en-GB" sz="1600" u="sng">
                <a:solidFill>
                  <a:srgbClr val="275B9B"/>
                </a:solidFill>
                <a:latin typeface="Work Sans" pitchFamily="2" charset="77"/>
                <a:hlinkClick r:id="rId4"/>
              </a:rPr>
              <a:t> </a:t>
            </a:r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4"/>
              </a:rPr>
              <a:t>kestävyyden</a:t>
            </a:r>
            <a:r>
              <a:rPr lang="en-GB" sz="1600" u="sng">
                <a:solidFill>
                  <a:srgbClr val="275B9B"/>
                </a:solidFill>
                <a:latin typeface="Work Sans" pitchFamily="2" charset="77"/>
                <a:hlinkClick r:id="rId4"/>
              </a:rPr>
              <a:t> </a:t>
            </a:r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4"/>
              </a:rPr>
              <a:t>innovaatiokortit</a:t>
            </a:r>
            <a:endParaRPr lang="en-GB" sz="1600">
              <a:solidFill>
                <a:srgbClr val="275B9B"/>
              </a:solidFill>
              <a:latin typeface="Work Sans" pitchFamily="2" charset="77"/>
            </a:endParaRPr>
          </a:p>
          <a:p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5"/>
              </a:rPr>
              <a:t>Taloudellisen</a:t>
            </a:r>
            <a:r>
              <a:rPr lang="en-GB" sz="1600" u="sng">
                <a:solidFill>
                  <a:srgbClr val="275B9B"/>
                </a:solidFill>
                <a:latin typeface="Work Sans" pitchFamily="2" charset="77"/>
                <a:hlinkClick r:id="rId5"/>
              </a:rPr>
              <a:t> </a:t>
            </a:r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5"/>
              </a:rPr>
              <a:t>kestävyyden</a:t>
            </a:r>
            <a:r>
              <a:rPr lang="en-GB" sz="1600" u="sng">
                <a:solidFill>
                  <a:srgbClr val="275B9B"/>
                </a:solidFill>
                <a:latin typeface="Work Sans" pitchFamily="2" charset="77"/>
                <a:hlinkClick r:id="rId5"/>
              </a:rPr>
              <a:t> </a:t>
            </a:r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5"/>
              </a:rPr>
              <a:t>innovaatiokortit</a:t>
            </a:r>
            <a:endParaRPr lang="en-GB" sz="1600">
              <a:solidFill>
                <a:srgbClr val="275B9B"/>
              </a:solidFill>
              <a:latin typeface="Work Sans" pitchFamily="2" charset="77"/>
            </a:endParaRPr>
          </a:p>
          <a:p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6"/>
              </a:rPr>
              <a:t>Kansainväliset</a:t>
            </a:r>
            <a:r>
              <a:rPr lang="en-GB" sz="1600" u="sng">
                <a:solidFill>
                  <a:srgbClr val="275B9B"/>
                </a:solidFill>
                <a:latin typeface="Work Sans" pitchFamily="2" charset="77"/>
                <a:hlinkClick r:id="rId6"/>
              </a:rPr>
              <a:t> </a:t>
            </a:r>
            <a:r>
              <a:rPr lang="en-GB" sz="1600" u="sng" err="1">
                <a:solidFill>
                  <a:srgbClr val="275B9B"/>
                </a:solidFill>
                <a:latin typeface="Work Sans" pitchFamily="2" charset="77"/>
                <a:hlinkClick r:id="rId6"/>
              </a:rPr>
              <a:t>innovaatiokortit</a:t>
            </a:r>
            <a:endParaRPr lang="en-GB" sz="1600" u="sng">
              <a:solidFill>
                <a:srgbClr val="275B9B"/>
              </a:solidFill>
              <a:latin typeface="Work Sans" pitchFamily="2" charset="77"/>
            </a:endParaRPr>
          </a:p>
          <a:p>
            <a:endParaRPr lang="en-GB" sz="1600" u="sng">
              <a:solidFill>
                <a:srgbClr val="275B9B"/>
              </a:solidFill>
              <a:effectLst/>
              <a:latin typeface="Work Sans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D83891-017D-7E48-97BA-961C46DE679E}"/>
              </a:ext>
            </a:extLst>
          </p:cNvPr>
          <p:cNvSpPr/>
          <p:nvPr/>
        </p:nvSpPr>
        <p:spPr>
          <a:xfrm>
            <a:off x="8148796" y="2644169"/>
            <a:ext cx="2568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B22313-FA20-4145-B95D-02C15BC7F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011" y="1989137"/>
            <a:ext cx="5898053" cy="3816351"/>
          </a:xfrm>
        </p:spPr>
        <p:txBody>
          <a:bodyPr/>
          <a:lstStyle/>
          <a:p>
            <a:r>
              <a:rPr lang="en-GB" sz="1600" err="1"/>
              <a:t>Ennakointiprosessi</a:t>
            </a:r>
            <a:r>
              <a:rPr lang="en-GB" sz="1600"/>
              <a:t> </a:t>
            </a:r>
            <a:r>
              <a:rPr lang="en-GB" sz="1600" err="1"/>
              <a:t>toteutettiin</a:t>
            </a:r>
            <a:r>
              <a:rPr lang="en-GB" sz="1600"/>
              <a:t> </a:t>
            </a:r>
            <a:r>
              <a:rPr lang="en-GB" sz="1600" err="1"/>
              <a:t>keväällä</a:t>
            </a:r>
            <a:r>
              <a:rPr lang="en-GB" sz="1600"/>
              <a:t> 2021 </a:t>
            </a:r>
            <a:r>
              <a:rPr lang="en-GB" sz="1600" err="1"/>
              <a:t>Uuden</a:t>
            </a:r>
            <a:r>
              <a:rPr lang="en-GB" sz="1600"/>
              <a:t> </a:t>
            </a:r>
            <a:r>
              <a:rPr lang="en-GB" sz="1600" err="1"/>
              <a:t>sukupolven</a:t>
            </a:r>
            <a:r>
              <a:rPr lang="en-GB" sz="1600"/>
              <a:t> </a:t>
            </a:r>
            <a:r>
              <a:rPr lang="en-GB" sz="1600" err="1"/>
              <a:t>organisaatiot</a:t>
            </a:r>
            <a:r>
              <a:rPr lang="en-GB" sz="1600"/>
              <a:t> (USO), </a:t>
            </a:r>
            <a:r>
              <a:rPr lang="en-GB" sz="1600" err="1"/>
              <a:t>Kestävä</a:t>
            </a:r>
            <a:r>
              <a:rPr lang="en-GB" sz="1600"/>
              <a:t> </a:t>
            </a:r>
            <a:r>
              <a:rPr lang="en-GB" sz="1600" err="1"/>
              <a:t>kuntatalous</a:t>
            </a:r>
            <a:r>
              <a:rPr lang="en-GB" sz="1600"/>
              <a:t> -</a:t>
            </a:r>
            <a:r>
              <a:rPr lang="en-GB" sz="1600" err="1"/>
              <a:t>verkostoprojektien</a:t>
            </a:r>
            <a:r>
              <a:rPr lang="en-GB" sz="1600"/>
              <a:t> 54 </a:t>
            </a:r>
            <a:r>
              <a:rPr lang="en-GB" sz="1600" err="1"/>
              <a:t>kunnan</a:t>
            </a:r>
            <a:r>
              <a:rPr lang="en-GB" sz="1600"/>
              <a:t> </a:t>
            </a:r>
            <a:r>
              <a:rPr lang="en-GB" sz="1600" err="1"/>
              <a:t>ja</a:t>
            </a:r>
            <a:r>
              <a:rPr lang="en-GB" sz="1600"/>
              <a:t> </a:t>
            </a:r>
            <a:r>
              <a:rPr lang="en-GB" sz="1600" err="1"/>
              <a:t>kuutoskaupunkien</a:t>
            </a:r>
            <a:r>
              <a:rPr lang="en-GB" sz="1600"/>
              <a:t> </a:t>
            </a:r>
            <a:r>
              <a:rPr lang="en-GB" sz="1600" err="1"/>
              <a:t>kanssa</a:t>
            </a:r>
            <a:r>
              <a:rPr lang="en-GB" sz="1600"/>
              <a:t>. </a:t>
            </a:r>
          </a:p>
          <a:p>
            <a:r>
              <a:rPr lang="en-GB" sz="1600" err="1"/>
              <a:t>Prosessiin</a:t>
            </a:r>
            <a:r>
              <a:rPr lang="en-GB" sz="1600"/>
              <a:t> </a:t>
            </a:r>
            <a:r>
              <a:rPr lang="en-GB" sz="1600" err="1"/>
              <a:t>osallistui</a:t>
            </a:r>
            <a:r>
              <a:rPr lang="en-GB" sz="1600"/>
              <a:t> </a:t>
            </a:r>
            <a:r>
              <a:rPr lang="en-GB" sz="1600" err="1"/>
              <a:t>eri</a:t>
            </a:r>
            <a:r>
              <a:rPr lang="en-GB" sz="1600"/>
              <a:t> </a:t>
            </a:r>
            <a:r>
              <a:rPr lang="en-GB" sz="1600" err="1"/>
              <a:t>toimialojen</a:t>
            </a:r>
            <a:r>
              <a:rPr lang="en-GB" sz="1600"/>
              <a:t> </a:t>
            </a:r>
            <a:r>
              <a:rPr lang="en-GB" sz="1600" err="1"/>
              <a:t>viranhaltijoita</a:t>
            </a:r>
            <a:r>
              <a:rPr lang="en-GB" sz="1600"/>
              <a:t> </a:t>
            </a:r>
            <a:r>
              <a:rPr lang="en-GB" sz="1600" err="1"/>
              <a:t>ja</a:t>
            </a:r>
            <a:r>
              <a:rPr lang="en-GB" sz="1600"/>
              <a:t> </a:t>
            </a:r>
            <a:r>
              <a:rPr lang="en-GB" sz="1600" err="1"/>
              <a:t>kuntien</a:t>
            </a:r>
            <a:r>
              <a:rPr lang="en-GB" sz="1600"/>
              <a:t> </a:t>
            </a:r>
            <a:r>
              <a:rPr lang="en-GB" sz="1600" err="1"/>
              <a:t>luottamushenkilöitä</a:t>
            </a:r>
            <a:r>
              <a:rPr lang="en-GB" sz="1600"/>
              <a:t>. </a:t>
            </a:r>
            <a:r>
              <a:rPr lang="en-GB" sz="1600" err="1"/>
              <a:t>Edustajia</a:t>
            </a:r>
            <a:r>
              <a:rPr lang="en-GB" sz="1600"/>
              <a:t> </a:t>
            </a:r>
            <a:r>
              <a:rPr lang="en-GB" sz="1600" err="1"/>
              <a:t>myös</a:t>
            </a:r>
            <a:r>
              <a:rPr lang="en-GB" sz="1600"/>
              <a:t> </a:t>
            </a:r>
            <a:r>
              <a:rPr lang="en-GB" sz="1600" err="1"/>
              <a:t>Malmöstä</a:t>
            </a:r>
            <a:r>
              <a:rPr lang="en-GB" sz="1600"/>
              <a:t> </a:t>
            </a:r>
            <a:r>
              <a:rPr lang="en-GB" sz="1600" err="1"/>
              <a:t>ja</a:t>
            </a:r>
            <a:r>
              <a:rPr lang="en-GB" sz="1600"/>
              <a:t> </a:t>
            </a:r>
            <a:r>
              <a:rPr lang="en-GB" sz="1600" err="1"/>
              <a:t>Uppsalasta</a:t>
            </a:r>
            <a:r>
              <a:rPr lang="en-GB" sz="1600"/>
              <a:t>.</a:t>
            </a:r>
          </a:p>
          <a:p>
            <a:r>
              <a:rPr lang="en-GB" sz="1600" err="1"/>
              <a:t>Ennakointiprosessissa</a:t>
            </a:r>
            <a:r>
              <a:rPr lang="en-GB" sz="1600"/>
              <a:t> </a:t>
            </a:r>
            <a:r>
              <a:rPr lang="en-GB" sz="1600" err="1"/>
              <a:t>oli</a:t>
            </a:r>
            <a:r>
              <a:rPr lang="en-GB" sz="1600"/>
              <a:t> </a:t>
            </a:r>
            <a:r>
              <a:rPr lang="en-GB" sz="1600" err="1"/>
              <a:t>mukana</a:t>
            </a:r>
            <a:r>
              <a:rPr lang="en-GB" sz="1600"/>
              <a:t> </a:t>
            </a:r>
            <a:r>
              <a:rPr lang="en-GB" sz="1600" err="1"/>
              <a:t>Tampereen</a:t>
            </a:r>
            <a:r>
              <a:rPr lang="en-GB" sz="1600"/>
              <a:t> </a:t>
            </a:r>
            <a:r>
              <a:rPr lang="en-GB" sz="1600" err="1"/>
              <a:t>yliopiston</a:t>
            </a:r>
            <a:r>
              <a:rPr lang="en-GB" sz="1600"/>
              <a:t>, </a:t>
            </a:r>
            <a:r>
              <a:rPr lang="en-GB" sz="1600" err="1"/>
              <a:t>Suomen</a:t>
            </a:r>
            <a:r>
              <a:rPr lang="en-GB" sz="1600"/>
              <a:t> </a:t>
            </a:r>
            <a:r>
              <a:rPr lang="en-GB" sz="1600" err="1"/>
              <a:t>ympäristökeskus</a:t>
            </a:r>
            <a:r>
              <a:rPr lang="en-GB" sz="1600"/>
              <a:t> </a:t>
            </a:r>
            <a:r>
              <a:rPr lang="en-GB" sz="1600" err="1"/>
              <a:t>SYKEn</a:t>
            </a:r>
            <a:r>
              <a:rPr lang="en-GB" sz="1600"/>
              <a:t>, Aalto-</a:t>
            </a:r>
            <a:r>
              <a:rPr lang="en-GB" sz="1600" err="1"/>
              <a:t>yliopiston</a:t>
            </a:r>
            <a:r>
              <a:rPr lang="en-GB" sz="1600"/>
              <a:t> </a:t>
            </a:r>
            <a:r>
              <a:rPr lang="en-GB" sz="1600" err="1"/>
              <a:t>ja</a:t>
            </a:r>
            <a:r>
              <a:rPr lang="en-GB" sz="1600"/>
              <a:t> </a:t>
            </a:r>
            <a:r>
              <a:rPr lang="en-GB" sz="1600" err="1"/>
              <a:t>VTT:n</a:t>
            </a:r>
            <a:r>
              <a:rPr lang="en-GB" sz="1600"/>
              <a:t> </a:t>
            </a:r>
            <a:r>
              <a:rPr lang="en-GB" sz="1600" err="1"/>
              <a:t>tutkijoita</a:t>
            </a:r>
            <a:r>
              <a:rPr lang="en-GB" sz="1600"/>
              <a:t> </a:t>
            </a:r>
            <a:r>
              <a:rPr lang="en-GB" sz="1600" err="1"/>
              <a:t>sekä</a:t>
            </a:r>
            <a:r>
              <a:rPr lang="en-GB" sz="1600"/>
              <a:t> </a:t>
            </a:r>
            <a:r>
              <a:rPr lang="en-GB" sz="1600" err="1"/>
              <a:t>ympäristöministeriön</a:t>
            </a:r>
            <a:r>
              <a:rPr lang="en-GB" sz="1600"/>
              <a:t> </a:t>
            </a:r>
            <a:r>
              <a:rPr lang="en-GB" sz="1600" err="1"/>
              <a:t>Kestävä</a:t>
            </a:r>
            <a:r>
              <a:rPr lang="en-GB" sz="1600"/>
              <a:t> </a:t>
            </a:r>
            <a:r>
              <a:rPr lang="en-GB" sz="1600" err="1"/>
              <a:t>kaupunki</a:t>
            </a:r>
            <a:r>
              <a:rPr lang="en-GB" sz="1600"/>
              <a:t> -</a:t>
            </a:r>
            <a:r>
              <a:rPr lang="en-GB" sz="1600" err="1"/>
              <a:t>ohjelman</a:t>
            </a:r>
            <a:r>
              <a:rPr lang="en-GB" sz="1600"/>
              <a:t>, </a:t>
            </a:r>
            <a:r>
              <a:rPr lang="en-GB" sz="1600" err="1"/>
              <a:t>Kuntaliiton</a:t>
            </a:r>
            <a:r>
              <a:rPr lang="en-GB" sz="1600"/>
              <a:t> </a:t>
            </a:r>
            <a:r>
              <a:rPr lang="en-GB" sz="1600" err="1"/>
              <a:t>ja</a:t>
            </a:r>
            <a:r>
              <a:rPr lang="en-GB" sz="1600"/>
              <a:t> FCG:n </a:t>
            </a:r>
            <a:r>
              <a:rPr lang="en-GB" sz="1600" err="1"/>
              <a:t>asiantuntijoita</a:t>
            </a:r>
            <a:r>
              <a:rPr lang="en-GB" sz="1600"/>
              <a:t>. </a:t>
            </a:r>
          </a:p>
          <a:p>
            <a:pPr marL="0" indent="0">
              <a:buNone/>
            </a:pPr>
            <a:endParaRPr lang="en-GB" sz="16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88E4-EE63-AE40-9088-2B3E82F1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D002402-42D1-4649-8999-B34E22A4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Näin </a:t>
            </a:r>
            <a:r>
              <a:rPr lang="en-GB" err="1"/>
              <a:t>ennakointityö</a:t>
            </a:r>
            <a:r>
              <a:rPr lang="en-GB"/>
              <a:t> </a:t>
            </a:r>
            <a:r>
              <a:rPr lang="en-GB" err="1"/>
              <a:t>tehtiin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82D4C-5417-4A04-8A59-14DD83C5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4E69F-73D6-47A3-8209-4169C56A2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Lue </a:t>
            </a:r>
            <a:r>
              <a:rPr lang="en-US" dirty="0" err="1"/>
              <a:t>lisää</a:t>
            </a:r>
            <a:r>
              <a:rPr lang="en-US" dirty="0"/>
              <a:t>: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Kestävät kunnat 2030 -ennakointijulkaisu | Kuntaliitto.fi</a:t>
            </a:r>
            <a:endParaRPr lang="en-FI" dirty="0"/>
          </a:p>
          <a:p>
            <a:endParaRPr lang="en-US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411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0293D-996F-9243-BC21-D5C9FF0D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/>
              <a:t>Neljä skenaariota tulevaisuuden kunnille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E5FB4-C64F-8043-816F-AD331CC8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3</a:t>
            </a:fld>
            <a:endParaRPr lang="fi-FI" noProof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6584D90-54F2-1341-8DC9-8EACE96D5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73" r="51000" b="54894"/>
          <a:stretch/>
        </p:blipFill>
        <p:spPr>
          <a:xfrm>
            <a:off x="3359696" y="1958247"/>
            <a:ext cx="2269809" cy="19748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E2222F-A252-9B42-969D-DB1F15CF7157}"/>
              </a:ext>
            </a:extLst>
          </p:cNvPr>
          <p:cNvSpPr/>
          <p:nvPr/>
        </p:nvSpPr>
        <p:spPr>
          <a:xfrm>
            <a:off x="2855640" y="6093296"/>
            <a:ext cx="6096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300" err="1">
                <a:latin typeface="Work Sans" pitchFamily="2" charset="77"/>
              </a:rPr>
              <a:t>Organisaatiokeskeinen</a:t>
            </a:r>
            <a:endParaRPr lang="en-GB" sz="1300">
              <a:effectLst/>
              <a:latin typeface="Work Sans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028EB-8BDE-8343-A665-3CF510AECF71}"/>
              </a:ext>
            </a:extLst>
          </p:cNvPr>
          <p:cNvSpPr/>
          <p:nvPr/>
        </p:nvSpPr>
        <p:spPr>
          <a:xfrm>
            <a:off x="268100" y="3800653"/>
            <a:ext cx="22995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err="1">
                <a:latin typeface="Work Sans" pitchFamily="2" charset="77"/>
              </a:rPr>
              <a:t>Pistemäinen</a:t>
            </a:r>
            <a:r>
              <a:rPr lang="en-GB" sz="1300">
                <a:latin typeface="Work Sans" pitchFamily="2" charset="77"/>
              </a:rPr>
              <a:t> </a:t>
            </a:r>
          </a:p>
          <a:p>
            <a:pPr algn="ctr"/>
            <a:r>
              <a:rPr lang="en-GB" sz="1300" err="1">
                <a:latin typeface="Work Sans" pitchFamily="2" charset="77"/>
              </a:rPr>
              <a:t>näkökulma</a:t>
            </a:r>
            <a:endParaRPr lang="en-GB" sz="1300">
              <a:effectLst/>
              <a:latin typeface="Work Sans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2B02EC-27AF-FB4E-89B8-872981517C5B}"/>
              </a:ext>
            </a:extLst>
          </p:cNvPr>
          <p:cNvSpPr/>
          <p:nvPr/>
        </p:nvSpPr>
        <p:spPr>
          <a:xfrm>
            <a:off x="10128448" y="3800653"/>
            <a:ext cx="1566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err="1">
                <a:latin typeface="Work Sans" pitchFamily="2" charset="77"/>
              </a:rPr>
              <a:t>Laaja</a:t>
            </a:r>
            <a:br>
              <a:rPr lang="en-GB" sz="1300">
                <a:latin typeface="Work Sans" pitchFamily="2" charset="77"/>
              </a:rPr>
            </a:br>
            <a:r>
              <a:rPr lang="en-GB" sz="1300" err="1">
                <a:latin typeface="Work Sans" pitchFamily="2" charset="77"/>
              </a:rPr>
              <a:t>näkökulma</a:t>
            </a:r>
            <a:endParaRPr lang="en-GB" sz="1300">
              <a:effectLst/>
              <a:latin typeface="Work Sans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F58D9-9E0E-0342-8283-ACDF49AA9ED2}"/>
              </a:ext>
            </a:extLst>
          </p:cNvPr>
          <p:cNvSpPr/>
          <p:nvPr/>
        </p:nvSpPr>
        <p:spPr>
          <a:xfrm>
            <a:off x="4140226" y="248442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b="1">
                <a:solidFill>
                  <a:schemeClr val="accent4"/>
                </a:solidFill>
              </a:rPr>
              <a:t>SKENAARIO 1</a:t>
            </a:r>
            <a:endParaRPr lang="en-GB" sz="1200">
              <a:solidFill>
                <a:schemeClr val="accent4"/>
              </a:solidFill>
            </a:endParaRPr>
          </a:p>
          <a:p>
            <a:pPr algn="r"/>
            <a:r>
              <a:rPr lang="en-GB" sz="1200" err="1">
                <a:solidFill>
                  <a:schemeClr val="accent4"/>
                </a:solidFill>
              </a:rPr>
              <a:t>Vähähiiliset</a:t>
            </a:r>
            <a:r>
              <a:rPr lang="en-GB" sz="1200">
                <a:solidFill>
                  <a:schemeClr val="accent4"/>
                </a:solidFill>
              </a:rPr>
              <a:t> </a:t>
            </a:r>
          </a:p>
          <a:p>
            <a:pPr algn="r"/>
            <a:r>
              <a:rPr lang="en-GB" sz="1200" err="1">
                <a:solidFill>
                  <a:schemeClr val="accent4"/>
                </a:solidFill>
              </a:rPr>
              <a:t>Hyvinvointi</a:t>
            </a:r>
            <a:r>
              <a:rPr lang="en-GB" sz="1200">
                <a:solidFill>
                  <a:schemeClr val="accent4"/>
                </a:solidFill>
              </a:rPr>
              <a:t>-</a:t>
            </a:r>
            <a:br>
              <a:rPr lang="en-GB" sz="1200">
                <a:solidFill>
                  <a:schemeClr val="accent4"/>
                </a:solidFill>
              </a:rPr>
            </a:br>
            <a:r>
              <a:rPr lang="en-GB" sz="1200" err="1">
                <a:solidFill>
                  <a:schemeClr val="accent4"/>
                </a:solidFill>
              </a:rPr>
              <a:t>verkostot</a:t>
            </a:r>
            <a:endParaRPr lang="en-GB" sz="1200"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6B1624-0D3A-F047-A4EB-DFC24FA80123}"/>
              </a:ext>
            </a:extLst>
          </p:cNvPr>
          <p:cNvSpPr/>
          <p:nvPr/>
        </p:nvSpPr>
        <p:spPr>
          <a:xfrm>
            <a:off x="6791949" y="4361990"/>
            <a:ext cx="3458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1">
                <a:solidFill>
                  <a:schemeClr val="accent4"/>
                </a:solidFill>
              </a:rPr>
              <a:t>SKENAARIO 2</a:t>
            </a:r>
            <a:endParaRPr lang="en-GB" sz="1200">
              <a:solidFill>
                <a:schemeClr val="accent4"/>
              </a:solidFill>
            </a:endParaRPr>
          </a:p>
          <a:p>
            <a:pPr algn="r"/>
            <a:r>
              <a:rPr lang="en-GB" sz="1200">
                <a:solidFill>
                  <a:schemeClr val="accent4"/>
                </a:solidFill>
              </a:rPr>
              <a:t>Kunta </a:t>
            </a:r>
            <a:r>
              <a:rPr lang="en-GB" sz="1200" err="1">
                <a:solidFill>
                  <a:schemeClr val="accent4"/>
                </a:solidFill>
              </a:rPr>
              <a:t>murroksen</a:t>
            </a:r>
            <a:r>
              <a:rPr lang="en-GB" sz="1200">
                <a:solidFill>
                  <a:schemeClr val="accent4"/>
                </a:solidFill>
              </a:rPr>
              <a:t> </a:t>
            </a:r>
          </a:p>
          <a:p>
            <a:pPr algn="r"/>
            <a:r>
              <a:rPr lang="en-GB" sz="1200" err="1">
                <a:solidFill>
                  <a:schemeClr val="accent4"/>
                </a:solidFill>
              </a:rPr>
              <a:t>moottorina</a:t>
            </a:r>
            <a:r>
              <a:rPr lang="en-GB" sz="1200">
                <a:solidFill>
                  <a:schemeClr val="accent4"/>
                </a:solidFill>
              </a:rPr>
              <a:t> </a:t>
            </a:r>
          </a:p>
          <a:p>
            <a:pPr algn="r"/>
            <a:r>
              <a:rPr lang="en-GB" sz="1200" err="1">
                <a:solidFill>
                  <a:schemeClr val="accent4"/>
                </a:solidFill>
              </a:rPr>
              <a:t>kestävässä</a:t>
            </a:r>
            <a:r>
              <a:rPr lang="en-GB" sz="1200">
                <a:solidFill>
                  <a:schemeClr val="accent4"/>
                </a:solidFill>
              </a:rPr>
              <a:t> </a:t>
            </a:r>
          </a:p>
          <a:p>
            <a:pPr algn="r"/>
            <a:r>
              <a:rPr lang="en-GB" sz="1200" err="1">
                <a:solidFill>
                  <a:schemeClr val="accent4"/>
                </a:solidFill>
              </a:rPr>
              <a:t>toiminta</a:t>
            </a:r>
            <a:r>
              <a:rPr lang="en-GB" sz="1200">
                <a:solidFill>
                  <a:schemeClr val="accent4"/>
                </a:solidFill>
              </a:rPr>
              <a:t>­-</a:t>
            </a:r>
          </a:p>
          <a:p>
            <a:pPr algn="r"/>
            <a:r>
              <a:rPr lang="en-GB" sz="1200" err="1">
                <a:solidFill>
                  <a:schemeClr val="accent4"/>
                </a:solidFill>
              </a:rPr>
              <a:t>ympäristössä</a:t>
            </a:r>
            <a:endParaRPr lang="en-GB" sz="1200">
              <a:solidFill>
                <a:schemeClr val="accent4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D4049D-3285-C443-B090-A03BE656C7FB}"/>
              </a:ext>
            </a:extLst>
          </p:cNvPr>
          <p:cNvSpPr/>
          <p:nvPr/>
        </p:nvSpPr>
        <p:spPr>
          <a:xfrm>
            <a:off x="2087555" y="24844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1">
                <a:solidFill>
                  <a:schemeClr val="accent4"/>
                </a:solidFill>
              </a:rPr>
              <a:t>SKENAARIO 3</a:t>
            </a:r>
            <a:endParaRPr lang="en-GB" sz="1200">
              <a:solidFill>
                <a:schemeClr val="accent4"/>
              </a:solidFill>
            </a:endParaRPr>
          </a:p>
          <a:p>
            <a:r>
              <a:rPr lang="en-GB" sz="1200" err="1">
                <a:solidFill>
                  <a:schemeClr val="accent4"/>
                </a:solidFill>
              </a:rPr>
              <a:t>Loittoneva</a:t>
            </a:r>
            <a:r>
              <a:rPr lang="en-GB" sz="1200">
                <a:solidFill>
                  <a:schemeClr val="accent4"/>
                </a:solidFill>
              </a:rPr>
              <a:t> </a:t>
            </a:r>
          </a:p>
          <a:p>
            <a:r>
              <a:rPr lang="en-GB" sz="1200" err="1">
                <a:solidFill>
                  <a:schemeClr val="accent4"/>
                </a:solidFill>
              </a:rPr>
              <a:t>kunta</a:t>
            </a:r>
            <a:endParaRPr lang="en-GB" sz="1200">
              <a:solidFill>
                <a:schemeClr val="accent4"/>
              </a:solidFill>
              <a:effectLst/>
            </a:endParaRPr>
          </a:p>
        </p:txBody>
      </p:sp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7CC687F3-B893-0043-8C33-384546FC2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1" t="48616" r="50347" b="3228"/>
          <a:stretch/>
        </p:blipFill>
        <p:spPr>
          <a:xfrm>
            <a:off x="3215680" y="4056977"/>
            <a:ext cx="2603605" cy="2108327"/>
          </a:xfrm>
          <a:prstGeom prst="rect">
            <a:avLst/>
          </a:prstGeom>
        </p:spPr>
      </p:pic>
      <p:pic>
        <p:nvPicPr>
          <p:cNvPr id="15" name="Content Placeholder 10">
            <a:extLst>
              <a:ext uri="{FF2B5EF4-FFF2-40B4-BE49-F238E27FC236}">
                <a16:creationId xmlns:a16="http://schemas.microsoft.com/office/drawing/2014/main" id="{91C04BFF-EF27-2E4C-A6B7-F415B358A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84" t="48439" r="23089" b="6454"/>
          <a:stretch/>
        </p:blipFill>
        <p:spPr>
          <a:xfrm>
            <a:off x="6140760" y="4190496"/>
            <a:ext cx="2269810" cy="1974808"/>
          </a:xfrm>
          <a:prstGeom prst="rect">
            <a:avLst/>
          </a:prstGeom>
        </p:spPr>
      </p:pic>
      <p:pic>
        <p:nvPicPr>
          <p:cNvPr id="16" name="Content Placeholder 10">
            <a:extLst>
              <a:ext uri="{FF2B5EF4-FFF2-40B4-BE49-F238E27FC236}">
                <a16:creationId xmlns:a16="http://schemas.microsoft.com/office/drawing/2014/main" id="{C869551C-2826-8D4A-8BAB-E3CB1D06C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15" t="1502" r="20957" b="57860"/>
          <a:stretch/>
        </p:blipFill>
        <p:spPr>
          <a:xfrm>
            <a:off x="6093509" y="1916832"/>
            <a:ext cx="2522763" cy="17791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1BA795-CB11-6249-844D-5701C61C9BAA}"/>
              </a:ext>
            </a:extLst>
          </p:cNvPr>
          <p:cNvCxnSpPr>
            <a:cxnSpLocks/>
          </p:cNvCxnSpPr>
          <p:nvPr/>
        </p:nvCxnSpPr>
        <p:spPr>
          <a:xfrm>
            <a:off x="2207568" y="4046874"/>
            <a:ext cx="7920880" cy="0"/>
          </a:xfrm>
          <a:prstGeom prst="line">
            <a:avLst/>
          </a:prstGeom>
          <a:ln w="25400" cap="rnd">
            <a:solidFill>
              <a:schemeClr val="accent4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CFC19F-2A51-3A4B-BE27-94E118162BEC}"/>
              </a:ext>
            </a:extLst>
          </p:cNvPr>
          <p:cNvCxnSpPr>
            <a:cxnSpLocks/>
          </p:cNvCxnSpPr>
          <p:nvPr/>
        </p:nvCxnSpPr>
        <p:spPr>
          <a:xfrm>
            <a:off x="5902615" y="2132856"/>
            <a:ext cx="0" cy="3852016"/>
          </a:xfrm>
          <a:prstGeom prst="line">
            <a:avLst/>
          </a:prstGeom>
          <a:ln w="25400" cap="rnd">
            <a:solidFill>
              <a:schemeClr val="accent4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31CEFAD-353E-7E49-9CA6-03F8DEE3997C}"/>
              </a:ext>
            </a:extLst>
          </p:cNvPr>
          <p:cNvSpPr/>
          <p:nvPr/>
        </p:nvSpPr>
        <p:spPr>
          <a:xfrm>
            <a:off x="2087555" y="436199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1">
                <a:solidFill>
                  <a:schemeClr val="accent4"/>
                </a:solidFill>
              </a:rPr>
              <a:t>SKENAARIO 4</a:t>
            </a:r>
            <a:endParaRPr lang="en-GB" sz="1200">
              <a:solidFill>
                <a:schemeClr val="accent4"/>
              </a:solidFill>
            </a:endParaRPr>
          </a:p>
          <a:p>
            <a:r>
              <a:rPr lang="en-GB" sz="1200" err="1">
                <a:solidFill>
                  <a:schemeClr val="accent4"/>
                </a:solidFill>
              </a:rPr>
              <a:t>Yksinäisten</a:t>
            </a:r>
            <a:r>
              <a:rPr lang="en-GB" sz="1200">
                <a:solidFill>
                  <a:schemeClr val="accent4"/>
                </a:solidFill>
              </a:rPr>
              <a:t> </a:t>
            </a:r>
          </a:p>
          <a:p>
            <a:r>
              <a:rPr lang="en-GB" sz="1200" err="1">
                <a:solidFill>
                  <a:schemeClr val="accent4"/>
                </a:solidFill>
              </a:rPr>
              <a:t>kestämätön</a:t>
            </a:r>
            <a:endParaRPr lang="en-GB" sz="1200">
              <a:solidFill>
                <a:schemeClr val="accent4"/>
              </a:solidFill>
            </a:endParaRPr>
          </a:p>
          <a:p>
            <a:r>
              <a:rPr lang="en-GB" sz="1200" err="1">
                <a:solidFill>
                  <a:schemeClr val="accent4"/>
                </a:solidFill>
              </a:rPr>
              <a:t>kunta</a:t>
            </a:r>
            <a:endParaRPr lang="en-GB" sz="1200">
              <a:solidFill>
                <a:schemeClr val="accent4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6F63C0-3AAE-EB4E-B17C-10977F4879A7}"/>
              </a:ext>
            </a:extLst>
          </p:cNvPr>
          <p:cNvSpPr/>
          <p:nvPr/>
        </p:nvSpPr>
        <p:spPr>
          <a:xfrm>
            <a:off x="2854615" y="1696452"/>
            <a:ext cx="6096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300" err="1">
                <a:latin typeface="Work Sans" pitchFamily="2" charset="77"/>
              </a:rPr>
              <a:t>Verkostotoimija</a:t>
            </a:r>
            <a:endParaRPr lang="en-GB" sz="1300">
              <a:effectLst/>
              <a:latin typeface="Work Sans" pitchFamily="2" charset="77"/>
            </a:endParaRPr>
          </a:p>
        </p:txBody>
      </p:sp>
      <p:pic>
        <p:nvPicPr>
          <p:cNvPr id="28" name="Content Placeholder 10">
            <a:extLst>
              <a:ext uri="{FF2B5EF4-FFF2-40B4-BE49-F238E27FC236}">
                <a16:creationId xmlns:a16="http://schemas.microsoft.com/office/drawing/2014/main" id="{9D21FEE9-DF9E-A840-9D22-8BB577779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73" r="51000" b="54894"/>
          <a:stretch/>
        </p:blipFill>
        <p:spPr>
          <a:xfrm>
            <a:off x="3386944" y="1968362"/>
            <a:ext cx="2269809" cy="1974809"/>
          </a:xfrm>
          <a:prstGeom prst="rect">
            <a:avLst/>
          </a:prstGeom>
        </p:spPr>
      </p:pic>
      <p:pic>
        <p:nvPicPr>
          <p:cNvPr id="29" name="Content Placeholder 10">
            <a:extLst>
              <a:ext uri="{FF2B5EF4-FFF2-40B4-BE49-F238E27FC236}">
                <a16:creationId xmlns:a16="http://schemas.microsoft.com/office/drawing/2014/main" id="{51909156-54A7-2946-B512-646F00BC0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1" t="48616" r="50347" b="3228"/>
          <a:stretch/>
        </p:blipFill>
        <p:spPr>
          <a:xfrm>
            <a:off x="3242928" y="4067092"/>
            <a:ext cx="2603605" cy="2108327"/>
          </a:xfrm>
          <a:prstGeom prst="rect">
            <a:avLst/>
          </a:prstGeom>
        </p:spPr>
      </p:pic>
      <p:pic>
        <p:nvPicPr>
          <p:cNvPr id="30" name="Content Placeholder 10">
            <a:extLst>
              <a:ext uri="{FF2B5EF4-FFF2-40B4-BE49-F238E27FC236}">
                <a16:creationId xmlns:a16="http://schemas.microsoft.com/office/drawing/2014/main" id="{C67E4908-673F-4243-B872-88AD53D65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84" t="48439" r="23089" b="6454"/>
          <a:stretch/>
        </p:blipFill>
        <p:spPr>
          <a:xfrm>
            <a:off x="6168008" y="4200611"/>
            <a:ext cx="2269810" cy="1974808"/>
          </a:xfrm>
          <a:prstGeom prst="rect">
            <a:avLst/>
          </a:prstGeom>
        </p:spPr>
      </p:pic>
      <p:pic>
        <p:nvPicPr>
          <p:cNvPr id="31" name="Content Placeholder 10">
            <a:extLst>
              <a:ext uri="{FF2B5EF4-FFF2-40B4-BE49-F238E27FC236}">
                <a16:creationId xmlns:a16="http://schemas.microsoft.com/office/drawing/2014/main" id="{60095493-907A-9A4B-B7A4-F99A0F893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15" t="1502" r="20957" b="57860"/>
          <a:stretch/>
        </p:blipFill>
        <p:spPr>
          <a:xfrm>
            <a:off x="6120757" y="1926947"/>
            <a:ext cx="2522763" cy="17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A2DA-B525-D54A-94F7-AAF7476D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err="1"/>
              <a:t>Skenaario</a:t>
            </a:r>
            <a:r>
              <a:rPr lang="en-GB" b="1"/>
              <a:t> 1:</a:t>
            </a:r>
            <a:br>
              <a:rPr lang="en-GB" b="1"/>
            </a:br>
            <a:r>
              <a:rPr lang="en-GB" b="1" err="1"/>
              <a:t>Vähähiiliset</a:t>
            </a:r>
            <a:r>
              <a:rPr lang="en-GB" b="1"/>
              <a:t> </a:t>
            </a:r>
            <a:r>
              <a:rPr lang="en-GB" b="1" err="1"/>
              <a:t>hyvinvointiverkostot</a:t>
            </a:r>
            <a:br>
              <a:rPr lang="en-GB"/>
            </a:br>
            <a:endParaRPr lang="en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12CA82-23A9-4844-A585-2B574CD0B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03" t="25028" r="35999" b="7407"/>
          <a:stretch/>
        </p:blipFill>
        <p:spPr>
          <a:xfrm>
            <a:off x="766763" y="2464282"/>
            <a:ext cx="4537149" cy="34733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5ADB3-0CFF-7E4C-9F7E-54E18BF0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4</a:t>
            </a:fld>
            <a:endParaRPr lang="fi-FI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24908-CBDB-CB45-ADDC-558B4110901F}"/>
              </a:ext>
            </a:extLst>
          </p:cNvPr>
          <p:cNvSpPr/>
          <p:nvPr/>
        </p:nvSpPr>
        <p:spPr>
          <a:xfrm>
            <a:off x="6023992" y="2677446"/>
            <a:ext cx="525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err="1">
                <a:latin typeface="Work Sans" pitchFamily="2" charset="77"/>
              </a:rPr>
              <a:t>Työnteko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koulutus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ottavat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digiloikan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ympäri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maan</a:t>
            </a:r>
            <a:r>
              <a:rPr lang="en-GB" sz="1600">
                <a:latin typeface="Work Sans" pitchFamily="2" charset="77"/>
              </a:rPr>
              <a:t>. </a:t>
            </a:r>
            <a:r>
              <a:rPr lang="en-GB" sz="1600" err="1">
                <a:latin typeface="Work Sans" pitchFamily="2" charset="77"/>
              </a:rPr>
              <a:t>Vaikuttaminen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osallistuminen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onnistuu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riippumatta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asuinpaikasta</a:t>
            </a:r>
            <a:r>
              <a:rPr lang="en-GB" sz="1600">
                <a:latin typeface="Work Sans" pitchFamily="2" charset="77"/>
              </a:rPr>
              <a:t>.</a:t>
            </a:r>
          </a:p>
          <a:p>
            <a:endParaRPr lang="en-GB" sz="1600">
              <a:latin typeface="Work Sans" pitchFamily="2" charset="77"/>
            </a:endParaRPr>
          </a:p>
          <a:p>
            <a:r>
              <a:rPr lang="en-GB" sz="1600" err="1">
                <a:latin typeface="Work Sans" pitchFamily="2" charset="77"/>
              </a:rPr>
              <a:t>Ilmastotavoitteet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ohjaavat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kunnan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päätöksentekoa</a:t>
            </a:r>
            <a:r>
              <a:rPr lang="en-GB" sz="1600">
                <a:latin typeface="Work Sans" pitchFamily="2" charset="77"/>
              </a:rPr>
              <a:t>. </a:t>
            </a:r>
            <a:r>
              <a:rPr lang="en-GB" sz="1600" err="1">
                <a:latin typeface="Work Sans" pitchFamily="2" charset="77"/>
              </a:rPr>
              <a:t>Esimerkiksi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liikkuminen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lihasvoimin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lisääntyy</a:t>
            </a:r>
            <a:r>
              <a:rPr lang="en-GB" sz="1600">
                <a:latin typeface="Work Sans" pitchFamily="2" charset="77"/>
              </a:rPr>
              <a:t>, </a:t>
            </a:r>
            <a:r>
              <a:rPr lang="en-GB" sz="1600" err="1">
                <a:latin typeface="Work Sans" pitchFamily="2" charset="77"/>
              </a:rPr>
              <a:t>tuottaa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hyvinvointia</a:t>
            </a:r>
            <a:r>
              <a:rPr lang="en-GB" sz="1600">
                <a:latin typeface="Work Sans" pitchFamily="2" charset="77"/>
              </a:rPr>
              <a:t> </a:t>
            </a:r>
            <a:br>
              <a:rPr lang="en-GB" sz="1600">
                <a:latin typeface="Work Sans" pitchFamily="2" charset="77"/>
              </a:rPr>
            </a:b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pidentää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työuria</a:t>
            </a:r>
            <a:r>
              <a:rPr lang="en-GB" sz="1600">
                <a:latin typeface="Work Sans" pitchFamily="2" charset="77"/>
              </a:rPr>
              <a:t>.</a:t>
            </a:r>
          </a:p>
          <a:p>
            <a:endParaRPr lang="en-GB" sz="1600">
              <a:latin typeface="Work Sans" pitchFamily="2" charset="77"/>
            </a:endParaRPr>
          </a:p>
          <a:p>
            <a:r>
              <a:rPr lang="en-GB" sz="1600" err="1">
                <a:latin typeface="Work Sans" pitchFamily="2" charset="77"/>
              </a:rPr>
              <a:t>Paikalliset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verkostot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digitaaliset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ratkaisut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vahvistavat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jakamistaloutta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luovat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kestäviä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palveluja</a:t>
            </a:r>
            <a:r>
              <a:rPr lang="en-GB" sz="1600">
                <a:latin typeface="Work Sans" pitchFamily="2" charset="77"/>
              </a:rPr>
              <a:t>.</a:t>
            </a:r>
            <a:endParaRPr lang="en-GB" sz="1600">
              <a:effectLst/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03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62D67BE-CCCE-3D4E-B319-710F6F19893D}"/>
              </a:ext>
            </a:extLst>
          </p:cNvPr>
          <p:cNvGrpSpPr/>
          <p:nvPr/>
        </p:nvGrpSpPr>
        <p:grpSpPr>
          <a:xfrm>
            <a:off x="1106837" y="1236310"/>
            <a:ext cx="10016173" cy="4568954"/>
            <a:chOff x="1533712" y="1594747"/>
            <a:chExt cx="9936833" cy="4568954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98036189-1380-8B4E-A2C6-4C0CD6AC16AE}"/>
                </a:ext>
              </a:extLst>
            </p:cNvPr>
            <p:cNvSpPr/>
            <p:nvPr/>
          </p:nvSpPr>
          <p:spPr>
            <a:xfrm>
              <a:off x="1533712" y="2636913"/>
              <a:ext cx="3515778" cy="3526788"/>
            </a:xfrm>
            <a:prstGeom prst="rect">
              <a:avLst/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B5C2E9F4-B3BC-C442-8D63-FAC93934D870}"/>
                </a:ext>
              </a:extLst>
            </p:cNvPr>
            <p:cNvSpPr/>
            <p:nvPr/>
          </p:nvSpPr>
          <p:spPr>
            <a:xfrm>
              <a:off x="5056056" y="2073653"/>
              <a:ext cx="3488638" cy="4090048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9CCFF4A-EF60-DB41-A85C-3D5D19DECAB4}"/>
                </a:ext>
              </a:extLst>
            </p:cNvPr>
            <p:cNvSpPr/>
            <p:nvPr/>
          </p:nvSpPr>
          <p:spPr>
            <a:xfrm>
              <a:off x="8544694" y="1594747"/>
              <a:ext cx="2925851" cy="4568953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19BF3-4356-3645-936C-140F2A73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pPr/>
              <a:t>5</a:t>
            </a:fld>
            <a:endParaRPr lang="fi-FI" noProof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24DE41E-0B31-CF4B-B09C-18A6C4918B52}"/>
              </a:ext>
            </a:extLst>
          </p:cNvPr>
          <p:cNvSpPr txBox="1"/>
          <p:nvPr/>
        </p:nvSpPr>
        <p:spPr>
          <a:xfrm>
            <a:off x="8220408" y="1339304"/>
            <a:ext cx="26473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Yhä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useammat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ikääntyneet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osallistuvat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työelämään</a:t>
            </a:r>
            <a:r>
              <a:rPr lang="en-GB" sz="1050">
                <a:latin typeface="Work Sans" pitchFamily="2" charset="77"/>
              </a:rPr>
              <a:t>. </a:t>
            </a:r>
            <a:r>
              <a:rPr lang="en-GB" sz="1050" err="1">
                <a:latin typeface="Work Sans" pitchFamily="2" charset="77"/>
              </a:rPr>
              <a:t>Kunnat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toimivat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alustoina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mahdollistajina</a:t>
            </a:r>
            <a:r>
              <a:rPr lang="en-GB" sz="1050">
                <a:latin typeface="Work Sans" pitchFamily="2" charset="77"/>
              </a:rPr>
              <a:t>: </a:t>
            </a:r>
            <a:r>
              <a:rPr lang="en-GB" sz="1050" err="1">
                <a:latin typeface="Work Sans" pitchFamily="2" charset="77"/>
              </a:rPr>
              <a:t>kumppanit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sidosryhmät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tuottavat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entistä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laajemmin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palveluja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erilaisissa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verkostoissa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5285A626-E80A-004B-AABA-04CBC9ECC0C9}"/>
              </a:ext>
            </a:extLst>
          </p:cNvPr>
          <p:cNvCxnSpPr>
            <a:cxnSpLocks/>
            <a:endCxn id="272" idx="3"/>
          </p:cNvCxnSpPr>
          <p:nvPr/>
        </p:nvCxnSpPr>
        <p:spPr>
          <a:xfrm flipV="1">
            <a:off x="1085197" y="5449874"/>
            <a:ext cx="10045128" cy="3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9158CA0D-85D9-DE43-9DD9-7F088A075C00}"/>
              </a:ext>
            </a:extLst>
          </p:cNvPr>
          <p:cNvSpPr/>
          <p:nvPr/>
        </p:nvSpPr>
        <p:spPr>
          <a:xfrm>
            <a:off x="4605389" y="540214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FD8385B6-5482-2847-8743-9C401B39BF7A}"/>
              </a:ext>
            </a:extLst>
          </p:cNvPr>
          <p:cNvSpPr txBox="1"/>
          <p:nvPr/>
        </p:nvSpPr>
        <p:spPr>
          <a:xfrm>
            <a:off x="4686270" y="1824052"/>
            <a:ext cx="268847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Työelämän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koulutuksen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yhteistyö</a:t>
            </a:r>
            <a:r>
              <a:rPr lang="en-GB" sz="1050">
                <a:latin typeface="Work Sans" pitchFamily="2" charset="77"/>
              </a:rPr>
              <a:t> on </a:t>
            </a:r>
            <a:r>
              <a:rPr lang="en-GB" sz="1050" err="1">
                <a:latin typeface="Work Sans" pitchFamily="2" charset="77"/>
              </a:rPr>
              <a:t>tiivistynyt</a:t>
            </a:r>
            <a:r>
              <a:rPr lang="en-GB" sz="1050">
                <a:latin typeface="Work Sans" pitchFamily="2" charset="77"/>
              </a:rPr>
              <a:t>. </a:t>
            </a:r>
            <a:r>
              <a:rPr lang="en-GB" sz="1050" err="1">
                <a:latin typeface="Work Sans" pitchFamily="2" charset="77"/>
              </a:rPr>
              <a:t>Palvelujen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saatavuus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laajenee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vertaisavulla</a:t>
            </a:r>
            <a:r>
              <a:rPr lang="en-GB" sz="1050">
                <a:latin typeface="Work Sans" pitchFamily="2" charset="77"/>
              </a:rPr>
              <a:t> (</a:t>
            </a:r>
            <a:r>
              <a:rPr lang="en-GB" sz="1050" err="1">
                <a:latin typeface="Work Sans" pitchFamily="2" charset="77"/>
              </a:rPr>
              <a:t>aikavaluutta</a:t>
            </a:r>
            <a:r>
              <a:rPr lang="en-GB" sz="1050">
                <a:latin typeface="Work Sans" pitchFamily="2" charset="77"/>
              </a:rPr>
              <a:t>).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0DDE8A0-0109-4449-8F5C-AD63A7617D77}"/>
              </a:ext>
            </a:extLst>
          </p:cNvPr>
          <p:cNvSpPr txBox="1"/>
          <p:nvPr/>
        </p:nvSpPr>
        <p:spPr>
          <a:xfrm>
            <a:off x="4686270" y="2727211"/>
            <a:ext cx="29218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Korkea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digiosaamisen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koulutuksen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taso</a:t>
            </a:r>
            <a:r>
              <a:rPr lang="en-GB" sz="1050">
                <a:latin typeface="Work Sans" pitchFamily="2" charset="77"/>
              </a:rPr>
              <a:t> on </a:t>
            </a:r>
            <a:r>
              <a:rPr lang="en-GB" sz="1050" err="1">
                <a:latin typeface="Work Sans" pitchFamily="2" charset="77"/>
              </a:rPr>
              <a:t>tuonut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uusia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yrityksiä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työpaikkoja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globaaleilla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markkinoilla</a:t>
            </a:r>
            <a:r>
              <a:rPr lang="en-GB" sz="1050">
                <a:latin typeface="Work Sans" pitchFamily="2" charset="77"/>
              </a:rPr>
              <a:t>. </a:t>
            </a:r>
            <a:r>
              <a:rPr lang="en-GB" sz="1050" err="1">
                <a:latin typeface="Work Sans" pitchFamily="2" charset="77"/>
              </a:rPr>
              <a:t>Jakamistalouden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hubit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vahvistaneet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kestävien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tavaroiden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palvelujen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yhteiskäyttöä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korjaamista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E742A435-03C4-DC43-ABCD-66F4AC20E675}"/>
              </a:ext>
            </a:extLst>
          </p:cNvPr>
          <p:cNvSpPr/>
          <p:nvPr/>
        </p:nvSpPr>
        <p:spPr>
          <a:xfrm>
            <a:off x="8117715" y="540214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3E18D7C-7CB6-2E4B-8C91-E8A3B059D509}"/>
              </a:ext>
            </a:extLst>
          </p:cNvPr>
          <p:cNvSpPr txBox="1"/>
          <p:nvPr/>
        </p:nvSpPr>
        <p:spPr>
          <a:xfrm>
            <a:off x="1124509" y="2257735"/>
            <a:ext cx="238156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Työnteko</a:t>
            </a:r>
            <a:r>
              <a:rPr lang="en-GB" sz="1050">
                <a:latin typeface="Work Sans" pitchFamily="2" charset="77"/>
              </a:rPr>
              <a:t>, </a:t>
            </a:r>
            <a:r>
              <a:rPr lang="en-GB" sz="1050" err="1">
                <a:latin typeface="Work Sans" pitchFamily="2" charset="77"/>
              </a:rPr>
              <a:t>opetus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koulutus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ottavat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digiloikan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ympäri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maan</a:t>
            </a:r>
            <a:r>
              <a:rPr lang="en-GB" sz="1050">
                <a:latin typeface="Work Sans" pitchFamily="2" charset="77"/>
              </a:rPr>
              <a:t>. </a:t>
            </a:r>
            <a:r>
              <a:rPr lang="en-GB" sz="1050" err="1">
                <a:latin typeface="Work Sans" pitchFamily="2" charset="77"/>
              </a:rPr>
              <a:t>Kunnat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kehittävät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sisäistä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alueellista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verkostoyhteistyötä</a:t>
            </a:r>
            <a:r>
              <a:rPr lang="en-GB" sz="1050">
                <a:latin typeface="Work Sans" pitchFamily="2" charset="77"/>
              </a:rPr>
              <a:t>, </a:t>
            </a:r>
            <a:r>
              <a:rPr lang="en-GB" sz="1050" err="1">
                <a:latin typeface="Work Sans" pitchFamily="2" charset="77"/>
              </a:rPr>
              <a:t>mikä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vahvistaa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elinvoimaisuutta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14301AEA-13EC-9A47-ABE2-B9F9B6DF6C41}"/>
              </a:ext>
            </a:extLst>
          </p:cNvPr>
          <p:cNvSpPr txBox="1"/>
          <p:nvPr/>
        </p:nvSpPr>
        <p:spPr>
          <a:xfrm>
            <a:off x="1124509" y="3375283"/>
            <a:ext cx="27086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Kunnat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kilpailevat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ilmastotavoitteiden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saavuttamisessa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oivaltavat</a:t>
            </a:r>
            <a:r>
              <a:rPr lang="en-GB" sz="1050">
                <a:latin typeface="Work Sans" pitchFamily="2" charset="77"/>
              </a:rPr>
              <a:t>, </a:t>
            </a:r>
            <a:r>
              <a:rPr lang="en-GB" sz="1050" err="1">
                <a:latin typeface="Work Sans" pitchFamily="2" charset="77"/>
              </a:rPr>
              <a:t>miten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hankinnat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liikkuminen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lihasvoimin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edistävät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tavoitteita</a:t>
            </a:r>
            <a:r>
              <a:rPr lang="en-GB" sz="1050">
                <a:latin typeface="Work Sans" pitchFamily="2" charset="77"/>
              </a:rPr>
              <a:t>. </a:t>
            </a:r>
            <a:r>
              <a:rPr lang="en-GB" sz="1050" err="1">
                <a:latin typeface="Work Sans" pitchFamily="2" charset="77"/>
              </a:rPr>
              <a:t>Pienten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kuntien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ketteryys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innovaatioiden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edistämisessä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nousee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vahvuudeksi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52AFC795-737C-464F-AFB7-BEDB852C8E0B}"/>
              </a:ext>
            </a:extLst>
          </p:cNvPr>
          <p:cNvSpPr/>
          <p:nvPr/>
        </p:nvSpPr>
        <p:spPr>
          <a:xfrm>
            <a:off x="1039064" y="540214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2" name="Triangle 271">
            <a:extLst>
              <a:ext uri="{FF2B5EF4-FFF2-40B4-BE49-F238E27FC236}">
                <a16:creationId xmlns:a16="http://schemas.microsoft.com/office/drawing/2014/main" id="{4A1C0DF3-46CB-0740-AF18-3FDF0D99C9DC}"/>
              </a:ext>
            </a:extLst>
          </p:cNvPr>
          <p:cNvSpPr/>
          <p:nvPr/>
        </p:nvSpPr>
        <p:spPr>
          <a:xfrm rot="5400000">
            <a:off x="11130325" y="5395874"/>
            <a:ext cx="108000" cy="108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accent1"/>
              </a:solidFill>
            </a:endParaRP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7F4AC979-9FC4-5C4B-A273-BD556F5A4B2E}"/>
              </a:ext>
            </a:extLst>
          </p:cNvPr>
          <p:cNvCxnSpPr>
            <a:cxnSpLocks/>
            <a:stCxn id="271" idx="0"/>
          </p:cNvCxnSpPr>
          <p:nvPr/>
        </p:nvCxnSpPr>
        <p:spPr>
          <a:xfrm flipV="1">
            <a:off x="1093064" y="2190257"/>
            <a:ext cx="19519" cy="321189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tangle 278">
            <a:extLst>
              <a:ext uri="{FF2B5EF4-FFF2-40B4-BE49-F238E27FC236}">
                <a16:creationId xmlns:a16="http://schemas.microsoft.com/office/drawing/2014/main" id="{81818011-4AF8-1D40-99FE-D39839CF7D62}"/>
              </a:ext>
            </a:extLst>
          </p:cNvPr>
          <p:cNvSpPr/>
          <p:nvPr/>
        </p:nvSpPr>
        <p:spPr>
          <a:xfrm>
            <a:off x="8220408" y="2923927"/>
            <a:ext cx="24222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Kunnan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kehittymiseen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osallistutaan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vakituisesta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asuinpaikasta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riippumatta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395A595-2C24-014D-BEE1-8A707C0DBD43}"/>
              </a:ext>
            </a:extLst>
          </p:cNvPr>
          <p:cNvCxnSpPr>
            <a:cxnSpLocks/>
          </p:cNvCxnSpPr>
          <p:nvPr/>
        </p:nvCxnSpPr>
        <p:spPr>
          <a:xfrm>
            <a:off x="1106837" y="2185109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EE9ABF39-559E-054A-BF04-65DB310C613E}"/>
              </a:ext>
            </a:extLst>
          </p:cNvPr>
          <p:cNvCxnSpPr>
            <a:cxnSpLocks/>
          </p:cNvCxnSpPr>
          <p:nvPr/>
        </p:nvCxnSpPr>
        <p:spPr>
          <a:xfrm>
            <a:off x="1106837" y="3284984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6E8E4C88-AECE-3543-A685-A88F75D10B0D}"/>
              </a:ext>
            </a:extLst>
          </p:cNvPr>
          <p:cNvSpPr/>
          <p:nvPr/>
        </p:nvSpPr>
        <p:spPr>
          <a:xfrm>
            <a:off x="8564450" y="7713979"/>
            <a:ext cx="32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>
              <a:latin typeface="Work Sans" pitchFamily="2" charset="77"/>
            </a:endParaRPr>
          </a:p>
          <a:p>
            <a:endParaRPr lang="en-GB" sz="1400">
              <a:latin typeface="Work Sans" pitchFamily="2" charset="7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AB05407-C8D4-6446-B197-768CC7E01859}"/>
              </a:ext>
            </a:extLst>
          </p:cNvPr>
          <p:cNvSpPr txBox="1"/>
          <p:nvPr/>
        </p:nvSpPr>
        <p:spPr>
          <a:xfrm>
            <a:off x="1124509" y="4683426"/>
            <a:ext cx="25480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Jakaminen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korvaa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omistamisen</a:t>
            </a:r>
            <a:r>
              <a:rPr lang="en-GB" sz="1050">
                <a:latin typeface="Work Sans" pitchFamily="2" charset="77"/>
              </a:rPr>
              <a:t>, </a:t>
            </a:r>
            <a:r>
              <a:rPr lang="en-GB" sz="1050" err="1">
                <a:latin typeface="Work Sans" pitchFamily="2" charset="77"/>
              </a:rPr>
              <a:t>eikä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kuntienkaan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tarvitse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omistaa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itse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kaikkea</a:t>
            </a:r>
            <a:endParaRPr lang="en-GB" sz="1050">
              <a:latin typeface="Work Sans" pitchFamily="2" charset="77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931A58F-A7CD-9342-9DE6-4D63BAD54336}"/>
              </a:ext>
            </a:extLst>
          </p:cNvPr>
          <p:cNvCxnSpPr>
            <a:cxnSpLocks/>
          </p:cNvCxnSpPr>
          <p:nvPr/>
        </p:nvCxnSpPr>
        <p:spPr>
          <a:xfrm>
            <a:off x="1106837" y="4599275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7120CDD-70A1-434C-B5C9-B252ACB78392}"/>
              </a:ext>
            </a:extLst>
          </p:cNvPr>
          <p:cNvSpPr txBox="1"/>
          <p:nvPr/>
        </p:nvSpPr>
        <p:spPr>
          <a:xfrm>
            <a:off x="4511824" y="1393031"/>
            <a:ext cx="128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3"/>
                </a:solidFill>
              </a:rPr>
              <a:t>2026-2030</a:t>
            </a:r>
            <a:endParaRPr lang="en-GB" sz="1000" b="1">
              <a:solidFill>
                <a:schemeClr val="accent3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2FD65BE-E32D-6149-9136-E6446E534DD4}"/>
              </a:ext>
            </a:extLst>
          </p:cNvPr>
          <p:cNvSpPr txBox="1"/>
          <p:nvPr/>
        </p:nvSpPr>
        <p:spPr>
          <a:xfrm>
            <a:off x="8022873" y="960983"/>
            <a:ext cx="92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3"/>
                </a:solidFill>
              </a:rPr>
              <a:t>2031-</a:t>
            </a:r>
            <a:endParaRPr lang="en-GB" sz="1000" b="1">
              <a:solidFill>
                <a:schemeClr val="accent3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E8235B8-4547-614E-AABB-DAE887305125}"/>
              </a:ext>
            </a:extLst>
          </p:cNvPr>
          <p:cNvSpPr txBox="1"/>
          <p:nvPr/>
        </p:nvSpPr>
        <p:spPr>
          <a:xfrm>
            <a:off x="4686270" y="4130496"/>
            <a:ext cx="2781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Kunnat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edistävät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aktiivista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liikkumista</a:t>
            </a:r>
            <a:r>
              <a:rPr lang="en-GB" sz="1050">
                <a:latin typeface="Work Sans" pitchFamily="2" charset="77"/>
              </a:rPr>
              <a:t>, </a:t>
            </a:r>
            <a:r>
              <a:rPr lang="en-GB" sz="1050" err="1">
                <a:latin typeface="Work Sans" pitchFamily="2" charset="77"/>
              </a:rPr>
              <a:t>jolloin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infran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tarve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pienenee</a:t>
            </a:r>
            <a:r>
              <a:rPr lang="en-GB" sz="1050">
                <a:latin typeface="Work Sans" pitchFamily="2" charset="77"/>
              </a:rPr>
              <a:t>, </a:t>
            </a:r>
            <a:r>
              <a:rPr lang="en-GB" sz="1050" err="1">
                <a:latin typeface="Work Sans" pitchFamily="2" charset="77"/>
              </a:rPr>
              <a:t>hyvinvointi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paranee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keskustoista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tulee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viihtyisämpiä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vehreämpiä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24435D9-9137-DC44-BF14-A99DC160E38E}"/>
              </a:ext>
            </a:extLst>
          </p:cNvPr>
          <p:cNvCxnSpPr>
            <a:cxnSpLocks/>
            <a:stCxn id="257" idx="0"/>
          </p:cNvCxnSpPr>
          <p:nvPr/>
        </p:nvCxnSpPr>
        <p:spPr>
          <a:xfrm flipV="1">
            <a:off x="4659389" y="1704183"/>
            <a:ext cx="0" cy="3697964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F39D1F6-BEFB-804D-9A12-66885D24AFC7}"/>
              </a:ext>
            </a:extLst>
          </p:cNvPr>
          <p:cNvCxnSpPr>
            <a:cxnSpLocks/>
          </p:cNvCxnSpPr>
          <p:nvPr/>
        </p:nvCxnSpPr>
        <p:spPr>
          <a:xfrm>
            <a:off x="4653216" y="1702046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48F75D5-2560-CF41-859C-25A825DA9B08}"/>
              </a:ext>
            </a:extLst>
          </p:cNvPr>
          <p:cNvCxnSpPr>
            <a:cxnSpLocks/>
          </p:cNvCxnSpPr>
          <p:nvPr/>
        </p:nvCxnSpPr>
        <p:spPr>
          <a:xfrm>
            <a:off x="4653216" y="2618174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06BEA54-19A2-684C-909A-412D2D60F72A}"/>
              </a:ext>
            </a:extLst>
          </p:cNvPr>
          <p:cNvCxnSpPr>
            <a:cxnSpLocks/>
          </p:cNvCxnSpPr>
          <p:nvPr/>
        </p:nvCxnSpPr>
        <p:spPr>
          <a:xfrm>
            <a:off x="4653216" y="4057317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A0CD12C-8409-9C4C-B1EC-4930B1B97AC0}"/>
              </a:ext>
            </a:extLst>
          </p:cNvPr>
          <p:cNvCxnSpPr>
            <a:cxnSpLocks/>
            <a:stCxn id="261" idx="0"/>
          </p:cNvCxnSpPr>
          <p:nvPr/>
        </p:nvCxnSpPr>
        <p:spPr>
          <a:xfrm flipV="1">
            <a:off x="8171715" y="1248087"/>
            <a:ext cx="0" cy="415406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24483F5-A260-2A42-9B13-EEC4C5F37D2C}"/>
              </a:ext>
            </a:extLst>
          </p:cNvPr>
          <p:cNvCxnSpPr>
            <a:cxnSpLocks/>
          </p:cNvCxnSpPr>
          <p:nvPr/>
        </p:nvCxnSpPr>
        <p:spPr>
          <a:xfrm>
            <a:off x="8166404" y="1249005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BCEA25C-BA77-7143-B770-9472B78989E0}"/>
              </a:ext>
            </a:extLst>
          </p:cNvPr>
          <p:cNvCxnSpPr>
            <a:cxnSpLocks/>
          </p:cNvCxnSpPr>
          <p:nvPr/>
        </p:nvCxnSpPr>
        <p:spPr>
          <a:xfrm>
            <a:off x="8166404" y="2803462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477F405-E90E-BD44-9583-4C913A20DB6B}"/>
              </a:ext>
            </a:extLst>
          </p:cNvPr>
          <p:cNvCxnSpPr>
            <a:cxnSpLocks/>
          </p:cNvCxnSpPr>
          <p:nvPr/>
        </p:nvCxnSpPr>
        <p:spPr>
          <a:xfrm>
            <a:off x="8166404" y="3799168"/>
            <a:ext cx="9720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E429FC-077B-9B4F-A832-8644FCB0235C}"/>
              </a:ext>
            </a:extLst>
          </p:cNvPr>
          <p:cNvSpPr/>
          <p:nvPr/>
        </p:nvSpPr>
        <p:spPr>
          <a:xfrm>
            <a:off x="8220408" y="3877955"/>
            <a:ext cx="2599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err="1">
                <a:latin typeface="Work Sans" pitchFamily="2" charset="77"/>
              </a:rPr>
              <a:t>Kunnissa</a:t>
            </a:r>
            <a:r>
              <a:rPr lang="en-GB" sz="1050">
                <a:latin typeface="Work Sans" pitchFamily="2" charset="77"/>
              </a:rPr>
              <a:t> on </a:t>
            </a:r>
            <a:r>
              <a:rPr lang="en-GB" sz="1050" err="1">
                <a:latin typeface="Work Sans" pitchFamily="2" charset="77"/>
              </a:rPr>
              <a:t>onnistuttu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myös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vähähiilisissä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ja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kestävissä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elämäntavoissa</a:t>
            </a:r>
            <a:r>
              <a:rPr lang="en-GB" sz="1050">
                <a:latin typeface="Work Sans" pitchFamily="2" charset="77"/>
              </a:rPr>
              <a:t>. Suomi </a:t>
            </a:r>
            <a:r>
              <a:rPr lang="en-GB" sz="1050" err="1">
                <a:latin typeface="Work Sans" pitchFamily="2" charset="77"/>
              </a:rPr>
              <a:t>toimii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esimerkkinä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muille</a:t>
            </a:r>
            <a:r>
              <a:rPr lang="en-GB" sz="1050">
                <a:latin typeface="Work Sans" pitchFamily="2" charset="77"/>
              </a:rPr>
              <a:t> </a:t>
            </a:r>
            <a:r>
              <a:rPr lang="en-GB" sz="1050" err="1">
                <a:latin typeface="Work Sans" pitchFamily="2" charset="77"/>
              </a:rPr>
              <a:t>valtioille</a:t>
            </a:r>
            <a:r>
              <a:rPr lang="en-GB" sz="1050">
                <a:latin typeface="Work Sans" pitchFamily="2" charset="77"/>
              </a:rPr>
              <a:t>.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EB33C6D-07BA-5E4B-9E25-6F2C138D3296}"/>
              </a:ext>
            </a:extLst>
          </p:cNvPr>
          <p:cNvSpPr/>
          <p:nvPr/>
        </p:nvSpPr>
        <p:spPr>
          <a:xfrm>
            <a:off x="2951" y="152636"/>
            <a:ext cx="5760000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 SKENAARIO 1: </a:t>
            </a:r>
            <a:r>
              <a:rPr lang="en-FI"/>
              <a:t>Vähähiiliset hyvinvointiverkostot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9612802-2A76-AE49-A246-6B8229468A54}"/>
              </a:ext>
            </a:extLst>
          </p:cNvPr>
          <p:cNvSpPr txBox="1"/>
          <p:nvPr/>
        </p:nvSpPr>
        <p:spPr>
          <a:xfrm>
            <a:off x="994401" y="1897087"/>
            <a:ext cx="118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3"/>
                </a:solidFill>
              </a:rPr>
              <a:t>2021-2025</a:t>
            </a:r>
            <a:endParaRPr lang="en-GB" sz="10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/>
              <a:t>Toimenpiteitä kuutoskaupungeille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6</a:t>
            </a:fld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CD7D2-25BE-3A42-8CA8-FE71CEFEB21F}"/>
              </a:ext>
            </a:extLst>
          </p:cNvPr>
          <p:cNvSpPr/>
          <p:nvPr/>
        </p:nvSpPr>
        <p:spPr>
          <a:xfrm>
            <a:off x="2951" y="152636"/>
            <a:ext cx="5760000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 SKENAARIO 1: </a:t>
            </a:r>
            <a:r>
              <a:rPr lang="en-FI"/>
              <a:t>Vähähiiliset hyvinvointiverkostot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824BC-3CA8-1E4E-8574-A55449CA07D0}"/>
              </a:ext>
            </a:extLst>
          </p:cNvPr>
          <p:cNvSpPr/>
          <p:nvPr/>
        </p:nvSpPr>
        <p:spPr>
          <a:xfrm>
            <a:off x="8391728" y="1772816"/>
            <a:ext cx="3311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10+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endParaRPr lang="en-GB" sz="1200" b="1"/>
          </a:p>
          <a:p>
            <a:pPr lvl="1"/>
            <a:r>
              <a:rPr lang="en-GB" sz="1200" b="1" err="1"/>
              <a:t>Yhteisöllinen</a:t>
            </a:r>
            <a:r>
              <a:rPr lang="en-GB" sz="1200" b="1"/>
              <a:t> </a:t>
            </a:r>
            <a:r>
              <a:rPr lang="en-GB" sz="1200" b="1" err="1"/>
              <a:t>innovointi</a:t>
            </a:r>
            <a:r>
              <a:rPr lang="en-GB" sz="1200" b="1"/>
              <a:t> </a:t>
            </a:r>
            <a:r>
              <a:rPr lang="en-GB" sz="1200" b="1" err="1"/>
              <a:t>luovan</a:t>
            </a:r>
            <a:r>
              <a:rPr lang="en-GB" sz="1200" b="1"/>
              <a:t> </a:t>
            </a:r>
            <a:br>
              <a:rPr lang="en-GB" sz="1200" b="1"/>
            </a:br>
            <a:r>
              <a:rPr lang="en-GB" sz="1200" b="1" err="1"/>
              <a:t>kehittämisen</a:t>
            </a:r>
            <a:r>
              <a:rPr lang="en-GB" sz="1200" b="1"/>
              <a:t> </a:t>
            </a:r>
            <a:r>
              <a:rPr lang="en-GB" sz="1200" b="1" err="1"/>
              <a:t>apuvälineenä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Empaattinen</a:t>
            </a:r>
            <a:r>
              <a:rPr lang="en-GB" sz="1200" b="1"/>
              <a:t> </a:t>
            </a:r>
            <a:r>
              <a:rPr lang="en-GB" sz="1200" b="1" err="1"/>
              <a:t>hallinto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Hiidenranta-foorumi</a:t>
            </a:r>
            <a:endParaRPr lang="en-GB" sz="1200" b="1"/>
          </a:p>
          <a:p>
            <a:endParaRPr lang="en-GB" sz="14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7" y="1772816"/>
            <a:ext cx="331199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endParaRPr lang="en-GB" sz="1200" b="1"/>
          </a:p>
          <a:p>
            <a:pPr lvl="1"/>
            <a:r>
              <a:rPr lang="en-GB" sz="1200" b="1" err="1"/>
              <a:t>Ilmastobudjetointi</a:t>
            </a:r>
            <a:r>
              <a:rPr lang="en-GB" sz="1200" b="1"/>
              <a:t> </a:t>
            </a:r>
            <a:r>
              <a:rPr lang="en-GB" sz="1200" b="1" err="1"/>
              <a:t>työkaluna</a:t>
            </a:r>
            <a:r>
              <a:rPr lang="en-GB" sz="1200" b="1"/>
              <a:t> </a:t>
            </a:r>
            <a:br>
              <a:rPr lang="en-GB" sz="1200" b="1"/>
            </a:br>
            <a:r>
              <a:rPr lang="en-GB" sz="1200" b="1" err="1"/>
              <a:t>kohti</a:t>
            </a:r>
            <a:r>
              <a:rPr lang="en-GB" sz="1200" b="1"/>
              <a:t> </a:t>
            </a:r>
            <a:r>
              <a:rPr lang="en-GB" sz="1200" b="1" err="1"/>
              <a:t>hiilineutraaliutta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Lähi</a:t>
            </a:r>
            <a:r>
              <a:rPr lang="en-GB" sz="1200" b="1"/>
              <a:t>- </a:t>
            </a:r>
            <a:r>
              <a:rPr lang="en-GB" sz="1200" b="1" err="1"/>
              <a:t>ja</a:t>
            </a:r>
            <a:r>
              <a:rPr lang="en-GB" sz="1200" b="1"/>
              <a:t> </a:t>
            </a:r>
            <a:r>
              <a:rPr lang="en-GB" sz="1200" b="1" err="1"/>
              <a:t>sesonkiruokaa</a:t>
            </a:r>
            <a:r>
              <a:rPr lang="en-GB" sz="1200" b="1"/>
              <a:t> </a:t>
            </a:r>
            <a:r>
              <a:rPr lang="en-GB" sz="1200" b="1" err="1"/>
              <a:t>kuluttajille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Kestävien</a:t>
            </a:r>
            <a:r>
              <a:rPr lang="en-GB" sz="1200" b="1"/>
              <a:t> </a:t>
            </a:r>
            <a:r>
              <a:rPr lang="en-GB" sz="1200" b="1" err="1"/>
              <a:t>elämäntapojen</a:t>
            </a:r>
            <a:r>
              <a:rPr lang="en-GB" sz="1200" b="1"/>
              <a:t> </a:t>
            </a:r>
            <a:r>
              <a:rPr lang="en-GB" sz="1200" b="1" err="1"/>
              <a:t>kiihdyttämö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Sukupuolitietoista</a:t>
            </a:r>
            <a:r>
              <a:rPr lang="en-GB" sz="1200" b="1"/>
              <a:t> </a:t>
            </a:r>
            <a:r>
              <a:rPr lang="en-GB" sz="1200" b="1" err="1"/>
              <a:t>budjetointia</a:t>
            </a:r>
            <a:endParaRPr lang="en-GB" sz="1200" b="1"/>
          </a:p>
          <a:p>
            <a:pPr lvl="1"/>
            <a:endParaRPr lang="en-GB" sz="1200" b="1"/>
          </a:p>
          <a:p>
            <a:pPr lvl="1"/>
            <a:r>
              <a:rPr lang="en-GB" sz="1200" b="1" err="1"/>
              <a:t>Sukupolvien</a:t>
            </a:r>
            <a:r>
              <a:rPr lang="en-GB" sz="1200" b="1"/>
              <a:t> </a:t>
            </a:r>
            <a:r>
              <a:rPr lang="en-GB" sz="1200" b="1" err="1"/>
              <a:t>korttelit</a:t>
            </a:r>
            <a:endParaRPr lang="en-GB" sz="1200" b="1"/>
          </a:p>
          <a:p>
            <a:endParaRPr lang="en-GB" sz="14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6" y="1772816"/>
            <a:ext cx="354156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vuotta</a:t>
            </a:r>
            <a:endParaRPr lang="en-FI" sz="2800" b="1">
              <a:latin typeface="+mj-lt"/>
            </a:endParaRPr>
          </a:p>
          <a:p>
            <a:endParaRPr lang="fi-FI" sz="1200" b="1"/>
          </a:p>
          <a:p>
            <a:pPr lvl="1"/>
            <a:r>
              <a:rPr lang="fi-FI" sz="1200" b="1"/>
              <a:t>Tiekartta hiilineutraaliin </a:t>
            </a:r>
          </a:p>
          <a:p>
            <a:pPr lvl="1"/>
            <a:r>
              <a:rPr lang="fi-FI" sz="1200" b="1"/>
              <a:t>Kuntaan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Nuorten politiikkakoulu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Yhteistyötä kaupunkien, yritysten </a:t>
            </a:r>
            <a:br>
              <a:rPr lang="fi-FI" sz="1200" b="1"/>
            </a:br>
            <a:r>
              <a:rPr lang="fi-FI" sz="1200" b="1"/>
              <a:t>ja tutkimuksen välillä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Kierrätysmateriaalista ympäristökeksinnöksi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Kestävän kehityksen paikallinen</a:t>
            </a:r>
          </a:p>
          <a:p>
            <a:pPr lvl="1"/>
            <a:r>
              <a:rPr lang="fi-FI" sz="1200" b="1"/>
              <a:t>Arviointiraportointi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Toimintaa turvallisuuden puolesta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Kaupunkipyöräjärjestelmällä kestävää liikkumista</a:t>
            </a:r>
          </a:p>
          <a:p>
            <a:endParaRPr lang="fi-FI" sz="1200" b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263D95-A130-4730-802D-7FEA7EF330A8}"/>
              </a:ext>
            </a:extLst>
          </p:cNvPr>
          <p:cNvSpPr/>
          <p:nvPr/>
        </p:nvSpPr>
        <p:spPr>
          <a:xfrm>
            <a:off x="947448" y="2492896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FB2376-D618-42C5-868F-931282C3B0AD}"/>
              </a:ext>
            </a:extLst>
          </p:cNvPr>
          <p:cNvSpPr/>
          <p:nvPr/>
        </p:nvSpPr>
        <p:spPr>
          <a:xfrm>
            <a:off x="947448" y="3393016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82AD96-433B-413E-8A19-1F542540FA08}"/>
              </a:ext>
            </a:extLst>
          </p:cNvPr>
          <p:cNvSpPr/>
          <p:nvPr/>
        </p:nvSpPr>
        <p:spPr>
          <a:xfrm>
            <a:off x="947448" y="3953830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7E8D04-04AB-4CC0-B00D-5363AF9CAB26}"/>
              </a:ext>
            </a:extLst>
          </p:cNvPr>
          <p:cNvSpPr/>
          <p:nvPr/>
        </p:nvSpPr>
        <p:spPr>
          <a:xfrm>
            <a:off x="947448" y="2960948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6523AE-64ED-40C6-BA78-AB218E83BA44}"/>
              </a:ext>
            </a:extLst>
          </p:cNvPr>
          <p:cNvSpPr/>
          <p:nvPr/>
        </p:nvSpPr>
        <p:spPr>
          <a:xfrm>
            <a:off x="4691864" y="3356992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524A51F-7071-425F-B397-AF612E0DC222}"/>
              </a:ext>
            </a:extLst>
          </p:cNvPr>
          <p:cNvSpPr/>
          <p:nvPr/>
        </p:nvSpPr>
        <p:spPr>
          <a:xfrm>
            <a:off x="8508288" y="2492896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3AFD016-922C-42EA-8ADA-370CC3A6D545}"/>
              </a:ext>
            </a:extLst>
          </p:cNvPr>
          <p:cNvSpPr/>
          <p:nvPr/>
        </p:nvSpPr>
        <p:spPr>
          <a:xfrm>
            <a:off x="8508288" y="2960948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8BA4D0-0D24-48E6-8125-60CD1E643B56}"/>
              </a:ext>
            </a:extLst>
          </p:cNvPr>
          <p:cNvSpPr/>
          <p:nvPr/>
        </p:nvSpPr>
        <p:spPr>
          <a:xfrm>
            <a:off x="8508288" y="3356992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D567998-F93E-439A-ABA4-B6D95FE6C6C9}"/>
              </a:ext>
            </a:extLst>
          </p:cNvPr>
          <p:cNvSpPr/>
          <p:nvPr/>
        </p:nvSpPr>
        <p:spPr>
          <a:xfrm>
            <a:off x="947448" y="4509120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B880BF-563A-4D78-A43C-3B2929A340D4}"/>
              </a:ext>
            </a:extLst>
          </p:cNvPr>
          <p:cNvSpPr/>
          <p:nvPr/>
        </p:nvSpPr>
        <p:spPr>
          <a:xfrm>
            <a:off x="947448" y="4977192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2821739-DEBC-4753-B165-67FDB181E3E6}"/>
              </a:ext>
            </a:extLst>
          </p:cNvPr>
          <p:cNvSpPr/>
          <p:nvPr/>
        </p:nvSpPr>
        <p:spPr>
          <a:xfrm>
            <a:off x="947448" y="5414766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FD52BA1-21AF-44CA-940B-A423702D0431}"/>
              </a:ext>
            </a:extLst>
          </p:cNvPr>
          <p:cNvSpPr/>
          <p:nvPr/>
        </p:nvSpPr>
        <p:spPr>
          <a:xfrm>
            <a:off x="4691864" y="2492896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A09B7B0-33DC-4C81-B783-58B4579CE644}"/>
              </a:ext>
            </a:extLst>
          </p:cNvPr>
          <p:cNvSpPr/>
          <p:nvPr/>
        </p:nvSpPr>
        <p:spPr>
          <a:xfrm>
            <a:off x="4691864" y="2960948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11B59DA-43B0-43C8-80BB-5B1CAC19FBB0}"/>
              </a:ext>
            </a:extLst>
          </p:cNvPr>
          <p:cNvSpPr/>
          <p:nvPr/>
        </p:nvSpPr>
        <p:spPr>
          <a:xfrm>
            <a:off x="4691864" y="425711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78423B-9DA1-4086-AD39-5A2CC6EDDFE2}"/>
              </a:ext>
            </a:extLst>
          </p:cNvPr>
          <p:cNvSpPr/>
          <p:nvPr/>
        </p:nvSpPr>
        <p:spPr>
          <a:xfrm>
            <a:off x="4691864" y="3892517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8BDD1AC-E4F5-6342-AF78-904A1EEEE473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3521D61-1D09-754B-9530-8E365DB82937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B3FA7E1-B1F9-C84C-8AFC-1DC8B0963AD8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CD2BA1-E167-734E-9144-EB53D1D14188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46BC7A3-9980-8847-87FD-2281BC6ECC63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A9F660B-CCC0-0D44-81A7-9995F58D0991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CB04C9-F3D6-6C47-BB7F-6C091BED4E27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D9806A4-58A2-F443-92D8-17BE3BAFEE64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4861142-DC05-7241-AF0F-EA776BFF41F9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1D457F-5C41-114C-A0CF-5521C05ED777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91A08CC-F958-4742-92B3-D16864F42130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A502A1D-6E60-0D46-92CB-6FC952B644CE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7A325CC-2E5E-0D48-8DC6-0CCD8E7DDD49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64E85DF-EEC2-AE49-8FA0-8548726DFC19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C589141-05F7-7A44-BCA2-7B1CBEB89E96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6FD313-032B-0449-B78D-9495B2D7DAC4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21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5200"/>
            <a:ext cx="10658475" cy="1584149"/>
          </a:xfrm>
        </p:spPr>
        <p:txBody>
          <a:bodyPr/>
          <a:lstStyle/>
          <a:p>
            <a:r>
              <a:rPr lang="en-FI"/>
              <a:t>Toimenpiteitä suuriin kaupunkeihin</a:t>
            </a:r>
            <a:br>
              <a:rPr lang="en-FI"/>
            </a:br>
            <a:r>
              <a:rPr lang="en-FI"/>
              <a:t>ja maakuntakeskuksiin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7</a:t>
            </a:fld>
            <a:endParaRPr lang="fi-FI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6" y="2132856"/>
            <a:ext cx="3420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endParaRPr lang="en-GB" sz="1200" b="1"/>
          </a:p>
          <a:p>
            <a:pPr lvl="1"/>
            <a:r>
              <a:rPr lang="fi-FI" sz="1200" b="1"/>
              <a:t>Hyvät eväät: lounasruokailuja</a:t>
            </a:r>
          </a:p>
          <a:p>
            <a:pPr lvl="1"/>
            <a:r>
              <a:rPr lang="fi-FI" sz="1200" b="1"/>
              <a:t>lapsiperheille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Empaattinen hallinto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Ympäristökasvatuksen mobiilipeli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Kaupungin yhteiskäyttöautojen</a:t>
            </a:r>
          </a:p>
          <a:p>
            <a:pPr lvl="1"/>
            <a:r>
              <a:rPr lang="fi-FI" sz="1200" b="1"/>
              <a:t>ajoneuvopalvelun hankinta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Hyvän mielen kioski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Kävelevät kaupunkilabrat nuorille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5" y="2132856"/>
            <a:ext cx="3420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</a:t>
            </a:r>
            <a:r>
              <a:rPr lang="en-FI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fi-FI" sz="1400" b="1"/>
          </a:p>
          <a:p>
            <a:pPr algn="l"/>
            <a:endParaRPr lang="en-FI" sz="1200" b="0" i="0" u="none" strike="noStrike" baseline="0">
              <a:solidFill>
                <a:srgbClr val="000000"/>
              </a:solidFill>
              <a:latin typeface="Work Sans ExtraBold" panose="020B0604020202020204" charset="0"/>
            </a:endParaRPr>
          </a:p>
          <a:p>
            <a:pPr lvl="1"/>
            <a:r>
              <a:rPr lang="en-US" sz="1200" b="1" i="0" u="none" strike="noStrike" baseline="0" err="1"/>
              <a:t>Keskustelufoorumi</a:t>
            </a:r>
            <a:r>
              <a:rPr lang="en-US" sz="1200" b="1" i="0" u="none" strike="noStrike" baseline="0"/>
              <a:t> </a:t>
            </a:r>
            <a:r>
              <a:rPr lang="en-US" sz="1200" b="1" i="0" u="none" strike="noStrike" baseline="0" err="1"/>
              <a:t>kansalaisille</a:t>
            </a:r>
            <a:r>
              <a:rPr lang="en-US" sz="1200" b="1" i="0" u="none" strike="noStrike" baseline="0"/>
              <a:t> 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Osallistuva budjetointi</a:t>
            </a:r>
          </a:p>
          <a:p>
            <a:pPr lvl="1"/>
            <a:endParaRPr lang="fi-FI" sz="1200" b="1"/>
          </a:p>
          <a:p>
            <a:pPr lvl="1"/>
            <a:r>
              <a:rPr lang="fi-FI" sz="1200" b="1" err="1"/>
              <a:t>NääsMaas</a:t>
            </a:r>
            <a:r>
              <a:rPr lang="fi-FI" sz="1200" b="1"/>
              <a:t>: Tampereen alueen</a:t>
            </a:r>
          </a:p>
          <a:p>
            <a:pPr lvl="1"/>
            <a:r>
              <a:rPr lang="fi-FI" sz="1200" b="1"/>
              <a:t>koululaisten kyytipalvelu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Rauma 2030 -kestävän kehityksen</a:t>
            </a:r>
          </a:p>
          <a:p>
            <a:pPr lvl="1"/>
            <a:r>
              <a:rPr lang="fi-FI" sz="1200" b="1"/>
              <a:t>Tiekartta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1,5 asteen elämäntapojen opetus</a:t>
            </a:r>
          </a:p>
          <a:p>
            <a:pPr lvl="1"/>
            <a:r>
              <a:rPr lang="fi-FI" sz="1200" b="1"/>
              <a:t>kouluissa</a:t>
            </a:r>
          </a:p>
          <a:p>
            <a:endParaRPr lang="fi-FI" sz="1400" b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570AE0-CB51-4640-ACBE-047438EFDB25}"/>
              </a:ext>
            </a:extLst>
          </p:cNvPr>
          <p:cNvSpPr/>
          <p:nvPr/>
        </p:nvSpPr>
        <p:spPr>
          <a:xfrm>
            <a:off x="2951" y="152636"/>
            <a:ext cx="5760000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 SKENAARIO 1: </a:t>
            </a:r>
            <a:r>
              <a:rPr lang="en-FI"/>
              <a:t>Vähähiiliset hyvinvointiverkostot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C3C9F2-E372-4D5C-B449-3988A4DBA93B}"/>
              </a:ext>
            </a:extLst>
          </p:cNvPr>
          <p:cNvSpPr/>
          <p:nvPr/>
        </p:nvSpPr>
        <p:spPr>
          <a:xfrm>
            <a:off x="947448" y="3181286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31A168-F60E-43A8-9C01-49F9E1FB98C2}"/>
              </a:ext>
            </a:extLst>
          </p:cNvPr>
          <p:cNvSpPr/>
          <p:nvPr/>
        </p:nvSpPr>
        <p:spPr>
          <a:xfrm>
            <a:off x="947448" y="2798958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0703A9-FCA0-47FA-8F7D-57AD71C0F037}"/>
              </a:ext>
            </a:extLst>
          </p:cNvPr>
          <p:cNvSpPr/>
          <p:nvPr/>
        </p:nvSpPr>
        <p:spPr>
          <a:xfrm>
            <a:off x="947448" y="4185104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2E6E9B-41A1-4848-9067-6B3B0C231C74}"/>
              </a:ext>
            </a:extLst>
          </p:cNvPr>
          <p:cNvSpPr/>
          <p:nvPr/>
        </p:nvSpPr>
        <p:spPr>
          <a:xfrm>
            <a:off x="947448" y="3604312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F58B63-F317-476F-9563-03230A9C97C4}"/>
              </a:ext>
            </a:extLst>
          </p:cNvPr>
          <p:cNvSpPr/>
          <p:nvPr/>
        </p:nvSpPr>
        <p:spPr>
          <a:xfrm>
            <a:off x="947448" y="4685117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0A8E3A-26F7-40F8-AA17-A37961DDE624}"/>
              </a:ext>
            </a:extLst>
          </p:cNvPr>
          <p:cNvSpPr/>
          <p:nvPr/>
        </p:nvSpPr>
        <p:spPr>
          <a:xfrm>
            <a:off x="4691864" y="497719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EC0F5D-52CD-458E-9A82-BE682643B923}"/>
              </a:ext>
            </a:extLst>
          </p:cNvPr>
          <p:cNvSpPr/>
          <p:nvPr/>
        </p:nvSpPr>
        <p:spPr>
          <a:xfrm>
            <a:off x="4691864" y="4617152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F13BAF-72A8-496B-9827-3CFAEA4FCD81}"/>
              </a:ext>
            </a:extLst>
          </p:cNvPr>
          <p:cNvSpPr/>
          <p:nvPr/>
        </p:nvSpPr>
        <p:spPr>
          <a:xfrm>
            <a:off x="4691864" y="2798958"/>
            <a:ext cx="180000" cy="180000"/>
          </a:xfrm>
          <a:prstGeom prst="ellipse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46B37B-CCA4-4EAD-A10A-669AC6274F78}"/>
              </a:ext>
            </a:extLst>
          </p:cNvPr>
          <p:cNvSpPr/>
          <p:nvPr/>
        </p:nvSpPr>
        <p:spPr>
          <a:xfrm>
            <a:off x="4691864" y="3356992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70F423-A9D5-4C59-9563-4A0F227A513C}"/>
              </a:ext>
            </a:extLst>
          </p:cNvPr>
          <p:cNvSpPr/>
          <p:nvPr/>
        </p:nvSpPr>
        <p:spPr>
          <a:xfrm>
            <a:off x="4691864" y="3716347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C82AC1-3BEB-47DA-A9C7-A8B941A13DED}"/>
              </a:ext>
            </a:extLst>
          </p:cNvPr>
          <p:cNvSpPr/>
          <p:nvPr/>
        </p:nvSpPr>
        <p:spPr>
          <a:xfrm>
            <a:off x="4691864" y="4149080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93F5CA-7DAC-2F48-B73E-B47CA77D8AF5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AA3EC8B-C167-6F4E-9708-47B12FB504DA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7638DF4-6037-C241-9D77-8DC6D9FFE940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3F1F44-B492-FF4A-BE74-9EAC0752C699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5179289-340E-EE4F-8707-8B7B706468D7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A87B370-4959-1F4D-ABC4-EE4F91FCAF6D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32066D4-5E4D-BD4C-B0BC-4F05BE61C475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189AE18-D46D-2D45-8CC0-CD218B25053C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936BE5A-F44C-3148-AEAE-1801494ECC2F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D4A5F9C-BD71-A24F-BD70-ACDDF5D51870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2694959-9300-B749-9B3F-074490EA340D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1A428E7-CB3D-D24E-8F34-0C78B70DB706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329CF8-3D4E-BE4D-94C1-B95CE7B33638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B2ECA57-442A-A041-8BF0-5BE59EC08CBF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9DAF4F0-2234-D542-BCFD-4F8AB6C15BFB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9551D79-B62B-D647-81AA-8A01B3BC388B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08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419-BDC9-7048-AB7D-2E4111D4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/>
              <a:t>Toimenpiteitä seutukaupunkeihin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CAC-629A-A944-9587-35FCD6B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8</a:t>
            </a:fld>
            <a:endParaRPr lang="fi-FI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824BC-3CA8-1E4E-8574-A55449CA07D0}"/>
              </a:ext>
            </a:extLst>
          </p:cNvPr>
          <p:cNvSpPr/>
          <p:nvPr/>
        </p:nvSpPr>
        <p:spPr>
          <a:xfrm>
            <a:off x="8328247" y="2132856"/>
            <a:ext cx="342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10+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endParaRPr lang="en-GB" sz="1200" b="1"/>
          </a:p>
          <a:p>
            <a:pPr lvl="1"/>
            <a:r>
              <a:rPr lang="en-GB" sz="1200" b="1" err="1"/>
              <a:t>Yhteisöllinen</a:t>
            </a:r>
            <a:r>
              <a:rPr lang="en-GB" sz="1200" b="1"/>
              <a:t> </a:t>
            </a:r>
            <a:r>
              <a:rPr lang="en-GB" sz="1200" b="1" err="1"/>
              <a:t>innovointi</a:t>
            </a:r>
            <a:r>
              <a:rPr lang="en-GB" sz="1200" b="1"/>
              <a:t> </a:t>
            </a:r>
            <a:r>
              <a:rPr lang="en-GB" sz="1200" b="1" err="1"/>
              <a:t>luovan</a:t>
            </a:r>
            <a:r>
              <a:rPr lang="en-GB" sz="1200" b="1"/>
              <a:t> </a:t>
            </a:r>
            <a:r>
              <a:rPr lang="en-GB" sz="1200" b="1" err="1"/>
              <a:t>kehittämisen</a:t>
            </a:r>
            <a:r>
              <a:rPr lang="en-GB" sz="1200" b="1"/>
              <a:t> </a:t>
            </a:r>
            <a:r>
              <a:rPr lang="en-GB" sz="1200" b="1" err="1"/>
              <a:t>apuvälineenä</a:t>
            </a:r>
            <a:endParaRPr lang="en-GB" sz="1200" b="1"/>
          </a:p>
          <a:p>
            <a:endParaRPr lang="en-GB" sz="14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DAE5-7A90-6B4A-BE67-CF95F194A0F8}"/>
              </a:ext>
            </a:extLst>
          </p:cNvPr>
          <p:cNvSpPr/>
          <p:nvPr/>
        </p:nvSpPr>
        <p:spPr>
          <a:xfrm>
            <a:off x="4571676" y="2132856"/>
            <a:ext cx="3420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  <a:latin typeface="+mj-lt"/>
              </a:rPr>
              <a:t>5–10 </a:t>
            </a:r>
            <a:r>
              <a:rPr lang="en-GB" sz="2800" b="1" err="1">
                <a:solidFill>
                  <a:schemeClr val="accent3"/>
                </a:solidFill>
                <a:latin typeface="+mj-lt"/>
              </a:rPr>
              <a:t>vuotta</a:t>
            </a:r>
            <a:endParaRPr lang="en-GB" sz="2800">
              <a:solidFill>
                <a:schemeClr val="accent3"/>
              </a:solidFill>
              <a:latin typeface="+mj-lt"/>
            </a:endParaRPr>
          </a:p>
          <a:p>
            <a:endParaRPr lang="en-GB" sz="1200" b="1"/>
          </a:p>
          <a:p>
            <a:pPr lvl="1"/>
            <a:r>
              <a:rPr lang="fi-FI" sz="1200" b="1"/>
              <a:t>Kaupungin yhteiskäyttöautojen</a:t>
            </a:r>
          </a:p>
          <a:p>
            <a:pPr lvl="1"/>
            <a:r>
              <a:rPr lang="fi-FI" sz="1200" b="1"/>
              <a:t>ajoneuvopalvelun hankinta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Kiinteistöautomaatiojärjestelmällä</a:t>
            </a:r>
          </a:p>
          <a:p>
            <a:pPr lvl="1"/>
            <a:r>
              <a:rPr lang="fi-FI" sz="1200" b="1"/>
              <a:t>säästöä sähkönkulutukseen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Energiataitoja alakoululaisille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Kierrätysmateriaalista</a:t>
            </a:r>
          </a:p>
          <a:p>
            <a:pPr lvl="1"/>
            <a:r>
              <a:rPr lang="fi-FI" sz="1200" b="1"/>
              <a:t>ympäristökeksinnöksi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Jakamistaloutta julkisiin tiloihin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215CA-EE9F-D149-AC0E-A6E2E5C4BE4D}"/>
              </a:ext>
            </a:extLst>
          </p:cNvPr>
          <p:cNvSpPr/>
          <p:nvPr/>
        </p:nvSpPr>
        <p:spPr>
          <a:xfrm>
            <a:off x="815105" y="2132856"/>
            <a:ext cx="3420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2800" b="1">
                <a:solidFill>
                  <a:schemeClr val="accent3"/>
                </a:solidFill>
                <a:latin typeface="+mj-lt"/>
              </a:rPr>
              <a:t>0–5 vuotta</a:t>
            </a:r>
            <a:endParaRPr lang="en-FI" sz="2800" b="1">
              <a:latin typeface="+mj-lt"/>
            </a:endParaRPr>
          </a:p>
          <a:p>
            <a:endParaRPr lang="fi-FI" sz="1200" b="1"/>
          </a:p>
          <a:p>
            <a:pPr lvl="1"/>
            <a:r>
              <a:rPr lang="fi-FI" sz="1200" b="1"/>
              <a:t>Kestävien elämäntapojen opetus koko ikäluokalle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Kestävien elämäntapojen </a:t>
            </a:r>
            <a:r>
              <a:rPr lang="fi-FI" sz="1200" b="1" err="1"/>
              <a:t>kiihdyttämö</a:t>
            </a:r>
            <a:endParaRPr lang="fi-FI" sz="1200" b="1"/>
          </a:p>
          <a:p>
            <a:pPr lvl="1"/>
            <a:endParaRPr lang="fi-FI" sz="1200" b="1"/>
          </a:p>
          <a:p>
            <a:pPr lvl="1"/>
            <a:r>
              <a:rPr lang="fi-FI" sz="1200" b="1"/>
              <a:t>Sovelluksista ratkaisu naapuriapuun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#Ilmastokirittäjät</a:t>
            </a:r>
          </a:p>
          <a:p>
            <a:pPr lvl="1"/>
            <a:endParaRPr lang="fi-FI" sz="1200" b="1"/>
          </a:p>
          <a:p>
            <a:pPr lvl="1"/>
            <a:r>
              <a:rPr lang="fi-FI" sz="1200" b="1"/>
              <a:t>Ilmastobudjetointi</a:t>
            </a:r>
          </a:p>
          <a:p>
            <a:endParaRPr lang="fi-FI" sz="14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3F482-9C51-BB4F-99EE-E0CAE99E6522}"/>
              </a:ext>
            </a:extLst>
          </p:cNvPr>
          <p:cNvSpPr/>
          <p:nvPr/>
        </p:nvSpPr>
        <p:spPr>
          <a:xfrm>
            <a:off x="2951" y="152636"/>
            <a:ext cx="5760000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b="1"/>
              <a:t>  SKENAARIO 1: </a:t>
            </a:r>
            <a:r>
              <a:rPr lang="en-FI"/>
              <a:t>Vähähiiliset hyvinvointiverkostot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1DC0E1-B9D9-4C3D-9667-EB3D482DD6DC}"/>
              </a:ext>
            </a:extLst>
          </p:cNvPr>
          <p:cNvSpPr/>
          <p:nvPr/>
        </p:nvSpPr>
        <p:spPr>
          <a:xfrm>
            <a:off x="947448" y="3356992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FD45E2-C4A0-44AA-88E8-54593DA3C1BF}"/>
              </a:ext>
            </a:extLst>
          </p:cNvPr>
          <p:cNvSpPr/>
          <p:nvPr/>
        </p:nvSpPr>
        <p:spPr>
          <a:xfrm>
            <a:off x="947448" y="2850215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8739BD-A9F8-4BC4-9E4D-5A342A10DCA6}"/>
              </a:ext>
            </a:extLst>
          </p:cNvPr>
          <p:cNvSpPr/>
          <p:nvPr/>
        </p:nvSpPr>
        <p:spPr>
          <a:xfrm>
            <a:off x="947448" y="4581128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F533BEF-DA92-47BA-92D1-C554A67F09FD}"/>
              </a:ext>
            </a:extLst>
          </p:cNvPr>
          <p:cNvSpPr/>
          <p:nvPr/>
        </p:nvSpPr>
        <p:spPr>
          <a:xfrm>
            <a:off x="947448" y="3861048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DB2770-C81E-46A2-9231-C61CF8E3FC8F}"/>
              </a:ext>
            </a:extLst>
          </p:cNvPr>
          <p:cNvSpPr/>
          <p:nvPr/>
        </p:nvSpPr>
        <p:spPr>
          <a:xfrm>
            <a:off x="947448" y="4221088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30C93-FA1B-41BF-B1B5-9918ED7905E2}"/>
              </a:ext>
            </a:extLst>
          </p:cNvPr>
          <p:cNvSpPr/>
          <p:nvPr/>
        </p:nvSpPr>
        <p:spPr>
          <a:xfrm>
            <a:off x="4691864" y="2850215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1E2A99-40DC-41D0-B2E4-CBAF9FBC5768}"/>
              </a:ext>
            </a:extLst>
          </p:cNvPr>
          <p:cNvSpPr/>
          <p:nvPr/>
        </p:nvSpPr>
        <p:spPr>
          <a:xfrm>
            <a:off x="4691864" y="3897072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1ACC9D-2D42-4F57-A073-253A86FE15A8}"/>
              </a:ext>
            </a:extLst>
          </p:cNvPr>
          <p:cNvSpPr/>
          <p:nvPr/>
        </p:nvSpPr>
        <p:spPr>
          <a:xfrm>
            <a:off x="4691864" y="33930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DEBA43-19C5-4BEB-829D-87F04730A60A}"/>
              </a:ext>
            </a:extLst>
          </p:cNvPr>
          <p:cNvSpPr/>
          <p:nvPr/>
        </p:nvSpPr>
        <p:spPr>
          <a:xfrm>
            <a:off x="4691864" y="4329120"/>
            <a:ext cx="180000" cy="180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BD85FE-DD78-40E1-A193-8BF13F99C9DA}"/>
              </a:ext>
            </a:extLst>
          </p:cNvPr>
          <p:cNvSpPr/>
          <p:nvPr/>
        </p:nvSpPr>
        <p:spPr>
          <a:xfrm>
            <a:off x="4691864" y="4797152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8B70AF4-75F8-4A28-992E-DA582EC329A2}"/>
              </a:ext>
            </a:extLst>
          </p:cNvPr>
          <p:cNvSpPr/>
          <p:nvPr/>
        </p:nvSpPr>
        <p:spPr>
          <a:xfrm>
            <a:off x="8436280" y="2850215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15E29B-02C7-744B-A4BF-AA74C4F9F66A}"/>
              </a:ext>
            </a:extLst>
          </p:cNvPr>
          <p:cNvGrpSpPr/>
          <p:nvPr/>
        </p:nvGrpSpPr>
        <p:grpSpPr>
          <a:xfrm>
            <a:off x="1883552" y="6165304"/>
            <a:ext cx="8028872" cy="430887"/>
            <a:chOff x="1883552" y="6235039"/>
            <a:chExt cx="8028872" cy="43088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5BF5B67-0D01-3642-8723-2BAF8CD55E2E}"/>
                </a:ext>
              </a:extLst>
            </p:cNvPr>
            <p:cNvGrpSpPr/>
            <p:nvPr/>
          </p:nvGrpSpPr>
          <p:grpSpPr>
            <a:xfrm>
              <a:off x="1883552" y="6235039"/>
              <a:ext cx="1319847" cy="430887"/>
              <a:chOff x="1883552" y="6180693"/>
              <a:chExt cx="1319847" cy="43088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ED819C0-2010-0D48-84D9-37734A6DBA08}"/>
                  </a:ext>
                </a:extLst>
              </p:cNvPr>
              <p:cNvSpPr/>
              <p:nvPr/>
            </p:nvSpPr>
            <p:spPr>
              <a:xfrm>
                <a:off x="1883552" y="6306136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E0BB4A-97C0-2244-920C-0070BD1B9115}"/>
                  </a:ext>
                </a:extLst>
              </p:cNvPr>
              <p:cNvSpPr txBox="1"/>
              <p:nvPr/>
            </p:nvSpPr>
            <p:spPr>
              <a:xfrm>
                <a:off x="2101815" y="6180693"/>
                <a:ext cx="1101584" cy="4308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GB" sz="1100" err="1"/>
                  <a:t>Kestävyyden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johtaminen</a:t>
                </a:r>
                <a:endParaRPr lang="en-GB" sz="11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74DD138-2818-B54F-B386-444EC290A159}"/>
                </a:ext>
              </a:extLst>
            </p:cNvPr>
            <p:cNvGrpSpPr/>
            <p:nvPr/>
          </p:nvGrpSpPr>
          <p:grpSpPr>
            <a:xfrm>
              <a:off x="3512192" y="6235039"/>
              <a:ext cx="1258647" cy="430887"/>
              <a:chOff x="3539736" y="6180693"/>
              <a:chExt cx="1258647" cy="43088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480F719-EFD7-1240-A777-E888E909A17C}"/>
                  </a:ext>
                </a:extLst>
              </p:cNvPr>
              <p:cNvSpPr/>
              <p:nvPr/>
            </p:nvSpPr>
            <p:spPr>
              <a:xfrm>
                <a:off x="3539736" y="6306136"/>
                <a:ext cx="180000" cy="180000"/>
              </a:xfrm>
              <a:prstGeom prst="ellipse">
                <a:avLst/>
              </a:prstGeom>
              <a:solidFill>
                <a:srgbClr val="FF6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759EC7D-23F5-E84C-835D-0DF2A0E6BA79}"/>
                  </a:ext>
                </a:extLst>
              </p:cNvPr>
              <p:cNvSpPr/>
              <p:nvPr/>
            </p:nvSpPr>
            <p:spPr>
              <a:xfrm>
                <a:off x="3783362" y="6180693"/>
                <a:ext cx="1015021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Sosiaalinen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2FAC9AF-79AA-0D40-8019-8A6F3E3DCF28}"/>
                </a:ext>
              </a:extLst>
            </p:cNvPr>
            <p:cNvGrpSpPr/>
            <p:nvPr/>
          </p:nvGrpSpPr>
          <p:grpSpPr>
            <a:xfrm>
              <a:off x="5079632" y="6235039"/>
              <a:ext cx="1377609" cy="430887"/>
              <a:chOff x="5123912" y="6256159"/>
              <a:chExt cx="1377609" cy="43088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4B81044-C142-4146-8FFC-63F3BE70DC5D}"/>
                  </a:ext>
                </a:extLst>
              </p:cNvPr>
              <p:cNvSpPr/>
              <p:nvPr/>
            </p:nvSpPr>
            <p:spPr>
              <a:xfrm>
                <a:off x="5123912" y="63816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553D152-9BB1-174C-88A7-990D03C8B22B}"/>
                  </a:ext>
                </a:extLst>
              </p:cNvPr>
              <p:cNvSpPr/>
              <p:nvPr/>
            </p:nvSpPr>
            <p:spPr>
              <a:xfrm>
                <a:off x="5316581" y="6256159"/>
                <a:ext cx="1184940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Ekologinen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8CC9917-C125-7D44-B59B-80B5D49DE393}"/>
                </a:ext>
              </a:extLst>
            </p:cNvPr>
            <p:cNvGrpSpPr/>
            <p:nvPr/>
          </p:nvGrpSpPr>
          <p:grpSpPr>
            <a:xfrm>
              <a:off x="6766034" y="6235039"/>
              <a:ext cx="1361452" cy="430887"/>
              <a:chOff x="6708088" y="6281816"/>
              <a:chExt cx="1361452" cy="43088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7B2FE7B-6B61-1C44-BCD3-E4D313EE1A61}"/>
                  </a:ext>
                </a:extLst>
              </p:cNvPr>
              <p:cNvSpPr/>
              <p:nvPr/>
            </p:nvSpPr>
            <p:spPr>
              <a:xfrm>
                <a:off x="6708088" y="6407259"/>
                <a:ext cx="180000" cy="18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5C5AA2F-E03E-9E4D-8C1A-D7EB276D0812}"/>
                  </a:ext>
                </a:extLst>
              </p:cNvPr>
              <p:cNvSpPr/>
              <p:nvPr/>
            </p:nvSpPr>
            <p:spPr>
              <a:xfrm>
                <a:off x="6907042" y="6281816"/>
                <a:ext cx="1162498" cy="43088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GB" sz="1100" err="1"/>
                  <a:t>Taloudellinen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kestävyys</a:t>
                </a:r>
                <a:endParaRPr lang="en-GB" sz="1100">
                  <a:effectLst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D8268BD-F092-254C-A327-B39094B00398}"/>
                </a:ext>
              </a:extLst>
            </p:cNvPr>
            <p:cNvGrpSpPr/>
            <p:nvPr/>
          </p:nvGrpSpPr>
          <p:grpSpPr>
            <a:xfrm>
              <a:off x="8436280" y="6235039"/>
              <a:ext cx="1476144" cy="430887"/>
              <a:chOff x="8436280" y="6289384"/>
              <a:chExt cx="1476144" cy="43088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3DBC3F-502C-B745-9355-A357B4250FC4}"/>
                  </a:ext>
                </a:extLst>
              </p:cNvPr>
              <p:cNvSpPr/>
              <p:nvPr/>
            </p:nvSpPr>
            <p:spPr>
              <a:xfrm>
                <a:off x="8436280" y="6414827"/>
                <a:ext cx="180000" cy="18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sz="11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42A2641-BF78-9048-861C-95A6AAACF89C}"/>
                  </a:ext>
                </a:extLst>
              </p:cNvPr>
              <p:cNvSpPr/>
              <p:nvPr/>
            </p:nvSpPr>
            <p:spPr>
              <a:xfrm>
                <a:off x="8661761" y="6289384"/>
                <a:ext cx="1250663" cy="4308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GB" sz="1100" err="1"/>
                  <a:t>Kansainväliset</a:t>
                </a:r>
                <a:r>
                  <a:rPr lang="en-GB" sz="1100"/>
                  <a:t> </a:t>
                </a:r>
              </a:p>
              <a:p>
                <a:r>
                  <a:rPr lang="en-GB" sz="1100" err="1"/>
                  <a:t>esimerkit</a:t>
                </a:r>
                <a:endParaRPr lang="en-GB" sz="11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590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B7D1-782B-7649-846D-0BE4B7C9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43308"/>
            <a:ext cx="10658475" cy="1584149"/>
          </a:xfrm>
        </p:spPr>
        <p:txBody>
          <a:bodyPr/>
          <a:lstStyle/>
          <a:p>
            <a:r>
              <a:rPr lang="en-GB" b="1" err="1">
                <a:solidFill>
                  <a:srgbClr val="923468"/>
                </a:solidFill>
                <a:latin typeface="Work Sans" pitchFamily="2" charset="77"/>
              </a:rPr>
              <a:t>Skenaario</a:t>
            </a:r>
            <a:r>
              <a:rPr lang="en-GB" b="1">
                <a:solidFill>
                  <a:srgbClr val="923468"/>
                </a:solidFill>
                <a:latin typeface="Work Sans" pitchFamily="2" charset="77"/>
              </a:rPr>
              <a:t> 2: Kunta </a:t>
            </a:r>
            <a:r>
              <a:rPr lang="en-GB" b="1" err="1">
                <a:solidFill>
                  <a:srgbClr val="923468"/>
                </a:solidFill>
                <a:latin typeface="Work Sans" pitchFamily="2" charset="77"/>
              </a:rPr>
              <a:t>murroksen</a:t>
            </a:r>
            <a:r>
              <a:rPr lang="en-GB" b="1">
                <a:solidFill>
                  <a:srgbClr val="923468"/>
                </a:solidFill>
                <a:latin typeface="Work Sans" pitchFamily="2" charset="77"/>
              </a:rPr>
              <a:t> </a:t>
            </a:r>
            <a:r>
              <a:rPr lang="en-GB" b="1" err="1">
                <a:solidFill>
                  <a:srgbClr val="923468"/>
                </a:solidFill>
                <a:latin typeface="Work Sans" pitchFamily="2" charset="77"/>
              </a:rPr>
              <a:t>moottorina</a:t>
            </a:r>
            <a:r>
              <a:rPr lang="en-GB" b="1">
                <a:solidFill>
                  <a:srgbClr val="923468"/>
                </a:solidFill>
                <a:latin typeface="Work Sans" pitchFamily="2" charset="77"/>
              </a:rPr>
              <a:t> </a:t>
            </a:r>
            <a:r>
              <a:rPr lang="en-GB" b="1" err="1">
                <a:solidFill>
                  <a:srgbClr val="923468"/>
                </a:solidFill>
                <a:latin typeface="Work Sans" pitchFamily="2" charset="77"/>
              </a:rPr>
              <a:t>kestävässä</a:t>
            </a:r>
            <a:r>
              <a:rPr lang="en-GB" b="1">
                <a:solidFill>
                  <a:srgbClr val="923468"/>
                </a:solidFill>
                <a:latin typeface="Work Sans" pitchFamily="2" charset="77"/>
              </a:rPr>
              <a:t> </a:t>
            </a:r>
            <a:r>
              <a:rPr lang="en-GB" b="1" err="1">
                <a:solidFill>
                  <a:srgbClr val="923468"/>
                </a:solidFill>
                <a:latin typeface="Work Sans" pitchFamily="2" charset="77"/>
              </a:rPr>
              <a:t>toimintaympäristössä</a:t>
            </a:r>
            <a:br>
              <a:rPr lang="en-GB">
                <a:solidFill>
                  <a:srgbClr val="923468"/>
                </a:solidFill>
                <a:latin typeface="Work Sans" pitchFamily="2" charset="77"/>
              </a:rPr>
            </a:b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2F38C-4923-E249-AB45-163D9819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9</a:t>
            </a:fld>
            <a:endParaRPr lang="fi-FI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CEE85-A64F-E440-8F43-B5DE270C8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7" t="26561" r="35003" b="3680"/>
          <a:stretch/>
        </p:blipFill>
        <p:spPr>
          <a:xfrm>
            <a:off x="766763" y="2434310"/>
            <a:ext cx="4608512" cy="35125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3919E7-046C-0A49-8E28-C1E7D57895B8}"/>
              </a:ext>
            </a:extLst>
          </p:cNvPr>
          <p:cNvSpPr/>
          <p:nvPr/>
        </p:nvSpPr>
        <p:spPr>
          <a:xfrm>
            <a:off x="5663952" y="2420888"/>
            <a:ext cx="5904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err="1">
                <a:latin typeface="Work Sans" pitchFamily="2" charset="77"/>
              </a:rPr>
              <a:t>Kunnat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ovat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tunnistaneet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omat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vahvuutensa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osaavat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brändätä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itsensä</a:t>
            </a:r>
            <a:r>
              <a:rPr lang="en-GB" sz="1600">
                <a:latin typeface="Work Sans" pitchFamily="2" charset="77"/>
              </a:rPr>
              <a:t>. </a:t>
            </a:r>
            <a:r>
              <a:rPr lang="en-GB" sz="1600" err="1">
                <a:latin typeface="Work Sans" pitchFamily="2" charset="77"/>
              </a:rPr>
              <a:t>Kestävän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kehityksen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periaatteet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kuntalaisten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uudet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osallistumistavat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vakiintuvat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kuntien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toimintamalleihin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niin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ekologisen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kuin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myös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sosiaalisen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kestävyyden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näkökulmasta</a:t>
            </a:r>
            <a:r>
              <a:rPr lang="en-GB" sz="1600">
                <a:latin typeface="Work Sans" pitchFamily="2" charset="77"/>
              </a:rPr>
              <a:t>. </a:t>
            </a:r>
          </a:p>
          <a:p>
            <a:endParaRPr lang="en-GB" sz="1600">
              <a:latin typeface="Work Sans" pitchFamily="2" charset="77"/>
            </a:endParaRPr>
          </a:p>
          <a:p>
            <a:r>
              <a:rPr lang="en-GB" sz="1600" err="1">
                <a:latin typeface="Work Sans" pitchFamily="2" charset="77"/>
              </a:rPr>
              <a:t>Monipaikkaisuus</a:t>
            </a:r>
            <a:r>
              <a:rPr lang="en-GB" sz="1600">
                <a:latin typeface="Work Sans" pitchFamily="2" charset="77"/>
              </a:rPr>
              <a:t> on </a:t>
            </a:r>
            <a:r>
              <a:rPr lang="en-GB" sz="1600" err="1">
                <a:latin typeface="Work Sans" pitchFamily="2" charset="77"/>
              </a:rPr>
              <a:t>arkea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kunnissa</a:t>
            </a:r>
            <a:r>
              <a:rPr lang="en-GB" sz="1600">
                <a:latin typeface="Work Sans" pitchFamily="2" charset="77"/>
              </a:rPr>
              <a:t>, </a:t>
            </a:r>
            <a:r>
              <a:rPr lang="en-GB" sz="1600" err="1">
                <a:latin typeface="Work Sans" pitchFamily="2" charset="77"/>
              </a:rPr>
              <a:t>johon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digitalisaatio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tarjoaa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mahdollisuuksia</a:t>
            </a:r>
            <a:r>
              <a:rPr lang="en-GB" sz="1600">
                <a:latin typeface="Work Sans" pitchFamily="2" charset="77"/>
              </a:rPr>
              <a:t>. </a:t>
            </a:r>
            <a:r>
              <a:rPr lang="en-GB" sz="1600" err="1">
                <a:latin typeface="Work Sans" pitchFamily="2" charset="77"/>
              </a:rPr>
              <a:t>Kunnat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kilpailevat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keskenään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digitaalisesta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vihreästä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osaamisesta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hyödyntävät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niitä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taloudessaan</a:t>
            </a:r>
            <a:r>
              <a:rPr lang="en-GB" sz="1600">
                <a:latin typeface="Work Sans" pitchFamily="2" charset="77"/>
              </a:rPr>
              <a:t>. </a:t>
            </a:r>
          </a:p>
          <a:p>
            <a:endParaRPr lang="en-GB" sz="1600">
              <a:latin typeface="Work Sans" pitchFamily="2" charset="77"/>
            </a:endParaRPr>
          </a:p>
          <a:p>
            <a:r>
              <a:rPr lang="en-GB" sz="1600" err="1">
                <a:latin typeface="Work Sans" pitchFamily="2" charset="77"/>
              </a:rPr>
              <a:t>Kuntien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haasteena</a:t>
            </a:r>
            <a:r>
              <a:rPr lang="en-GB" sz="1600">
                <a:latin typeface="Work Sans" pitchFamily="2" charset="77"/>
              </a:rPr>
              <a:t> on </a:t>
            </a:r>
            <a:r>
              <a:rPr lang="en-GB" sz="1600" err="1">
                <a:latin typeface="Work Sans" pitchFamily="2" charset="77"/>
              </a:rPr>
              <a:t>vastata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jatkuvaan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työnmurrokseen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osaamisen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kehittämiseen</a:t>
            </a:r>
            <a:r>
              <a:rPr lang="en-GB" sz="1600">
                <a:latin typeface="Work Sans" pitchFamily="2" charset="77"/>
              </a:rPr>
              <a:t>. </a:t>
            </a:r>
            <a:r>
              <a:rPr lang="en-GB" sz="1600" err="1">
                <a:latin typeface="Work Sans" pitchFamily="2" charset="77"/>
              </a:rPr>
              <a:t>Työvoima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polarisoituu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ja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osa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aloista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kärsii</a:t>
            </a:r>
            <a:r>
              <a:rPr lang="en-GB" sz="1600">
                <a:latin typeface="Work Sans" pitchFamily="2" charset="77"/>
              </a:rPr>
              <a:t> </a:t>
            </a:r>
            <a:r>
              <a:rPr lang="en-GB" sz="1600" err="1">
                <a:latin typeface="Work Sans" pitchFamily="2" charset="77"/>
              </a:rPr>
              <a:t>työvoimapulasta</a:t>
            </a:r>
            <a:r>
              <a:rPr lang="en-GB" sz="1600">
                <a:latin typeface="Work Sans" pitchFamily="2" charset="77"/>
              </a:rPr>
              <a:t>.</a:t>
            </a:r>
            <a:endParaRPr lang="en-GB" sz="1600">
              <a:effectLst/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33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EN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fi_malli_short_embed.potx" id="{253838E2-88AE-4A0E-8724-9EBEA82CAAA3}" vid="{C8BEA55A-CD30-406B-9E6F-63A4F9ACCF24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F4FE9785FA5341BF5B89AF373F257F" ma:contentTypeVersion="6" ma:contentTypeDescription="Create a new document." ma:contentTypeScope="" ma:versionID="b4335143a5d140404c94f6c38de62712">
  <xsd:schema xmlns:xsd="http://www.w3.org/2001/XMLSchema" xmlns:xs="http://www.w3.org/2001/XMLSchema" xmlns:p="http://schemas.microsoft.com/office/2006/metadata/properties" xmlns:ns2="b0c3be7f-5c43-45a1-9486-7fcc0b766663" targetNamespace="http://schemas.microsoft.com/office/2006/metadata/properties" ma:root="true" ma:fieldsID="ad158bc72a8caaa297df20458398f823" ns2:_="">
    <xsd:import namespace="b0c3be7f-5c43-45a1-9486-7fcc0b766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3be7f-5c43-45a1-9486-7fcc0b766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CB30F6-46C0-48A6-8A68-F4AAD364E1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A05F4B-28CE-4012-91CD-0A0186511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c3be7f-5c43-45a1-9486-7fcc0b766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6FCE93-0FE7-44D8-9437-67DCF2F0A5B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Kuntaliitto EN</Template>
  <TotalTime>2</TotalTime>
  <Words>2098</Words>
  <Application>Microsoft Office PowerPoint</Application>
  <PresentationFormat>Laajakuva</PresentationFormat>
  <Paragraphs>742</Paragraphs>
  <Slides>28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3" baseType="lpstr">
      <vt:lpstr>Arial</vt:lpstr>
      <vt:lpstr>Work Sans ExtraBold</vt:lpstr>
      <vt:lpstr>Work Sans</vt:lpstr>
      <vt:lpstr>Work Sans SemiBold</vt:lpstr>
      <vt:lpstr>Kuntaliitto EN</vt:lpstr>
      <vt:lpstr>Kestävät kunnat 2030 -ennakointijulkaisu</vt:lpstr>
      <vt:lpstr>Kunnissa rakennetaan kestävää tulevaisuutta</vt:lpstr>
      <vt:lpstr>Neljä skenaariota tulevaisuuden kunnille</vt:lpstr>
      <vt:lpstr>Skenaario 1: Vähähiiliset hyvinvointiverkostot </vt:lpstr>
      <vt:lpstr>PowerPoint-esitys</vt:lpstr>
      <vt:lpstr>Toimenpiteitä kuutoskaupungeille</vt:lpstr>
      <vt:lpstr>Toimenpiteitä suuriin kaupunkeihin ja maakuntakeskuksiin</vt:lpstr>
      <vt:lpstr>Toimenpiteitä seutukaupunkeihin</vt:lpstr>
      <vt:lpstr>Skenaario 2: Kunta murroksen moottorina kestävässä toimintaympäristössä </vt:lpstr>
      <vt:lpstr>PowerPoint-esitys</vt:lpstr>
      <vt:lpstr>Toimenpiteitä suuriin kaupunkeihin ja maakuntakeskuksiin</vt:lpstr>
      <vt:lpstr>Toimenpiteitä seutukaupunkeihin</vt:lpstr>
      <vt:lpstr>Toimenpiteitä kehyskuntiin</vt:lpstr>
      <vt:lpstr>Toimenpiteitä pieniin kuntiin</vt:lpstr>
      <vt:lpstr>Skenaario 3: Loittoneva kunta</vt:lpstr>
      <vt:lpstr>PowerPoint-esitys</vt:lpstr>
      <vt:lpstr>Toimenpiteitä suuriin kaupunkeihin ja maakuntakeskuksiin </vt:lpstr>
      <vt:lpstr>Toimenpiteitä seutukaupunkeihin</vt:lpstr>
      <vt:lpstr>Toimenpiteitä kehyskuntiin</vt:lpstr>
      <vt:lpstr>Toimenpiteitä pieniin kuntiin</vt:lpstr>
      <vt:lpstr>Skenaario 4: Yksinäisten  kestämätön kunta </vt:lpstr>
      <vt:lpstr>PowerPoint-esitys</vt:lpstr>
      <vt:lpstr>Toimenpiteitä kuutoskaupunkeihin</vt:lpstr>
      <vt:lpstr>Toimenpiteitä seutukaupunkeihin</vt:lpstr>
      <vt:lpstr>Toimenpiteitä kehyskuntiin</vt:lpstr>
      <vt:lpstr>Miten tästä eteenpäin?</vt:lpstr>
      <vt:lpstr>Näin ennakointityö tehtiin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Kestävät kunnat 2030 -ennakointijulkaisu</dc:title>
  <dc:creator>Nelly Töyrylä</dc:creator>
  <cp:lastModifiedBy>Lappalainen Aino</cp:lastModifiedBy>
  <cp:revision>2</cp:revision>
  <dcterms:created xsi:type="dcterms:W3CDTF">2021-09-02T09:54:54Z</dcterms:created>
  <dcterms:modified xsi:type="dcterms:W3CDTF">2021-11-02T09:43:17Z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0x010100DDF4FE9785FA5341BF5B89AF373F257F</vt:lpwstr>
  </property>
</Properties>
</file>