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17"/>
  </p:notesMasterIdLst>
  <p:sldIdLst>
    <p:sldId id="256" r:id="rId2"/>
    <p:sldId id="257" r:id="rId3"/>
    <p:sldId id="258" r:id="rId4"/>
    <p:sldId id="262" r:id="rId5"/>
    <p:sldId id="259" r:id="rId6"/>
    <p:sldId id="260" r:id="rId7"/>
    <p:sldId id="271" r:id="rId8"/>
    <p:sldId id="266" r:id="rId9"/>
    <p:sldId id="268" r:id="rId10"/>
    <p:sldId id="263" r:id="rId11"/>
    <p:sldId id="265" r:id="rId12"/>
    <p:sldId id="264" r:id="rId13"/>
    <p:sldId id="269" r:id="rId14"/>
    <p:sldId id="270" r:id="rId15"/>
    <p:sldId id="267" r:id="rId16"/>
  </p:sldIdLst>
  <p:sldSz cx="9144000" cy="5143500" type="screen16x9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5">
          <p15:clr>
            <a:srgbClr val="A4A3A4"/>
          </p15:clr>
        </p15:guide>
        <p15:guide id="2" pos="1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95023" autoAdjust="0"/>
  </p:normalViewPr>
  <p:slideViewPr>
    <p:cSldViewPr snapToGrid="0">
      <p:cViewPr varScale="1">
        <p:scale>
          <a:sx n="199" d="100"/>
          <a:sy n="199" d="100"/>
        </p:scale>
        <p:origin x="552" y="100"/>
      </p:cViewPr>
      <p:guideLst>
        <p:guide orient="horz" pos="3135"/>
        <p:guide pos="133"/>
      </p:guideLst>
    </p:cSldViewPr>
  </p:slideViewPr>
  <p:outlineViewPr>
    <p:cViewPr>
      <p:scale>
        <a:sx n="33" d="100"/>
        <a:sy n="33" d="100"/>
      </p:scale>
      <p:origin x="0" y="-151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FA15B-FE45-45FE-A5C1-2286D62DBEA0}" type="datetimeFigureOut">
              <a:rPr lang="fi-FI" smtClean="0"/>
              <a:t>4.10.2016</a:t>
            </a:fld>
            <a:endParaRPr lang="sv-SE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36A8-0A76-4C63-8941-B39E4C045E49}" type="slidenum">
              <a:rPr lang="fi-FI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49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ribbon_kansisivu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8502" y="2021305"/>
            <a:ext cx="2955497" cy="3020596"/>
          </a:xfrm>
          <a:prstGeom prst="rect">
            <a:avLst/>
          </a:prstGeom>
        </p:spPr>
      </p:pic>
      <p:sp>
        <p:nvSpPr>
          <p:cNvPr id="9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368900"/>
            <a:ext cx="7297200" cy="11016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475900"/>
            <a:ext cx="6102000" cy="12285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11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5" y="261246"/>
            <a:ext cx="25146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7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543200"/>
            <a:ext cx="1789200" cy="555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3412800"/>
            <a:ext cx="7239600" cy="783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4195800"/>
            <a:ext cx="7239600" cy="621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3381210"/>
            <a:ext cx="9144000" cy="27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328" y="3484603"/>
            <a:ext cx="1670671" cy="1557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4"/>
            <a:ext cx="9144000" cy="337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77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3304800"/>
            <a:ext cx="7779600" cy="1020600"/>
          </a:xfrm>
        </p:spPr>
        <p:txBody>
          <a:bodyPr anchor="t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178900"/>
            <a:ext cx="7779600" cy="11259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Arto Sulonen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77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543200"/>
            <a:ext cx="1789200" cy="555737"/>
          </a:xfrm>
          <a:prstGeom prst="rect">
            <a:avLst/>
          </a:prstGeom>
        </p:spPr>
      </p:pic>
      <p:pic>
        <p:nvPicPr>
          <p:cNvPr id="11" name="Picture 7" descr="ribbon_sisaltosivu-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1558" y="2758279"/>
            <a:ext cx="2572442" cy="2336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Arto Sulonen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6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1603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Arto Sulonen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88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400" y="205978"/>
            <a:ext cx="7779600" cy="857250"/>
          </a:xfrm>
        </p:spPr>
        <p:txBody>
          <a:bodyPr rIns="90000"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680400" y="1150200"/>
            <a:ext cx="3816000" cy="480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630800"/>
            <a:ext cx="3816000" cy="2964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43438" y="1150200"/>
            <a:ext cx="3816000" cy="480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630800"/>
            <a:ext cx="3816000" cy="2964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Arto Sulonen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4178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Arto Sulonen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565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Arto Sulonen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5803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680400" y="205200"/>
            <a:ext cx="2970000" cy="872100"/>
          </a:xfrm>
        </p:spPr>
        <p:txBody>
          <a:bodyPr tIns="0" rIns="90000"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1077300"/>
            <a:ext cx="2970000" cy="35181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5"/>
          </p:nvPr>
        </p:nvSpPr>
        <p:spPr>
          <a:xfrm>
            <a:off x="3747600" y="205199"/>
            <a:ext cx="4712400" cy="43902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Arto Sulonen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86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3"/>
          </p:nvPr>
        </p:nvSpPr>
        <p:spPr>
          <a:xfrm>
            <a:off x="680400" y="421200"/>
            <a:ext cx="8188592" cy="3086100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3361967"/>
            <a:ext cx="8195468" cy="584391"/>
          </a:xfrm>
        </p:spPr>
        <p:txBody>
          <a:bodyPr tIns="0" rIns="90000" anchor="b" anchorCtr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5"/>
          </p:nvPr>
        </p:nvSpPr>
        <p:spPr>
          <a:xfrm>
            <a:off x="687600" y="3987900"/>
            <a:ext cx="8195468" cy="56710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A6D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Arto Sulonen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7336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Arto Sulonen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631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543200"/>
            <a:ext cx="1789200" cy="555737"/>
          </a:xfrm>
          <a:prstGeom prst="rect">
            <a:avLst/>
          </a:prstGeom>
        </p:spPr>
      </p:pic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150" y="2844371"/>
            <a:ext cx="2736850" cy="2197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368900"/>
            <a:ext cx="7297200" cy="1101600"/>
          </a:xfrm>
        </p:spPr>
        <p:txBody>
          <a:bodyPr rIns="90000"/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475900"/>
            <a:ext cx="6102000" cy="12285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2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5716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543200"/>
            <a:ext cx="1789200" cy="555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3412800"/>
            <a:ext cx="7239600" cy="783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4195800"/>
            <a:ext cx="7239600" cy="621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3381210"/>
            <a:ext cx="9144000" cy="27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328" y="3484603"/>
            <a:ext cx="1670671" cy="1557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38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543200"/>
            <a:ext cx="1789200" cy="555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3412800"/>
            <a:ext cx="7239600" cy="783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4195800"/>
            <a:ext cx="7239600" cy="621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3381210"/>
            <a:ext cx="9144000" cy="27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328" y="3484603"/>
            <a:ext cx="1670671" cy="1557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338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4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543200"/>
            <a:ext cx="1789200" cy="555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3412800"/>
            <a:ext cx="7239600" cy="783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4195800"/>
            <a:ext cx="7239600" cy="621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3381210"/>
            <a:ext cx="9144000" cy="27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328" y="3484603"/>
            <a:ext cx="1670671" cy="1557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82"/>
            <a:ext cx="9144000" cy="337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8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543200"/>
            <a:ext cx="1789200" cy="555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3412800"/>
            <a:ext cx="7239600" cy="783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4195800"/>
            <a:ext cx="7246800" cy="621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3381210"/>
            <a:ext cx="9144000" cy="27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328" y="3484603"/>
            <a:ext cx="1670671" cy="1557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82"/>
            <a:ext cx="9144000" cy="337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0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543200"/>
            <a:ext cx="1789200" cy="555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3412800"/>
            <a:ext cx="7239600" cy="783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4195800"/>
            <a:ext cx="7246800" cy="621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3381210"/>
            <a:ext cx="9144000" cy="27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328" y="3484603"/>
            <a:ext cx="1670671" cy="1557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33"/>
            <a:ext cx="9144000" cy="337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5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543200"/>
            <a:ext cx="1789200" cy="555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3412800"/>
            <a:ext cx="7239600" cy="783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4195800"/>
            <a:ext cx="7239600" cy="621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3381210"/>
            <a:ext cx="9144000" cy="27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328" y="3484603"/>
            <a:ext cx="1670671" cy="1557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820"/>
            <a:ext cx="9144000" cy="337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3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543200"/>
            <a:ext cx="1789200" cy="5557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201500"/>
            <a:ext cx="7779600" cy="33939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54000" y="4838400"/>
            <a:ext cx="903600" cy="199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69200" y="4838400"/>
            <a:ext cx="3096000" cy="199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Arto Sulonen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68000" y="4838400"/>
            <a:ext cx="392400" cy="199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6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1535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E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000" kern="1200">
          <a:solidFill>
            <a:srgbClr val="002E6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002E63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rgbClr val="002E63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spcBef>
          <a:spcPts val="24"/>
        </a:spcBef>
        <a:buClr>
          <a:schemeClr val="accent1"/>
        </a:buClr>
        <a:buFont typeface="Verdana" pitchFamily="34" charset="0"/>
        <a:buChar char="»"/>
        <a:defRPr sz="1400" kern="1200">
          <a:solidFill>
            <a:srgbClr val="002E63"/>
          </a:solidFill>
          <a:latin typeface="+mn-lt"/>
          <a:ea typeface="+mn-ea"/>
          <a:cs typeface="+mn-cs"/>
        </a:defRPr>
      </a:lvl5pPr>
      <a:lvl6pPr marL="2327275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6pPr>
      <a:lvl7pPr marL="2605088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7pPr>
      <a:lvl8pPr marL="28702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8pPr>
      <a:lvl9pPr marL="31369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smtClean="0"/>
              <a:t>Utkast till Kommunförbundets utlåtande om vård- och landskapsreformen</a:t>
            </a:r>
            <a:endParaRPr lang="sv-SE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sv-SE" dirty="0" smtClean="0"/>
          </a:p>
          <a:p>
            <a:r>
              <a:rPr lang="sv-SE" smtClean="0"/>
              <a:t>22.9.2016</a:t>
            </a:r>
            <a:endParaRPr lang="sv-SE" dirty="0"/>
          </a:p>
          <a:p>
            <a:r>
              <a:rPr lang="sv-SE" smtClean="0"/>
              <a:t>Arto Sulonen, direktör för juridiska ärenden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59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mtClean="0"/>
              <a:t>Egendomsarrangemang</a:t>
            </a:r>
            <a:endParaRPr lang="sv-SE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smtClean="0"/>
              <a:t>Hyrestiden för kommunernas social- och hälsovårdsfastigheter föreslås bli minst 5 år</a:t>
            </a:r>
          </a:p>
          <a:p>
            <a:endParaRPr lang="sv-SE" dirty="0"/>
          </a:p>
          <a:p>
            <a:r>
              <a:rPr lang="sv-SE" smtClean="0"/>
              <a:t>Efter övergångstiden bör riskerna med de fastigheter som kvarstår hos kommunerna spridas på kommunerna, landskapen och staten (t.ex. riktade understöd)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smtClean="0"/>
              <a:t>Marken under samkommunernas byggnader bör förbli i kommunens ägo (långvariga arrendeavtal som binds till ändamålet ingås med landskapen) </a:t>
            </a:r>
          </a:p>
          <a:p>
            <a:endParaRPr lang="sv-SE" dirty="0"/>
          </a:p>
          <a:p>
            <a:r>
              <a:rPr lang="sv-SE" smtClean="0"/>
              <a:t>Alternativa koncept hamnat i skymundan (egendomsöverföring mot ersättning eller gemensamma fastighetsbolag för kommuner och landskap)</a:t>
            </a:r>
            <a:endParaRPr lang="sv-SE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Arto Sulonen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050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mtClean="0"/>
              <a:t>Kommunerna och produktion av tjänster</a:t>
            </a:r>
            <a:endParaRPr lang="sv-SE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mtClean="0"/>
              <a:t>Kommunerna har också framöver ett omfattande ansvar för främjandet av välfärd och hälsa, vilket bör förtydligas i lagstiftningen</a:t>
            </a:r>
          </a:p>
          <a:p>
            <a:endParaRPr lang="sv-SE" dirty="0" smtClean="0"/>
          </a:p>
          <a:p>
            <a:r>
              <a:rPr lang="sv-SE" smtClean="0"/>
              <a:t>Kommunerna bör ha rätt att äga och bilda bolag som producerar tjänster som omfattas av valfriheten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Arto Sulonen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2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mtClean="0"/>
              <a:t>Samarbete mellan kommunen och landskapet</a:t>
            </a:r>
            <a:endParaRPr lang="sv-SE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v-SE" smtClean="0"/>
              <a:t>Samarbete mellan kommunerna och landskapen och deras möjlighet att ingå avtal om skötseln av uppgifter bör tryggas</a:t>
            </a:r>
          </a:p>
          <a:p>
            <a:endParaRPr lang="sv-SE" dirty="0"/>
          </a:p>
          <a:p>
            <a:r>
              <a:rPr lang="sv-SE" smtClean="0"/>
              <a:t>Landskapet och kommunerna bör kunna samarbeta kring och ingå avtal om skötseln av uppgifter på samma sätt som kommunallagen tillåter samarbete mellan kommuner</a:t>
            </a:r>
          </a:p>
          <a:p>
            <a:endParaRPr lang="sv-SE" dirty="0"/>
          </a:p>
          <a:p>
            <a:r>
              <a:rPr lang="sv-SE" smtClean="0"/>
              <a:t>Att landskapen och kommunerna ges en flexibel möjlighet att avtala om uppgifter är befogat också därför att då kan den speciella roll som centralorterna och de största stadsregionerna i landskapet har beaktas</a:t>
            </a:r>
          </a:p>
          <a:p>
            <a:endParaRPr lang="sv-SE" dirty="0"/>
          </a:p>
          <a:p>
            <a:r>
              <a:rPr lang="sv-SE" smtClean="0"/>
              <a:t>Kommunerna bör ha möjlighet att i de bolag som de äger producera tjänster som omfattas av valfriheten inom social- och hälsovården</a:t>
            </a:r>
          </a:p>
          <a:p>
            <a:endParaRPr lang="sv-SE" dirty="0"/>
          </a:p>
          <a:p>
            <a:r>
              <a:rPr lang="sv-SE" smtClean="0"/>
              <a:t>Samarbete förutsätter ett fastare samrådsförfarande mellan kommuner och landskap än i lagutkastet</a:t>
            </a:r>
            <a:endParaRPr lang="sv-SE" dirty="0"/>
          </a:p>
          <a:p>
            <a:endParaRPr lang="sv-SE" sz="2175" b="1" dirty="0"/>
          </a:p>
          <a:p>
            <a:endParaRPr lang="sv-SE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Arto Sulonen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118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Personalen</a:t>
            </a:r>
            <a:endParaRPr lang="sv-SE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 utkastet till utlåtande understöder Kommunförbundet lagutkastens förslag om personalen</a:t>
            </a:r>
          </a:p>
          <a:p>
            <a:pPr lvl="1"/>
            <a:r>
              <a:rPr lang="sv-SE" smtClean="0"/>
              <a:t>överlåtelse av rörelse</a:t>
            </a:r>
          </a:p>
          <a:p>
            <a:pPr lvl="1"/>
            <a:r>
              <a:rPr lang="sv-SE" smtClean="0"/>
              <a:t>lagstiftningen om kommunsektorns kollektivavtal och avtalssystemet inom sektorn tillämpas</a:t>
            </a:r>
          </a:p>
          <a:p>
            <a:pPr lvl="1"/>
            <a:r>
              <a:rPr lang="sv-SE" smtClean="0"/>
              <a:t>KT representerar också landskapen som arbetsgivare</a:t>
            </a:r>
          </a:p>
          <a:p>
            <a:pPr lvl="1"/>
            <a:r>
              <a:rPr lang="sv-SE" smtClean="0"/>
              <a:t>landskapens personal har pensionsförsäkring hos Keva, bolagen inom landskapskoncernen kan välja Keva</a:t>
            </a:r>
            <a:endParaRPr lang="sv-SE" dirty="0" smtClean="0"/>
          </a:p>
          <a:p>
            <a:pPr lvl="1"/>
            <a:endParaRPr lang="sv-SE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Arto Sulonen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381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Språkliga rättigheter</a:t>
            </a:r>
            <a:endParaRPr lang="sv-SE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De språkliga rättigheterna bör i praktiken kunna förverkligas också i det föreslagna spridda styrsystemet 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smtClean="0"/>
              <a:t>Tvåspråkiga landskap bör i sin styrelse ha minst en person som företräder minoritetsspråket</a:t>
            </a:r>
          </a:p>
          <a:p>
            <a:endParaRPr lang="sv-SE" dirty="0"/>
          </a:p>
          <a:p>
            <a:r>
              <a:rPr lang="sv-SE" smtClean="0"/>
              <a:t>Påverkansorganet för minoritetsspråket bör ha faktiska möjligheter att påverka</a:t>
            </a:r>
            <a:endParaRPr lang="sv-SE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Arto Sulonen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359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mtClean="0"/>
              <a:t>”Hur påverkar reformen er egen organisations ställning?”</a:t>
            </a:r>
            <a:endParaRPr lang="sv-SE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smtClean="0"/>
              <a:t>De uppgifter, anställda och resurser som överförs på landskapen finns i dag nästan uteslutande hos kommunerna</a:t>
            </a:r>
          </a:p>
          <a:p>
            <a:pPr marL="0" indent="0">
              <a:buNone/>
            </a:pPr>
            <a:r>
              <a:rPr lang="sv-SE" smtClean="0"/>
              <a:t> </a:t>
            </a:r>
          </a:p>
          <a:p>
            <a:r>
              <a:rPr lang="sv-SE" smtClean="0"/>
              <a:t>Syftet är att den nya organisation som bildas utifrån Kommunförbundskoncernen ska representera aktörer med självstyrelse, dvs. kommunerna och landskapen. Också pensionsfrågorna och bevakningen av arbetsgivarintressena blir gemensamma</a:t>
            </a:r>
            <a:endParaRPr lang="sv-SE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Arto Sulonen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823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Syftet med utkastet till utlåtande</a:t>
            </a:r>
            <a:endParaRPr lang="sv-SE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smtClean="0"/>
              <a:t>Stödja kommunerna när de bereder sina egna utlåtanden</a:t>
            </a:r>
          </a:p>
          <a:p>
            <a:endParaRPr lang="sv-SE" dirty="0"/>
          </a:p>
          <a:p>
            <a:r>
              <a:rPr lang="sv-SE" smtClean="0"/>
              <a:t>Ge kommunerna möjlighet att påverka Kommunförbundets utlåtande</a:t>
            </a:r>
            <a:endParaRPr lang="sv-SE" dirty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Arto Sulonen</a:t>
            </a:r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88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0400" y="529875"/>
            <a:ext cx="7779600" cy="85725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Yttre villkor för utkastet till utlåtande</a:t>
            </a:r>
            <a:endParaRPr lang="sv-SE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smtClean="0"/>
              <a:t>Vård- och landskapsreformen genomförs</a:t>
            </a:r>
          </a:p>
          <a:p>
            <a:endParaRPr lang="sv-SE" dirty="0"/>
          </a:p>
          <a:p>
            <a:r>
              <a:rPr lang="sv-SE" smtClean="0"/>
              <a:t>Beskattningsrätt för landskapen införs inte i detta skede</a:t>
            </a:r>
            <a:endParaRPr lang="sv-SE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Arto Sulonen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900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Beredningsprocessen</a:t>
            </a:r>
            <a:endParaRPr lang="sv-SE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mtClean="0"/>
              <a:t>Under lagberedningen uppstår det inte i något skede före riksdagsbehandlingen en situation där den grundläggande lagstiftningen om vård- och landskapsreformen (nu på remiss), lagstiftningen om valfrihet (på remiss i slutet av året) och lagstiftningen om landskapens övriga uppgifter (på remiss våren 2017) bedöms samtidigt.</a:t>
            </a:r>
            <a:endParaRPr lang="sv-SE" dirty="0"/>
          </a:p>
          <a:p>
            <a:endParaRPr lang="sv-SE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Arto Sulonen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112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Landskapens självstyrelse</a:t>
            </a:r>
            <a:endParaRPr lang="sv-SE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mtClean="0"/>
              <a:t>Självstyrelsen blir alltför snäv</a:t>
            </a:r>
          </a:p>
          <a:p>
            <a:pPr lvl="1"/>
            <a:r>
              <a:rPr lang="sv-SE" smtClean="0"/>
              <a:t>ingen beskattningsrätt</a:t>
            </a:r>
          </a:p>
          <a:p>
            <a:pPr lvl="1"/>
            <a:r>
              <a:rPr lang="sv-SE" smtClean="0"/>
              <a:t>lagstiftningen slår i stor utsträckning fast t.ex. organiseringen och produktionen av tjänster  </a:t>
            </a:r>
          </a:p>
          <a:p>
            <a:pPr lvl="1"/>
            <a:r>
              <a:rPr lang="sv-SE" smtClean="0"/>
              <a:t>stark administrativ statlig styrning också på den operativa nivån</a:t>
            </a:r>
            <a:endParaRPr lang="sv-SE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Arto Sulonen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92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mtClean="0"/>
              <a:t>Styrningen av de tjänster som landskapen organiserar (1)</a:t>
            </a:r>
            <a:endParaRPr lang="sv-SE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smtClean="0"/>
              <a:t>Statens administrativa styrning alltför stark, bestämmelser i lagutkastet bör strykas</a:t>
            </a:r>
          </a:p>
          <a:p>
            <a:pPr lvl="1"/>
            <a:r>
              <a:rPr lang="sv-SE" smtClean="0"/>
              <a:t>statsrådets behörighet att besluta om landskapens samarbetsavtal</a:t>
            </a:r>
          </a:p>
          <a:p>
            <a:pPr lvl="1"/>
            <a:r>
              <a:rPr lang="sv-SE" smtClean="0"/>
              <a:t>statsrådets behörighet inom styrningen av servicestrukturen, investeringarna och informationshanteringen</a:t>
            </a:r>
          </a:p>
          <a:p>
            <a:endParaRPr lang="sv-SE" dirty="0" smtClean="0"/>
          </a:p>
          <a:p>
            <a:r>
              <a:rPr lang="sv-SE" smtClean="0"/>
              <a:t>Styrningen av de tjänster som landskapen organiserar</a:t>
            </a:r>
          </a:p>
          <a:p>
            <a:pPr lvl="1"/>
            <a:r>
              <a:rPr lang="sv-SE" smtClean="0"/>
              <a:t>avsevärda begränsningar i den administrativa styrningen</a:t>
            </a:r>
          </a:p>
          <a:p>
            <a:pPr lvl="1"/>
            <a:r>
              <a:rPr lang="sv-SE" smtClean="0"/>
              <a:t>ägarstyrning betonas</a:t>
            </a:r>
          </a:p>
          <a:p>
            <a:pPr lvl="1"/>
            <a:r>
              <a:rPr lang="sv-SE" smtClean="0"/>
              <a:t>avtalsstyrning betonas</a:t>
            </a:r>
          </a:p>
          <a:p>
            <a:pPr lvl="1"/>
            <a:r>
              <a:rPr lang="sv-SE" smtClean="0"/>
              <a:t>marknadsstyrning av tjänster som omfattas av valfrihet</a:t>
            </a:r>
          </a:p>
          <a:p>
            <a:pPr lvl="1"/>
            <a:endParaRPr lang="sv-SE" dirty="0"/>
          </a:p>
          <a:p>
            <a:r>
              <a:rPr lang="sv-SE" smtClean="0"/>
              <a:t>Hur styrsystemet fungerar är avgörande för hur målen att integrera tjänsterna förverkligas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Arto Sulonen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82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mtClean="0"/>
              <a:t>Styrningen av de tjänster som landskapen organiserar (2)</a:t>
            </a:r>
            <a:endParaRPr lang="sv-SE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00050"/>
            <a:r>
              <a:rPr lang="sv-SE" smtClean="0"/>
              <a:t>Nej till att organiseringen och produktionen av tjänster ska skiljas åt enligt lag </a:t>
            </a:r>
          </a:p>
          <a:p>
            <a:pPr marL="57150" indent="0">
              <a:buNone/>
            </a:pPr>
            <a:endParaRPr lang="sv-SE" dirty="0"/>
          </a:p>
          <a:p>
            <a:pPr marL="400050"/>
            <a:r>
              <a:rPr lang="sv-SE" smtClean="0"/>
              <a:t>Bolagiseringsskyldigheten i anknytning till valfriheten är problematisk (i synnerhet ur integrationssynvinkel)</a:t>
            </a:r>
          </a:p>
          <a:p>
            <a:pPr marL="800100" lvl="1"/>
            <a:r>
              <a:rPr lang="sv-SE" smtClean="0"/>
              <a:t>tid för bolagiseringen bör i alla fall reserveras till början av år 2023</a:t>
            </a:r>
          </a:p>
          <a:p>
            <a:pPr marL="514350" lvl="1" indent="0">
              <a:buNone/>
            </a:pPr>
            <a:endParaRPr lang="sv-SE" dirty="0"/>
          </a:p>
          <a:p>
            <a:pPr marL="400050"/>
            <a:r>
              <a:rPr lang="sv-SE" smtClean="0"/>
              <a:t>Bestämmelserna om landskapets serviceinrättning bör strykas</a:t>
            </a:r>
          </a:p>
          <a:p>
            <a:pPr lvl="1"/>
            <a:endParaRPr lang="sv-SE" dirty="0"/>
          </a:p>
          <a:p>
            <a:pPr marL="400050"/>
            <a:r>
              <a:rPr lang="sv-SE" smtClean="0"/>
              <a:t>Nej till lagstadgade nationella servicecenter för landskapen (lokaler och fastigheter, ekonomi- och personalförvaltning, gemensam upphandling och ICT) 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Arto Sulonen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624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mtClean="0"/>
              <a:t>Finansieringen av landskapen blir svår</a:t>
            </a:r>
            <a:endParaRPr lang="sv-SE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v-SE" smtClean="0"/>
              <a:t>För stränga krav på ekonomisk balans inom landskapen (finansieringen av verksamhet och investeringar ska vara i balans inom två år)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smtClean="0"/>
              <a:t>Det fastslagna sparmålet på 3 mrd euro i lagen om landskapens finansiering är problematiskt</a:t>
            </a:r>
          </a:p>
          <a:p>
            <a:endParaRPr lang="sv-SE" dirty="0"/>
          </a:p>
          <a:p>
            <a:r>
              <a:rPr lang="sv-SE" smtClean="0"/>
              <a:t>Kriterierna för en ”kriskommun” riskerar att uppfyllas i många landskap från första början, utvärderingsförfarande rimmar illa med statlig finansiering</a:t>
            </a:r>
          </a:p>
          <a:p>
            <a:endParaRPr lang="sv-SE" dirty="0"/>
          </a:p>
          <a:p>
            <a:r>
              <a:rPr lang="sv-SE" smtClean="0"/>
              <a:t>Landskapens skyldigheter i fråga om tjänster är fastslagna i lagstiftningen, ingen beskattningsrätt som reservventil</a:t>
            </a:r>
            <a:endParaRPr lang="sv-SE" dirty="0"/>
          </a:p>
          <a:p>
            <a:endParaRPr lang="sv-SE" dirty="0" smtClean="0"/>
          </a:p>
          <a:p>
            <a:r>
              <a:rPr lang="sv-SE" smtClean="0"/>
              <a:t>Ja till beskattningsrätt för landskapen i ett senare skede </a:t>
            </a:r>
          </a:p>
          <a:p>
            <a:endParaRPr lang="sv-SE" dirty="0"/>
          </a:p>
          <a:p>
            <a:r>
              <a:rPr lang="sv-SE" smtClean="0"/>
              <a:t>De kalkylmässiga grunderna för den statliga finansieringen till landskapen är i sig godtagbara</a:t>
            </a:r>
            <a:endParaRPr lang="sv-SE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Arto Sulonen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898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mtClean="0"/>
              <a:t>Finansieringen till kommunerna blir svår</a:t>
            </a:r>
            <a:endParaRPr lang="sv-SE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v-SE" smtClean="0"/>
              <a:t>Inga tillräckliga kalkyler över den kommunala ekonomins hållbarhet</a:t>
            </a:r>
          </a:p>
          <a:p>
            <a:endParaRPr lang="sv-SE" dirty="0"/>
          </a:p>
          <a:p>
            <a:r>
              <a:rPr lang="sv-SE" smtClean="0"/>
              <a:t>Balansräkningarna minskar i förhållande till skulder och ansvar</a:t>
            </a:r>
          </a:p>
          <a:p>
            <a:endParaRPr lang="sv-SE" dirty="0"/>
          </a:p>
          <a:p>
            <a:r>
              <a:rPr lang="sv-SE" smtClean="0"/>
              <a:t>Nej till förslaget att begränsa kommunernas rätt att besluta om sin skattesats år 2019–2021</a:t>
            </a:r>
          </a:p>
          <a:p>
            <a:endParaRPr lang="sv-SE" dirty="0"/>
          </a:p>
          <a:p>
            <a:r>
              <a:rPr lang="sv-SE" smtClean="0"/>
              <a:t>Utjämningsmekanismerna i kommunernas statsandelar är tillräckliga</a:t>
            </a:r>
          </a:p>
          <a:p>
            <a:endParaRPr lang="sv-SE" dirty="0"/>
          </a:p>
          <a:p>
            <a:r>
              <a:rPr lang="sv-SE" smtClean="0"/>
              <a:t>Statsandelssystemet för kommunerna håller på att bli mycket svårbegripligt</a:t>
            </a:r>
          </a:p>
          <a:p>
            <a:endParaRPr lang="sv-SE" dirty="0"/>
          </a:p>
          <a:p>
            <a:r>
              <a:rPr lang="sv-SE" smtClean="0"/>
              <a:t>Systemets främsta uppgift är att anpassa kommunernas finansieringssystem till landskapsreformen</a:t>
            </a:r>
          </a:p>
          <a:p>
            <a:endParaRPr lang="sv-SE" dirty="0"/>
          </a:p>
          <a:p>
            <a:r>
              <a:rPr lang="sv-SE" smtClean="0"/>
              <a:t>Beredningen av ett nytt system bör inledas omgående</a:t>
            </a:r>
            <a:endParaRPr lang="sv-SE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Arto Sulonen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23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ntaliitto suomen- ja ruotsi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C954CFCAC9F5B4094262B0C07FBF747" ma:contentTypeVersion="15" ma:contentTypeDescription="Skapa ett nytt dokument." ma:contentTypeScope="" ma:versionID="60254d2cfe5fcf0185d2eaff85590f10">
  <xsd:schema xmlns:xsd="http://www.w3.org/2001/XMLSchema" xmlns:xs="http://www.w3.org/2001/XMLSchema" xmlns:p="http://schemas.microsoft.com/office/2006/metadata/properties" xmlns:ns1="http://schemas.microsoft.com/sharepoint/v3" xmlns:ns2="2ca64109-ff74-4a3f-8df8-1404b228dfda" xmlns:ns3="f674653e-f7ee-4492-bd39-da975c8607c5" xmlns:ns4="a86a36f1-5a8f-416f-bf33-cf6bc51d313a" targetNamespace="http://schemas.microsoft.com/office/2006/metadata/properties" ma:root="true" ma:fieldsID="01fd9d067ff98892a5b3dfb19dfed2c9" ns1:_="" ns2:_="" ns3:_="" ns4:_="">
    <xsd:import namespace="http://schemas.microsoft.com/sharepoint/v3"/>
    <xsd:import namespace="2ca64109-ff74-4a3f-8df8-1404b228dfda"/>
    <xsd:import namespace="f674653e-f7ee-4492-bd39-da975c8607c5"/>
    <xsd:import namespace="a86a36f1-5a8f-416f-bf33-cf6bc51d313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KN2ArticleDateTime" minOccurs="0"/>
                <xsd:element ref="ns2:ExpertServiceTaxHTField0" minOccurs="0"/>
                <xsd:element ref="ns2:TaxCatchAll" minOccurs="0"/>
                <xsd:element ref="ns2:KN2KeywordsTaxHTField0" minOccurs="0"/>
                <xsd:element ref="ns1:KN2FileType" minOccurs="0"/>
                <xsd:element ref="ns2:KN2LanguageTaxHTField0" minOccurs="0"/>
                <xsd:element ref="ns4:KN2Description" minOccurs="0"/>
                <xsd:element ref="ns1:PublishingExpirationDate" minOccurs="0"/>
                <xsd:element ref="ns1:PublishingStartDate" minOccurs="0"/>
                <xsd:element ref="ns2:ThemeTaxHTField0" minOccurs="0"/>
                <xsd:element ref="ns1: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N2FileType" ma:index="17" nillable="true" ma:displayName="Filtyp" ma:default="Word" ma:description="Filtyp för dokumentikonen" ma:format="Dropdown" ma:internalName="KN2FileType">
      <xsd:simpleType>
        <xsd:restriction base="dms:Choice">
          <xsd:enumeration value="Word"/>
          <xsd:enumeration value="Excel"/>
          <xsd:enumeration value="Pdf"/>
          <xsd:enumeration value="PowerPoint"/>
          <xsd:enumeration value="Muu"/>
        </xsd:restriction>
      </xsd:simpleType>
    </xsd:element>
    <xsd:element name="PublishingExpirationDate" ma:index="21" nillable="true" ma:displayName="Schemalagt slutdatum" ma:internalName="PublishingExpirationDate">
      <xsd:simpleType>
        <xsd:restriction base="dms:Unknown"/>
      </xsd:simpleType>
    </xsd:element>
    <xsd:element name="PublishingStartDate" ma:index="22" nillable="true" ma:displayName="Schemalagt startdatum" ma:internalName="PublishingStartDate">
      <xsd:simpleType>
        <xsd:restriction base="dms:Unknown"/>
      </xsd:simpleType>
    </xsd:element>
    <xsd:element name="URL" ma:index="25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64109-ff74-4a3f-8df8-1404b228df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ExpertServiceTaxHTField0" ma:index="13" nillable="true" ma:taxonomy="true" ma:internalName="ExpertServiceTaxHTField0" ma:taxonomyFieldName="ExpertService" ma:displayName="Asiantuntijapalvelut" ma:default="" ma:fieldId="{969cb6fd-1f4d-4c41-ae54-a504ad3b65cf}" ma:taxonomyMulti="true" ma:sspId="af6aced0-8844-4989-b18d-bf2834524db8" ma:termSetId="0f91e407-31c2-4981-adcd-3a992993f5f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Luokituksen Kaikki-sarake" ma:description="" ma:hidden="true" ma:list="{04c7fbc9-91a9-4b02-980f-703bf088685b}" ma:internalName="TaxCatchAll" ma:showField="CatchAllData" ma:web="2ca64109-ff74-4a3f-8df8-1404b228df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N2KeywordsTaxHTField0" ma:index="16" nillable="true" ma:taxonomy="true" ma:internalName="KN2KeywordsTaxHTField0" ma:taxonomyFieldName="KN2Keywords" ma:displayName="Asiasanat" ma:fieldId="{11851b79-a7e3-4a1d-bd9d-944d2d87b293}" ma:taxonomyMulti="true" ma:sspId="af6aced0-8844-4989-b18d-bf2834524db8" ma:termSetId="1b86b395-74cd-4831-bbe4-19296048be4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N2LanguageTaxHTField0" ma:index="19" nillable="true" ma:taxonomy="true" ma:internalName="KN2LanguageTaxHTField0" ma:taxonomyFieldName="KN2Language" ma:displayName="Kieli" ma:fieldId="{c18774ba-aa5a-42e7-a16a-d0ce5e6458ba}" ma:sspId="af6aced0-8844-4989-b18d-bf2834524db8" ma:termSetId="8851a166-5db3-4141-857a-f8e0095ce3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hemeTaxHTField0" ma:index="24" nillable="true" ma:taxonomy="true" ma:internalName="ThemeTaxHTField0" ma:taxonomyFieldName="Theme" ma:displayName="Teemat" ma:fieldId="{040ee926-e7cf-4076-a1f3-29b285211891}" ma:taxonomyMulti="true" ma:sspId="af6aced0-8844-4989-b18d-bf2834524db8" ma:termSetId="75b7cd61-4408-4d77-8374-d2cb507445c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74653e-f7ee-4492-bd39-da975c8607c5" elementFormDefault="qualified">
    <xsd:import namespace="http://schemas.microsoft.com/office/2006/documentManagement/types"/>
    <xsd:import namespace="http://schemas.microsoft.com/office/infopath/2007/PartnerControls"/>
    <xsd:element name="KN2ArticleDateTime" ma:index="11" nillable="true" ma:displayName="Aika" ma:default="[today]" ma:format="DateTime" ma:internalName="KN2ArticleDateTim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a36f1-5a8f-416f-bf33-cf6bc51d313a" elementFormDefault="qualified">
    <xsd:import namespace="http://schemas.microsoft.com/office/2006/documentManagement/types"/>
    <xsd:import namespace="http://schemas.microsoft.com/office/infopath/2007/PartnerControls"/>
    <xsd:element name="KN2Description" ma:index="20" nillable="true" ma:displayName="Kuvausteksti" ma:internalName="KN2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pertServiceTaxHTField0 xmlns="2ca64109-ff74-4a3f-8df8-1404b228dfda">
      <Terms xmlns="http://schemas.microsoft.com/office/infopath/2007/PartnerControls"/>
    </ExpertServiceTaxHTField0>
    <KN2FileType xmlns="http://schemas.microsoft.com/sharepoint/v3">Pdf</KN2FileType>
    <URL xmlns="http://schemas.microsoft.com/sharepoint/v3">
      <Url xsi:nil="true"/>
      <Description xsi:nil="true"/>
    </URL>
    <KN2KeywordsTaxHTField0 xmlns="2ca64109-ff74-4a3f-8df8-1404b228dfda">
      <Terms xmlns="http://schemas.microsoft.com/office/infopath/2007/PartnerControls"/>
    </KN2KeywordsTaxHTField0>
    <KN2LanguageTaxHTField0 xmlns="2ca64109-ff74-4a3f-8df8-1404b228dfda">
      <Terms xmlns="http://schemas.microsoft.com/office/infopath/2007/PartnerControls"/>
    </KN2LanguageTaxHTField0>
    <PublishingExpirationDate xmlns="http://schemas.microsoft.com/sharepoint/v3" xsi:nil="true"/>
    <PublishingStartDate xmlns="http://schemas.microsoft.com/sharepoint/v3" xsi:nil="true"/>
    <KN2ArticleDateTime xmlns="f674653e-f7ee-4492-bd39-da975c8607c5">2016-10-04T12:35:00+00:00</KN2ArticleDateTime>
    <KN2Description xmlns="a86a36f1-5a8f-416f-bf33-cf6bc51d313a" xsi:nil="true"/>
    <ThemeTaxHTField0 xmlns="2ca64109-ff74-4a3f-8df8-1404b228dfda">
      <Terms xmlns="http://schemas.microsoft.com/office/infopath/2007/PartnerControls"/>
    </ThemeTaxHTField0>
    <TaxCatchAll xmlns="2ca64109-ff74-4a3f-8df8-1404b228dfda"/>
    <_dlc_DocId xmlns="2ca64109-ff74-4a3f-8df8-1404b228dfda">G94TWSLYV3F3-12915-4</_dlc_DocId>
    <_dlc_DocIdUrl xmlns="2ca64109-ff74-4a3f-8df8-1404b228dfda">
      <Url>http://www.kommunerna.net/sv/kommunforbundet/media/pressmeddelanden/2016/_layouts/DocIdRedir.aspx?ID=G94TWSLYV3F3-12915-4</Url>
      <Description>G94TWSLYV3F3-12915-4</Description>
    </_dlc_DocIdUrl>
  </documentManagement>
</p:properties>
</file>

<file path=customXml/itemProps1.xml><?xml version="1.0" encoding="utf-8"?>
<ds:datastoreItem xmlns:ds="http://schemas.openxmlformats.org/officeDocument/2006/customXml" ds:itemID="{11529B1B-30FC-404B-9029-98E1131FF4E3}"/>
</file>

<file path=customXml/itemProps2.xml><?xml version="1.0" encoding="utf-8"?>
<ds:datastoreItem xmlns:ds="http://schemas.openxmlformats.org/officeDocument/2006/customXml" ds:itemID="{521A9597-BEB1-4209-BD53-4EC71C8DB8AA}"/>
</file>

<file path=customXml/itemProps3.xml><?xml version="1.0" encoding="utf-8"?>
<ds:datastoreItem xmlns:ds="http://schemas.openxmlformats.org/officeDocument/2006/customXml" ds:itemID="{6AE4485C-F50A-471D-90E0-3D8281926343}"/>
</file>

<file path=customXml/itemProps4.xml><?xml version="1.0" encoding="utf-8"?>
<ds:datastoreItem xmlns:ds="http://schemas.openxmlformats.org/officeDocument/2006/customXml" ds:itemID="{B342D099-BEF5-4956-804F-EB59A12CC865}"/>
</file>

<file path=docProps/app.xml><?xml version="1.0" encoding="utf-8"?>
<Properties xmlns="http://schemas.openxmlformats.org/officeDocument/2006/extended-properties" xmlns:vt="http://schemas.openxmlformats.org/officeDocument/2006/docPropsVTypes">
  <Template>Kuntaliitto suomen- ja ruotsinkielinen</Template>
  <TotalTime>152</TotalTime>
  <Words>856</Words>
  <Application>Microsoft Office PowerPoint</Application>
  <PresentationFormat>Näytössä katseltava esitys (16:9)</PresentationFormat>
  <Paragraphs>135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9" baseType="lpstr">
      <vt:lpstr>Arial</vt:lpstr>
      <vt:lpstr>Calibri</vt:lpstr>
      <vt:lpstr>Verdana</vt:lpstr>
      <vt:lpstr>Kuntaliitto suomen- ja ruotsinkielinen</vt:lpstr>
      <vt:lpstr>Utkast till Kommunförbundets utlåtande om vård- och landskapsreformen</vt:lpstr>
      <vt:lpstr>Syftet med utkastet till utlåtande</vt:lpstr>
      <vt:lpstr>Yttre villkor för utkastet till utlåtande</vt:lpstr>
      <vt:lpstr>Beredningsprocessen</vt:lpstr>
      <vt:lpstr>Landskapens självstyrelse</vt:lpstr>
      <vt:lpstr>Styrningen av de tjänster som landskapen organiserar (1)</vt:lpstr>
      <vt:lpstr>Styrningen av de tjänster som landskapen organiserar (2)</vt:lpstr>
      <vt:lpstr>Finansieringen av landskapen blir svår</vt:lpstr>
      <vt:lpstr>Finansieringen till kommunerna blir svår</vt:lpstr>
      <vt:lpstr>Egendomsarrangemang</vt:lpstr>
      <vt:lpstr>Kommunerna och produktion av tjänster</vt:lpstr>
      <vt:lpstr>Samarbete mellan kommunen och landskapet</vt:lpstr>
      <vt:lpstr>Personalen</vt:lpstr>
      <vt:lpstr>Språkliga rättigheter</vt:lpstr>
      <vt:lpstr>”Hur påverkar reformen er egen organisations ställning?”</vt:lpstr>
    </vt:vector>
  </TitlesOfParts>
  <Company>KL-FCG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Utkast till Kommunförbundets utlåtande om vård- och landskapsreformen</dc:title>
  <dc:creator>Palmu Päivi</dc:creator>
  <cp:lastModifiedBy>Haimi Anne</cp:lastModifiedBy>
  <cp:revision>29</cp:revision>
  <cp:lastPrinted>2016-09-21T12:15:34Z</cp:lastPrinted>
  <dcterms:created xsi:type="dcterms:W3CDTF">2016-09-21T05:47:19Z</dcterms:created>
  <dcterms:modified xsi:type="dcterms:W3CDTF">2016-10-04T12:28:51Z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0x0101003C954CFCAC9F5B4094262B0C07FBF747</vt:lpwstr>
  </property>
  <property fmtid="{D5CDD505-2E9C-101B-9397-08002B2CF9AE}" pid="3" name="_dlc_DocIdItemGuid">
    <vt:lpwstr>c0c08b90-36c3-46c7-8316-1412d411915f</vt:lpwstr>
  </property>
  <property fmtid="{D5CDD505-2E9C-101B-9397-08002B2CF9AE}" pid="4" name="KN2Keywords">
    <vt:lpwstr/>
  </property>
  <property fmtid="{D5CDD505-2E9C-101B-9397-08002B2CF9AE}" pid="5" name="Theme">
    <vt:lpwstr/>
  </property>
  <property fmtid="{D5CDD505-2E9C-101B-9397-08002B2CF9AE}" pid="6" name="KN2Language">
    <vt:lpwstr/>
  </property>
  <property fmtid="{D5CDD505-2E9C-101B-9397-08002B2CF9AE}" pid="7" name="ExpertService">
    <vt:lpwstr/>
  </property>
</Properties>
</file>