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2"/>
  </p:notesMasterIdLst>
  <p:sldIdLst>
    <p:sldId id="265" r:id="rId2"/>
    <p:sldId id="272" r:id="rId3"/>
    <p:sldId id="269" r:id="rId4"/>
    <p:sldId id="268" r:id="rId5"/>
    <p:sldId id="264" r:id="rId6"/>
    <p:sldId id="266" r:id="rId7"/>
    <p:sldId id="275" r:id="rId8"/>
    <p:sldId id="267" r:id="rId9"/>
    <p:sldId id="270" r:id="rId10"/>
    <p:sldId id="274" r:id="rId1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73" autoAdjust="0"/>
  </p:normalViewPr>
  <p:slideViewPr>
    <p:cSldViewPr>
      <p:cViewPr varScale="1">
        <p:scale>
          <a:sx n="159" d="100"/>
          <a:sy n="159" d="100"/>
        </p:scale>
        <p:origin x="156" y="276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ppaja\AppData\Local\Microsoft\Windows\INetCache\Content.Outlook\TVJXR1EM\Asukkaat%20sote-%20ja%20maakuntauudistuksen%20keski&#246;&#246;n%20-%20AKE-kysely%20(tammikuu%202018)%20Copy%20Copy_Perusraportti%20(8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ppaja\AppData\Local\Microsoft\Windows\INetCache\Content.Outlook\TVJXR1EM\Asukkaat%20sote-%20ja%20maakuntauudistuksen%20keski&#246;&#246;n%20-%20AKE-kysely%20(tammikuu%202018)%20Copy%20Copy_Perusraportti%20(8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ppaja\AppData\Local\Microsoft\Windows\INetCache\Content.Outlook\TVJXR1EM\Asukkaat%20sote-%20ja%20maakuntauudistuksen%20keski&#246;&#246;n%20-%20AKE-kysely%20(tammikuu%202018)%20Copy%20Copy_Perusraportti%20(8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>
                <a:solidFill>
                  <a:srgbClr val="002E63"/>
                </a:solidFill>
              </a:rPr>
              <a:t>o</a:t>
            </a:r>
            <a:r>
              <a:rPr lang="fi-FI" cap="none" baseline="0" dirty="0">
                <a:solidFill>
                  <a:srgbClr val="002E63"/>
                </a:solidFill>
              </a:rPr>
              <a:t>letko tutustunut alueuudistus.fi-sivustolla julkaistuun tiekarttaan?</a:t>
            </a:r>
            <a:endParaRPr lang="fi-FI" dirty="0">
              <a:solidFill>
                <a:srgbClr val="002E63"/>
              </a:solidFill>
            </a:endParaRPr>
          </a:p>
        </c:rich>
      </c:tx>
      <c:layout>
        <c:manualLayout>
          <c:xMode val="edge"/>
          <c:yMode val="edge"/>
          <c:x val="2.7026426466251967E-2"/>
          <c:y val="3.7627177036298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785079709477179"/>
          <c:w val="0.81388888888888888"/>
          <c:h val="0.57846092155147277"/>
        </c:manualLayout>
      </c:layout>
      <c:pie3DChart>
        <c:varyColors val="1"/>
        <c:ser>
          <c:idx val="0"/>
          <c:order val="0"/>
          <c:tx>
            <c:strRef>
              <c:f>'Oletko tutustunut alueuudis (1)'!$B$17</c:f>
              <c:strCache>
                <c:ptCount val="1"/>
                <c:pt idx="0">
                  <c:v>N</c:v>
                </c:pt>
              </c:strCache>
            </c:strRef>
          </c:tx>
          <c:explosion val="17"/>
          <c:dPt>
            <c:idx val="0"/>
            <c:bubble3D val="0"/>
            <c:explosion val="3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0CF-455A-8533-AE4F1CE9DFCA}"/>
              </c:ext>
            </c:extLst>
          </c:dPt>
          <c:dLbls>
            <c:dLbl>
              <c:idx val="0"/>
              <c:layout>
                <c:manualLayout>
                  <c:x val="-0.20248805993776109"/>
                  <c:y val="7.58738555461049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err="1">
                        <a:solidFill>
                          <a:srgbClr val="002E63"/>
                        </a:solidFill>
                      </a:rPr>
                      <a:t>Vastaus</a:t>
                    </a:r>
                    <a:r>
                      <a:rPr lang="en-US" sz="1200" baseline="0" dirty="0">
                        <a:solidFill>
                          <a:srgbClr val="002E63"/>
                        </a:solidFill>
                      </a:rPr>
                      <a:t> </a:t>
                    </a:r>
                    <a:r>
                      <a:rPr lang="en-US" sz="1200" baseline="0" dirty="0" err="1">
                        <a:solidFill>
                          <a:srgbClr val="002E63"/>
                        </a:solidFill>
                      </a:rPr>
                      <a:t>kyllä</a:t>
                    </a:r>
                    <a:r>
                      <a:rPr lang="en-US" sz="1200" baseline="0" dirty="0">
                        <a:solidFill>
                          <a:srgbClr val="002E63"/>
                        </a:solidFill>
                      </a:rPr>
                      <a:t> 100% N=18</a:t>
                    </a:r>
                    <a:endParaRPr lang="en-US" sz="1200" dirty="0">
                      <a:solidFill>
                        <a:srgbClr val="002E6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36111111111116"/>
                      <c:h val="9.8171478565179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CF-455A-8533-AE4F1CE9DFC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'Oletko tutustunut alueuudis (1)'!$A$18:$A$19</c:f>
              <c:strCache>
                <c:ptCount val="1"/>
                <c:pt idx="0">
                  <c:v>Kyllä</c:v>
                </c:pt>
              </c:strCache>
            </c:strRef>
          </c:cat>
          <c:val>
            <c:numRef>
              <c:f>'Oletko tutustunut alueuudis (1)'!$B$18:$B$19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F-455A-8533-AE4F1CE9DF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'Oletko tutustunut alueuudis (1)'!$C$17</c15:sqref>
                        </c15:formulaRef>
                      </c:ext>
                    </c:extLst>
                    <c:strCache>
                      <c:ptCount val="1"/>
                      <c:pt idx="0">
                        <c:v>Prosentti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04-50CF-455A-8533-AE4F1CE9DFCA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fi-FI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4-50CF-455A-8533-AE4F1CE9DFC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'Oletko tutustunut alueuudis (1)'!$A$18:$A$19</c15:sqref>
                        </c15:formulaRef>
                      </c:ext>
                    </c:extLst>
                    <c:strCache>
                      <c:ptCount val="1"/>
                      <c:pt idx="0">
                        <c:v>Kyllä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'Oletko tutustunut alueuudis (1)'!$C$18:$C$19</c15:sqref>
                        </c15:formulaRef>
                      </c:ext>
                    </c:extLst>
                    <c:numCache>
                      <c:formatCode>###%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0CF-455A-8533-AE4F1CE9DFC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5150918635171"/>
          <c:y val="0.33035407593251492"/>
          <c:w val="0.82622626859142612"/>
          <c:h val="0.6034108264645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'Kuinka tärkeänä pidät maaku (3)'!$B$17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'Kuinka tärkeänä pidät maaku (3)'!$A$18:$A$21</c:f>
              <c:strCache>
                <c:ptCount val="4"/>
                <c:pt idx="0">
                  <c:v>Erittäin tärkeä</c:v>
                </c:pt>
                <c:pt idx="1">
                  <c:v>Tärkeä</c:v>
                </c:pt>
                <c:pt idx="2">
                  <c:v>Jonkin verran tärkeä</c:v>
                </c:pt>
                <c:pt idx="3">
                  <c:v>Ei lainkaan tärkeä</c:v>
                </c:pt>
              </c:strCache>
            </c:strRef>
          </c:cat>
          <c:val>
            <c:numRef>
              <c:f>'Kuinka tärkeänä pidät maaku (3)'!$B$18:$B$21</c:f>
              <c:numCache>
                <c:formatCode>0</c:formatCode>
                <c:ptCount val="4"/>
                <c:pt idx="0">
                  <c:v>14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8-49A3-A991-EC5381989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0576639"/>
        <c:axId val="89057164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'Kuinka tärkeänä pidät maaku (3)'!$C$17</c15:sqref>
                        </c15:formulaRef>
                      </c:ext>
                    </c:extLst>
                    <c:strCache>
                      <c:ptCount val="1"/>
                      <c:pt idx="0">
                        <c:v>Prosentti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'Kuinka tärkeänä pidät maaku (3)'!$C$18:$C$21</c15:sqref>
                        </c15:formulaRef>
                      </c:ext>
                    </c:extLst>
                    <c:numCache>
                      <c:formatCode>#.##%</c:formatCode>
                      <c:ptCount val="4"/>
                      <c:pt idx="0">
                        <c:v>0.73680001497268677</c:v>
                      </c:pt>
                      <c:pt idx="1">
                        <c:v>0.26319998502731323</c:v>
                      </c:pt>
                      <c:pt idx="2" formatCode="0%">
                        <c:v>0</c:v>
                      </c:pt>
                      <c:pt idx="3" formatCode="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E8-49A3-A991-EC5381989D6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(3)'!$D$17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(3)'!$D$18:$D$21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CE8-49A3-A991-EC5381989D6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(3)'!$E$17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(3)'!$E$18:$E$21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CE8-49A3-A991-EC5381989D6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(3)'!$F$17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(3)'!$F$18:$F$21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CE8-49A3-A991-EC5381989D6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(3)'!$G$17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(3)'!$G$18:$G$21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CE8-49A3-A991-EC5381989D6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(3)'!$H$17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(3)'!$H$18:$H$21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CE8-49A3-A991-EC5381989D6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(3)'!$I$17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(3)'!$I$18:$I$21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CE8-49A3-A991-EC5381989D6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(3)'!$J$17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(3)'!$J$18:$J$21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CE8-49A3-A991-EC5381989D6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(3)'!$K$17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(3)'!$K$18:$K$21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CE8-49A3-A991-EC5381989D6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(3)'!$L$17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(3)'!$L$18:$L$21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CE8-49A3-A991-EC5381989D6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(3)'!$M$17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(3)'!$M$18:$M$21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CE8-49A3-A991-EC5381989D6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(3)'!$N$17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(3)'!$A$18:$A$21</c15:sqref>
                        </c15:formulaRef>
                      </c:ext>
                    </c:extLst>
                    <c:strCache>
                      <c:ptCount val="4"/>
                      <c:pt idx="0">
                        <c:v>Erittäin tärkeä</c:v>
                      </c:pt>
                      <c:pt idx="1">
                        <c:v>Tärkeä</c:v>
                      </c:pt>
                      <c:pt idx="2">
                        <c:v>Jonkin verran tärkeä</c:v>
                      </c:pt>
                      <c:pt idx="3">
                        <c:v>Ei lainkaan tärkeä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'Kuinka tärkeänä pidät maaku (3)'!$N$18:$N$21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CE8-49A3-A991-EC5381989D6B}"/>
                  </c:ext>
                </c:extLst>
              </c15:ser>
            </c15:filteredBarSeries>
          </c:ext>
        </c:extLst>
      </c:barChart>
      <c:catAx>
        <c:axId val="8905766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0571647"/>
        <c:crosses val="autoZero"/>
        <c:auto val="1"/>
        <c:lblAlgn val="ctr"/>
        <c:lblOffset val="100"/>
        <c:noMultiLvlLbl val="0"/>
      </c:catAx>
      <c:valAx>
        <c:axId val="890571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0576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96991685414714"/>
          <c:y val="0.2415562040599224"/>
          <c:w val="0.49134284077350543"/>
          <c:h val="0.692512354819125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'Maakuntalakiluonnoksen 23 . (2)'!$A$22:$A$27</c:f>
              <c:strCache>
                <c:ptCount val="6"/>
                <c:pt idx="0">
                  <c:v>järjestämällä mahdollisuuksia osallistua maakunnan talouden suunnitteluun</c:v>
                </c:pt>
                <c:pt idx="1">
                  <c:v>valitsemalla palvelujen käyttäjien edustajia maakunnan toimielimiin</c:v>
                </c:pt>
                <c:pt idx="2">
                  <c:v>tukemalla asukkaiden, järjestöjen ja muiden yhteisöjen oma-aloitteista asioiden suunnittelua ja valmistelua</c:v>
                </c:pt>
                <c:pt idx="3">
                  <c:v>selvittämällä asukkaiden mielipiteitä ennen päätöksentekoa</c:v>
                </c:pt>
                <c:pt idx="4">
                  <c:v>suunnittelemalla ja kehittämällä palveluja yhdessä palvelujen käyttäjien kanssa</c:v>
                </c:pt>
                <c:pt idx="5">
                  <c:v>järjestämällä keskustelu- ja kuulemistilaisuuksia sekä asukasraateja</c:v>
                </c:pt>
              </c:strCache>
            </c:strRef>
          </c:cat>
          <c:val>
            <c:numRef>
              <c:f>'Maakuntalakiluonnoksen 23 . (2)'!$B$22:$B$27</c:f>
              <c:numCache>
                <c:formatCode>0</c:formatCode>
                <c:ptCount val="6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16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9-415A-95EB-5D32A4DFB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424831"/>
        <c:axId val="714415679"/>
      </c:barChart>
      <c:catAx>
        <c:axId val="714424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4415679"/>
        <c:crosses val="autoZero"/>
        <c:auto val="1"/>
        <c:lblAlgn val="ctr"/>
        <c:lblOffset val="100"/>
        <c:noMultiLvlLbl val="0"/>
      </c:catAx>
      <c:valAx>
        <c:axId val="714415679"/>
        <c:scaling>
          <c:orientation val="minMax"/>
          <c:max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44248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002E63"/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baseline="0" dirty="0">
                <a:solidFill>
                  <a:srgbClr val="002E63"/>
                </a:solidFill>
                <a:effectLst/>
              </a:rPr>
              <a:t>Missä vaiheessa maakuntanne osallisuussuunnitelman valmistelu on?</a:t>
            </a:r>
            <a:endParaRPr lang="fi-FI" sz="1100" b="1" dirty="0">
              <a:solidFill>
                <a:srgbClr val="002E63"/>
              </a:solidFill>
              <a:effectLst/>
            </a:endParaRPr>
          </a:p>
        </c:rich>
      </c:tx>
      <c:layout>
        <c:manualLayout>
          <c:xMode val="edge"/>
          <c:yMode val="edge"/>
          <c:x val="1.242240793299961E-2"/>
          <c:y val="1.709662118829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rgbClr val="002E63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6519343287996933"/>
          <c:y val="0.14994168895207133"/>
          <c:w val="0.62390067575331543"/>
          <c:h val="0.793104293751735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'Missä vaiheessa maakuntanne (4)'!$A$18:$A$21</c:f>
              <c:strCache>
                <c:ptCount val="4"/>
                <c:pt idx="0">
                  <c:v>Suunnitelma on valmis</c:v>
                </c:pt>
                <c:pt idx="1">
                  <c:v>Suunnitelma on tekeillä</c:v>
                </c:pt>
                <c:pt idx="2">
                  <c:v>Suunnitelman tekeminen on aloitettu</c:v>
                </c:pt>
                <c:pt idx="3">
                  <c:v>Suunnitelman tekemistä ei ole vielä aloitettu</c:v>
                </c:pt>
              </c:strCache>
            </c:strRef>
          </c:cat>
          <c:val>
            <c:numRef>
              <c:f>'Missä vaiheessa maakuntanne (4)'!$B$18:$B$21</c:f>
              <c:numCache>
                <c:formatCode>0</c:formatCode>
                <c:ptCount val="4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D-4926-912D-51D217793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5213647"/>
        <c:axId val="865226543"/>
      </c:barChart>
      <c:catAx>
        <c:axId val="865213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5226543"/>
        <c:crosses val="autoZero"/>
        <c:auto val="1"/>
        <c:lblAlgn val="ctr"/>
        <c:lblOffset val="100"/>
        <c:noMultiLvlLbl val="0"/>
      </c:catAx>
      <c:valAx>
        <c:axId val="865226543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5213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04626298996367"/>
          <c:y val="7.4617777511900393E-2"/>
          <c:w val="0.62078007711999972"/>
          <c:h val="0.845767671113466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'Onko maakunnassanne erillis (5)'!$A$18:$A$20</c:f>
              <c:strCache>
                <c:ptCount val="3"/>
                <c:pt idx="0">
                  <c:v>Ei</c:v>
                </c:pt>
                <c:pt idx="1">
                  <c:v>Olemme suunnittelemassa ryhmän perustamista</c:v>
                </c:pt>
                <c:pt idx="2">
                  <c:v>Kyllä</c:v>
                </c:pt>
              </c:strCache>
            </c:strRef>
          </c:cat>
          <c:val>
            <c:numRef>
              <c:f>'Onko maakunnassanne erillis (5)'!$B$18:$B$20</c:f>
              <c:numCache>
                <c:formatCode>0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2CF-BDA7-35748D827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098879"/>
        <c:axId val="861094303"/>
      </c:barChart>
      <c:catAx>
        <c:axId val="86109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094303"/>
        <c:crosses val="autoZero"/>
        <c:auto val="1"/>
        <c:lblAlgn val="ctr"/>
        <c:lblOffset val="100"/>
        <c:noMultiLvlLbl val="0"/>
      </c:catAx>
      <c:valAx>
        <c:axId val="861094303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109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0.03538</cdr:x>
      <cdr:y>0.02743</cdr:y>
    </cdr:from>
    <cdr:to>
      <cdr:x>0.95674</cdr:x>
      <cdr:y>0.31542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3528" y="123478"/>
          <a:ext cx="8424936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0.04326</cdr:x>
      <cdr:y>0.05943</cdr:y>
    </cdr:from>
    <cdr:to>
      <cdr:x>0.91737</cdr:x>
      <cdr:y>0.2626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395536" y="267494"/>
          <a:ext cx="79928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0.05113</cdr:x>
      <cdr:y>0.07543</cdr:y>
    </cdr:from>
    <cdr:to>
      <cdr:x>0.15113</cdr:x>
      <cdr:y>0.2786</cdr:y>
    </cdr:to>
    <cdr:sp macro="" textlink="">
      <cdr:nvSpPr>
        <cdr:cNvPr id="4" name="Tekstiruutu 3"/>
        <cdr:cNvSpPr txBox="1"/>
      </cdr:nvSpPr>
      <cdr:spPr>
        <a:xfrm xmlns:a="http://schemas.openxmlformats.org/drawingml/2006/main">
          <a:off x="467544" y="3395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0.02751</cdr:x>
      <cdr:y>0.05943</cdr:y>
    </cdr:from>
    <cdr:to>
      <cdr:x>0.23225</cdr:x>
      <cdr:y>0.2626</cdr:y>
    </cdr:to>
    <cdr:sp macro="" textlink="">
      <cdr:nvSpPr>
        <cdr:cNvPr id="5" name="Tekstiruutu 4"/>
        <cdr:cNvSpPr txBox="1"/>
      </cdr:nvSpPr>
      <cdr:spPr>
        <a:xfrm xmlns:a="http://schemas.openxmlformats.org/drawingml/2006/main">
          <a:off x="251520" y="267494"/>
          <a:ext cx="18722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0.02357</cdr:x>
      <cdr:y>0.02743</cdr:y>
    </cdr:from>
    <cdr:to>
      <cdr:x>0.97643</cdr:x>
      <cdr:y>0.29942</cdr:y>
    </cdr:to>
    <cdr:sp macro="" textlink="">
      <cdr:nvSpPr>
        <cdr:cNvPr id="6" name="Tekstiruutu 5"/>
        <cdr:cNvSpPr txBox="1"/>
      </cdr:nvSpPr>
      <cdr:spPr>
        <a:xfrm xmlns:a="http://schemas.openxmlformats.org/drawingml/2006/main">
          <a:off x="215516" y="123478"/>
          <a:ext cx="871296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fi-FI" sz="1400" b="1" dirty="0">
              <a:solidFill>
                <a:schemeClr val="tx1"/>
              </a:solidFill>
            </a:rPr>
            <a:t>Kuinka tärkeänä pidät maakuntalakiluonnoksen 23 §:n 3 momenttiin kirjattua vaatimusta: ”Asukkaiden osallistumisoikeuksia ja viestintää turvaavat velvoitteet tulee sisällyttää maakunnan järjestämisvastuulle kuuluvien palveluja tuottavien yritysten ym. kanssa tehtäviin sopimuksiin ja ehtoihin, osana laajempaa sopimusvalmistelua?”</a:t>
          </a:r>
        </a:p>
        <a:p xmlns:a="http://schemas.openxmlformats.org/drawingml/2006/main">
          <a:endParaRPr lang="fi-FI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15.2.2018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1684343"/>
            <a:ext cx="6771920" cy="1358062"/>
          </a:xfrm>
        </p:spPr>
        <p:txBody>
          <a:bodyPr>
            <a:normAutofit fontScale="90000"/>
          </a:bodyPr>
          <a:lstStyle/>
          <a:p>
            <a:r>
              <a:rPr lang="fi-FI" kern="1400" dirty="0"/>
              <a:t>Asukkaat </a:t>
            </a:r>
            <a:r>
              <a:rPr lang="fi-FI" kern="1400" dirty="0" smtClean="0"/>
              <a:t>maakunta- </a:t>
            </a:r>
            <a:r>
              <a:rPr lang="fi-FI" kern="1400" dirty="0"/>
              <a:t>ja </a:t>
            </a:r>
            <a:r>
              <a:rPr lang="fi-FI" kern="1400" dirty="0" err="1" smtClean="0"/>
              <a:t>sote</a:t>
            </a:r>
            <a:r>
              <a:rPr lang="fi-FI" kern="1400" dirty="0" smtClean="0"/>
              <a:t>-uudistuksen keskiöön (AKE) -kysely</a:t>
            </a:r>
            <a:br>
              <a:rPr lang="fi-FI" kern="1400" dirty="0" smtClean="0"/>
            </a:br>
            <a:r>
              <a:rPr lang="fi-FI" kern="1400" dirty="0" smtClean="0"/>
              <a:t/>
            </a:r>
            <a:br>
              <a:rPr lang="fi-FI" kern="1400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7735" y="2214313"/>
            <a:ext cx="7344816" cy="165618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600" dirty="0" smtClean="0">
                <a:solidFill>
                  <a:srgbClr val="002E63"/>
                </a:solidFill>
              </a:rPr>
              <a:t>maakuntien </a:t>
            </a:r>
            <a:r>
              <a:rPr lang="fi-FI" sz="1600" dirty="0">
                <a:solidFill>
                  <a:srgbClr val="002E63"/>
                </a:solidFill>
              </a:rPr>
              <a:t>osallisuusjärjestelmien valmistelutilanteen </a:t>
            </a:r>
            <a:r>
              <a:rPr lang="fi-FI" sz="1600" dirty="0" smtClean="0">
                <a:solidFill>
                  <a:srgbClr val="002E63"/>
                </a:solidFill>
              </a:rPr>
              <a:t>kartoitus </a:t>
            </a:r>
          </a:p>
          <a:p>
            <a:endParaRPr lang="fi-FI" sz="1600" dirty="0" smtClean="0"/>
          </a:p>
          <a:p>
            <a:endParaRPr lang="fi-FI" sz="2900" dirty="0" smtClean="0"/>
          </a:p>
          <a:p>
            <a:endParaRPr lang="fi-FI" sz="2900" dirty="0" smtClean="0"/>
          </a:p>
        </p:txBody>
      </p:sp>
      <p:sp>
        <p:nvSpPr>
          <p:cNvPr id="4" name="Tekstiruutu 3"/>
          <p:cNvSpPr txBox="1"/>
          <p:nvPr/>
        </p:nvSpPr>
        <p:spPr>
          <a:xfrm>
            <a:off x="395536" y="400943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rgbClr val="00A6D6"/>
                </a:solidFill>
              </a:rPr>
              <a:t>Tammi-helmikuu </a:t>
            </a:r>
            <a:r>
              <a:rPr lang="fi-FI" sz="2800" dirty="0">
                <a:solidFill>
                  <a:srgbClr val="00A6D6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Millaista muutostukea tarvitaan?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O</a:t>
            </a:r>
            <a:r>
              <a:rPr lang="fi-FI" dirty="0" smtClean="0"/>
              <a:t>sallisuuteen </a:t>
            </a:r>
            <a:r>
              <a:rPr lang="fi-FI" dirty="0"/>
              <a:t>liittyviä työpajoja, kirjallisia oppaita, ohjeita ja muita </a:t>
            </a:r>
            <a:r>
              <a:rPr lang="fi-FI" dirty="0" smtClean="0"/>
              <a:t>materiaaleja.</a:t>
            </a:r>
          </a:p>
          <a:p>
            <a:r>
              <a:rPr lang="fi-FI" dirty="0" smtClean="0"/>
              <a:t>Hyvien </a:t>
            </a:r>
            <a:r>
              <a:rPr lang="fi-FI" dirty="0"/>
              <a:t>toimintamallien </a:t>
            </a:r>
            <a:r>
              <a:rPr lang="fi-FI" dirty="0" smtClean="0"/>
              <a:t>jakamista </a:t>
            </a:r>
            <a:r>
              <a:rPr lang="fi-FI" dirty="0"/>
              <a:t>maakuntien </a:t>
            </a:r>
            <a:r>
              <a:rPr lang="fi-FI" dirty="0" smtClean="0"/>
              <a:t>kesken.</a:t>
            </a:r>
            <a:endParaRPr lang="fi-FI" dirty="0"/>
          </a:p>
          <a:p>
            <a:r>
              <a:rPr lang="fi-FI" dirty="0"/>
              <a:t>P</a:t>
            </a:r>
            <a:r>
              <a:rPr lang="fi-FI" dirty="0" smtClean="0"/>
              <a:t>ilottimaakunnat </a:t>
            </a:r>
            <a:r>
              <a:rPr lang="fi-FI" dirty="0"/>
              <a:t>toivovat työpajoihin </a:t>
            </a:r>
            <a:r>
              <a:rPr lang="fi-FI" dirty="0" smtClean="0"/>
              <a:t>mm. </a:t>
            </a:r>
            <a:r>
              <a:rPr lang="fi-FI" dirty="0"/>
              <a:t>päätösosallisuuden kehittämistä maakunnan hallintomalleihin, järjestöyhteistyön rakentamista sekä malleja palvelujen kehittämiseen ja talouden suunnitteluun yhdessä asukkaiden kanssa.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438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</a:t>
            </a:r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Toteutettiin tammi-helmikuun vaihteessa 2018 </a:t>
            </a:r>
            <a:r>
              <a:rPr lang="fi-FI" dirty="0" err="1" smtClean="0"/>
              <a:t>webropol</a:t>
            </a:r>
            <a:r>
              <a:rPr lang="fi-FI" dirty="0"/>
              <a:t> </a:t>
            </a:r>
            <a:r>
              <a:rPr lang="fi-FI" dirty="0" smtClean="0"/>
              <a:t>–kyselynä maakuntien valmistelijoille.</a:t>
            </a:r>
          </a:p>
          <a:p>
            <a:r>
              <a:rPr lang="fi-FI" dirty="0"/>
              <a:t>Kyselyllä päivitettiin </a:t>
            </a:r>
            <a:r>
              <a:rPr lang="fi-FI" dirty="0" smtClean="0"/>
              <a:t>maakuntien valmistelutilannetta </a:t>
            </a:r>
            <a:r>
              <a:rPr lang="fi-FI" dirty="0"/>
              <a:t>ja etsittiin koulutusta ja työstämistä kaipaavia teemoja. </a:t>
            </a:r>
            <a:endParaRPr lang="fi-FI" dirty="0" smtClean="0"/>
          </a:p>
          <a:p>
            <a:r>
              <a:rPr lang="fi-FI" dirty="0" smtClean="0"/>
              <a:t>Vastaukset saatiin kaikista 18 maakunnasta.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42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205409"/>
              </p:ext>
            </p:extLst>
          </p:nvPr>
        </p:nvGraphicFramePr>
        <p:xfrm>
          <a:off x="179512" y="195486"/>
          <a:ext cx="82880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2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12" name="Kaavi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924861"/>
              </p:ext>
            </p:extLst>
          </p:nvPr>
        </p:nvGraphicFramePr>
        <p:xfrm>
          <a:off x="0" y="0"/>
          <a:ext cx="9144000" cy="450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19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6F09DB-8ADA-4316-97F8-734F284116ED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595895"/>
              </p:ext>
            </p:extLst>
          </p:nvPr>
        </p:nvGraphicFramePr>
        <p:xfrm>
          <a:off x="0" y="0"/>
          <a:ext cx="8964488" cy="452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ruutu 1"/>
          <p:cNvSpPr txBox="1"/>
          <p:nvPr/>
        </p:nvSpPr>
        <p:spPr>
          <a:xfrm>
            <a:off x="197768" y="123478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Maakuntalakiluonnoksen 23 §:</a:t>
            </a:r>
            <a:r>
              <a:rPr lang="fi-FI" sz="1400" b="1" dirty="0"/>
              <a:t>ssä on listattu seuraavia keinoja, joilla maakunnan asukkaiden osallistumista ja vaikuttamista voidaan edistää. Valitse näistä keinoista kolme, joita uskot maakuntanne käyttävän eniten</a:t>
            </a:r>
            <a:r>
              <a:rPr lang="fi-FI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98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67347"/>
              </p:ext>
            </p:extLst>
          </p:nvPr>
        </p:nvGraphicFramePr>
        <p:xfrm>
          <a:off x="70129" y="195486"/>
          <a:ext cx="9073871" cy="411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16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Osallisuussuunnitelman valmistelu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Valmisteltu laajalla sidosryhmäyhteistyöllä, </a:t>
            </a:r>
            <a:r>
              <a:rPr lang="fi-FI" dirty="0"/>
              <a:t>jossa ovat mukana etenkin </a:t>
            </a:r>
            <a:r>
              <a:rPr lang="fi-FI" dirty="0" smtClean="0"/>
              <a:t>alueiden </a:t>
            </a:r>
            <a:r>
              <a:rPr lang="fi-FI" dirty="0"/>
              <a:t>järjestöt ja </a:t>
            </a:r>
            <a:r>
              <a:rPr lang="fi-FI" dirty="0" smtClean="0"/>
              <a:t>yhdistykset</a:t>
            </a:r>
          </a:p>
          <a:p>
            <a:r>
              <a:rPr lang="fi-FI" dirty="0" smtClean="0"/>
              <a:t>Useassa maakunnassa </a:t>
            </a:r>
            <a:r>
              <a:rPr lang="fi-FI" dirty="0"/>
              <a:t>perustettu erillinen osallisuustyöryhmä, joka on ollut vahvasti osallisuussuunnitelman valmistelussa mukana</a:t>
            </a:r>
            <a:r>
              <a:rPr lang="fi-FI" dirty="0" smtClean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18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357779"/>
              </p:ext>
            </p:extLst>
          </p:nvPr>
        </p:nvGraphicFramePr>
        <p:xfrm>
          <a:off x="61064" y="627534"/>
          <a:ext cx="843516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51520" y="204109"/>
            <a:ext cx="860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Onko maakunnassanne erillistä osallisuustyöryhmää tms. tulevan maakunnan toimintaa varten?</a:t>
            </a:r>
          </a:p>
        </p:txBody>
      </p:sp>
    </p:spTree>
    <p:extLst>
      <p:ext uri="{BB962C8B-B14F-4D97-AF65-F5344CB8AC3E}">
        <p14:creationId xmlns:p14="http://schemas.microsoft.com/office/powerpoint/2010/main" val="24462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Viestinnän rooli keskiössä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Monen maakunnan vastauksissa korostuu ensi vaiheessa viestinnän tehostaminen. </a:t>
            </a:r>
            <a:endParaRPr lang="fi-FI" dirty="0" smtClean="0"/>
          </a:p>
          <a:p>
            <a:r>
              <a:rPr lang="fi-FI" dirty="0" smtClean="0"/>
              <a:t>Henkilöstöviestintä </a:t>
            </a:r>
            <a:r>
              <a:rPr lang="fi-FI" dirty="0"/>
              <a:t>ja vielä hajallaan olevan henkilöstön mukaan saaminen valmisteluun </a:t>
            </a:r>
            <a:r>
              <a:rPr lang="fi-FI" dirty="0" smtClean="0"/>
              <a:t>koetaan tärkeäksi. </a:t>
            </a:r>
            <a:endParaRPr lang="fi-FI" dirty="0"/>
          </a:p>
          <a:p>
            <a:r>
              <a:rPr lang="fi-FI" dirty="0" smtClean="0"/>
              <a:t>Käytettyjä viestintäkeinoja: henkilöstön infokirjeiden ja videoiden jakaminen sosiaalisessa mediassa, ulkoiset verkkosivut ja yhdistyvien organisaatioiden intra-sivut.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15.2.2018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331846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311</TotalTime>
  <Words>276</Words>
  <Application>Microsoft Office PowerPoint</Application>
  <PresentationFormat>Näytössä katseltava esitys (16:9)</PresentationFormat>
  <Paragraphs>43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Kuntaliitto suomenkielinen</vt:lpstr>
      <vt:lpstr>Asukkaat maakunta- ja sote-uudistuksen keskiöön (AKE) -kysely  </vt:lpstr>
      <vt:lpstr>Kyselyn toteutus</vt:lpstr>
      <vt:lpstr>PowerPoint-esitys</vt:lpstr>
      <vt:lpstr>PowerPoint-esitys</vt:lpstr>
      <vt:lpstr>PowerPoint-esitys</vt:lpstr>
      <vt:lpstr>PowerPoint-esitys</vt:lpstr>
      <vt:lpstr>Osallisuussuunnitelman valmistelu</vt:lpstr>
      <vt:lpstr>PowerPoint-esitys</vt:lpstr>
      <vt:lpstr>Viestinnän rooli keskiössä</vt:lpstr>
      <vt:lpstr>Millaista muutostukea tarvitaan?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Asukkaat sote- ja maakuntauudistuksen keskiöön - maakuntien tilanteen kartoitus</dc:title>
  <dc:creator>Seppälä Jari</dc:creator>
  <cp:lastModifiedBy>Seppälä Jari</cp:lastModifiedBy>
  <cp:revision>39</cp:revision>
  <dcterms:created xsi:type="dcterms:W3CDTF">2018-02-06T10:27:55Z</dcterms:created>
  <dcterms:modified xsi:type="dcterms:W3CDTF">2018-02-15T12:05:46Z</dcterms:modified>
</cp:coreProperties>
</file>