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13.xml" ContentType="application/vnd.openxmlformats-officedocument.presentationml.notesSlide+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slideLayouts/slideLayout26.xml" ContentType="application/vnd.openxmlformats-officedocument.presentationml.slideLayout+xml"/>
  <Override PartName="/ppt/slideLayouts/slideLayout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2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slideLayouts/slideLayout3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charts/chart10.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8.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12.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857" r:id="rId3"/>
  </p:sldMasterIdLst>
  <p:notesMasterIdLst>
    <p:notesMasterId r:id="rId27"/>
  </p:notesMasterIdLst>
  <p:handoutMasterIdLst>
    <p:handoutMasterId r:id="rId28"/>
  </p:handoutMasterIdLst>
  <p:sldIdLst>
    <p:sldId id="275" r:id="rId4"/>
    <p:sldId id="308" r:id="rId5"/>
    <p:sldId id="325" r:id="rId6"/>
    <p:sldId id="343" r:id="rId7"/>
    <p:sldId id="346" r:id="rId8"/>
    <p:sldId id="337" r:id="rId9"/>
    <p:sldId id="322" r:id="rId10"/>
    <p:sldId id="338" r:id="rId11"/>
    <p:sldId id="278" r:id="rId12"/>
    <p:sldId id="304" r:id="rId13"/>
    <p:sldId id="305" r:id="rId14"/>
    <p:sldId id="326" r:id="rId15"/>
    <p:sldId id="314" r:id="rId16"/>
    <p:sldId id="347" r:id="rId17"/>
    <p:sldId id="327" r:id="rId18"/>
    <p:sldId id="306" r:id="rId19"/>
    <p:sldId id="307" r:id="rId20"/>
    <p:sldId id="345" r:id="rId21"/>
    <p:sldId id="329" r:id="rId22"/>
    <p:sldId id="339" r:id="rId23"/>
    <p:sldId id="340" r:id="rId24"/>
    <p:sldId id="348" r:id="rId25"/>
    <p:sldId id="293" r:id="rId26"/>
  </p:sldIdLst>
  <p:sldSz cx="9144000" cy="6858000" type="screen4x3"/>
  <p:notesSz cx="6735763" cy="9866313"/>
  <p:defaultTextStyle>
    <a:defPPr>
      <a:defRPr lang="fi-FI"/>
    </a:defPPr>
    <a:lvl1pPr algn="l" rtl="0" fontAlgn="base">
      <a:spcBef>
        <a:spcPct val="0"/>
      </a:spcBef>
      <a:spcAft>
        <a:spcPct val="0"/>
      </a:spcAft>
      <a:defRPr sz="1000" kern="1200">
        <a:solidFill>
          <a:srgbClr val="003882"/>
        </a:solidFill>
        <a:latin typeface="Verdana" pitchFamily="34" charset="0"/>
        <a:ea typeface="+mn-ea"/>
        <a:cs typeface="Arial" charset="0"/>
      </a:defRPr>
    </a:lvl1pPr>
    <a:lvl2pPr marL="457200" algn="l" rtl="0" fontAlgn="base">
      <a:spcBef>
        <a:spcPct val="0"/>
      </a:spcBef>
      <a:spcAft>
        <a:spcPct val="0"/>
      </a:spcAft>
      <a:defRPr sz="1000" kern="1200">
        <a:solidFill>
          <a:srgbClr val="003882"/>
        </a:solidFill>
        <a:latin typeface="Verdana" pitchFamily="34" charset="0"/>
        <a:ea typeface="+mn-ea"/>
        <a:cs typeface="Arial" charset="0"/>
      </a:defRPr>
    </a:lvl2pPr>
    <a:lvl3pPr marL="914400" algn="l" rtl="0" fontAlgn="base">
      <a:spcBef>
        <a:spcPct val="0"/>
      </a:spcBef>
      <a:spcAft>
        <a:spcPct val="0"/>
      </a:spcAft>
      <a:defRPr sz="1000" kern="1200">
        <a:solidFill>
          <a:srgbClr val="003882"/>
        </a:solidFill>
        <a:latin typeface="Verdana" pitchFamily="34" charset="0"/>
        <a:ea typeface="+mn-ea"/>
        <a:cs typeface="Arial" charset="0"/>
      </a:defRPr>
    </a:lvl3pPr>
    <a:lvl4pPr marL="1371600" algn="l" rtl="0" fontAlgn="base">
      <a:spcBef>
        <a:spcPct val="0"/>
      </a:spcBef>
      <a:spcAft>
        <a:spcPct val="0"/>
      </a:spcAft>
      <a:defRPr sz="1000" kern="1200">
        <a:solidFill>
          <a:srgbClr val="003882"/>
        </a:solidFill>
        <a:latin typeface="Verdana" pitchFamily="34" charset="0"/>
        <a:ea typeface="+mn-ea"/>
        <a:cs typeface="Arial" charset="0"/>
      </a:defRPr>
    </a:lvl4pPr>
    <a:lvl5pPr marL="1828800" algn="l" rtl="0" fontAlgn="base">
      <a:spcBef>
        <a:spcPct val="0"/>
      </a:spcBef>
      <a:spcAft>
        <a:spcPct val="0"/>
      </a:spcAft>
      <a:defRPr sz="1000" kern="1200">
        <a:solidFill>
          <a:srgbClr val="003882"/>
        </a:solidFill>
        <a:latin typeface="Verdana" pitchFamily="34" charset="0"/>
        <a:ea typeface="+mn-ea"/>
        <a:cs typeface="Arial" charset="0"/>
      </a:defRPr>
    </a:lvl5pPr>
    <a:lvl6pPr marL="2286000" algn="l" defTabSz="914400" rtl="0" eaLnBrk="1" latinLnBrk="0" hangingPunct="1">
      <a:defRPr sz="1000" kern="1200">
        <a:solidFill>
          <a:srgbClr val="003882"/>
        </a:solidFill>
        <a:latin typeface="Verdana" pitchFamily="34" charset="0"/>
        <a:ea typeface="+mn-ea"/>
        <a:cs typeface="Arial" charset="0"/>
      </a:defRPr>
    </a:lvl6pPr>
    <a:lvl7pPr marL="2743200" algn="l" defTabSz="914400" rtl="0" eaLnBrk="1" latinLnBrk="0" hangingPunct="1">
      <a:defRPr sz="1000" kern="1200">
        <a:solidFill>
          <a:srgbClr val="003882"/>
        </a:solidFill>
        <a:latin typeface="Verdana" pitchFamily="34" charset="0"/>
        <a:ea typeface="+mn-ea"/>
        <a:cs typeface="Arial" charset="0"/>
      </a:defRPr>
    </a:lvl7pPr>
    <a:lvl8pPr marL="3200400" algn="l" defTabSz="914400" rtl="0" eaLnBrk="1" latinLnBrk="0" hangingPunct="1">
      <a:defRPr sz="1000" kern="1200">
        <a:solidFill>
          <a:srgbClr val="003882"/>
        </a:solidFill>
        <a:latin typeface="Verdana" pitchFamily="34" charset="0"/>
        <a:ea typeface="+mn-ea"/>
        <a:cs typeface="Arial" charset="0"/>
      </a:defRPr>
    </a:lvl8pPr>
    <a:lvl9pPr marL="3657600" algn="l" defTabSz="914400" rtl="0" eaLnBrk="1" latinLnBrk="0" hangingPunct="1">
      <a:defRPr sz="1000" kern="1200">
        <a:solidFill>
          <a:srgbClr val="003882"/>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82"/>
    <a:srgbClr val="53A5FF"/>
    <a:srgbClr val="FF9797"/>
    <a:srgbClr val="FF5757"/>
    <a:srgbClr val="FF4B4B"/>
    <a:srgbClr val="13B5E7"/>
    <a:srgbClr val="51CBF1"/>
    <a:srgbClr val="FF6161"/>
    <a:srgbClr val="B0DD7F"/>
    <a:srgbClr val="C6E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p:cViewPr>
        <p:scale>
          <a:sx n="90" d="100"/>
          <a:sy n="90" d="100"/>
        </p:scale>
        <p:origin x="-99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36" Type="http://schemas.openxmlformats.org/officeDocument/2006/relationships/customXml" Target="../customXml/item4.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9657853810265E-2"/>
          <c:y val="2.4579145158860269E-2"/>
          <c:w val="0.85225505443234839"/>
          <c:h val="0.85423206279118025"/>
        </c:manualLayout>
      </c:layout>
      <c:barChart>
        <c:barDir val="col"/>
        <c:grouping val="clustered"/>
        <c:varyColors val="0"/>
        <c:ser>
          <c:idx val="1"/>
          <c:order val="0"/>
          <c:tx>
            <c:strRef>
              <c:f>Sheet1!$A$2</c:f>
              <c:strCache>
                <c:ptCount val="1"/>
                <c:pt idx="0">
                  <c:v>Årsbidrag</c:v>
                </c:pt>
              </c:strCache>
            </c:strRef>
          </c:tx>
          <c:spPr>
            <a:solidFill>
              <a:srgbClr val="53A5FF"/>
            </a:solidFill>
            <a:ln w="17319">
              <a:solidFill>
                <a:schemeClr val="tx1"/>
              </a:solidFill>
              <a:prstDash val="solid"/>
            </a:ln>
          </c:spPr>
          <c:invertIfNegative val="0"/>
          <c:dPt>
            <c:idx val="18"/>
            <c:invertIfNegative val="0"/>
            <c:bubble3D val="0"/>
            <c:spPr>
              <a:solidFill>
                <a:schemeClr val="accent1">
                  <a:lumMod val="25000"/>
                  <a:lumOff val="75000"/>
                </a:schemeClr>
              </a:solidFill>
              <a:ln w="17319">
                <a:solidFill>
                  <a:schemeClr val="tx1"/>
                </a:solidFill>
                <a:prstDash val="solid"/>
              </a:ln>
            </c:spPr>
          </c:dPt>
          <c:dPt>
            <c:idx val="19"/>
            <c:invertIfNegative val="0"/>
            <c:bubble3D val="0"/>
            <c:spPr>
              <a:solidFill>
                <a:schemeClr val="accent1">
                  <a:lumMod val="25000"/>
                  <a:lumOff val="75000"/>
                </a:schemeClr>
              </a:solidFill>
              <a:ln w="17319">
                <a:solidFill>
                  <a:schemeClr val="tx1"/>
                </a:solidFill>
                <a:prstDash val="solid"/>
              </a:ln>
            </c:spPr>
          </c:dPt>
          <c:dPt>
            <c:idx val="20"/>
            <c:invertIfNegative val="0"/>
            <c:bubble3D val="0"/>
            <c:spPr>
              <a:solidFill>
                <a:schemeClr val="accent1">
                  <a:lumMod val="25000"/>
                  <a:lumOff val="75000"/>
                </a:schemeClr>
              </a:solidFill>
              <a:ln w="17319">
                <a:solidFill>
                  <a:schemeClr val="tx1"/>
                </a:solidFill>
                <a:prstDash val="solid"/>
              </a:ln>
            </c:spPr>
          </c:dPt>
          <c:cat>
            <c:strRef>
              <c:f>Sheet1!$B$1:$S$1</c:f>
              <c:strCache>
                <c:ptCount val="18"/>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Sheet1!$B$2:$S$2</c:f>
              <c:numCache>
                <c:formatCode>0.000</c:formatCode>
                <c:ptCount val="18"/>
                <c:pt idx="0">
                  <c:v>1.2490000000000001</c:v>
                </c:pt>
                <c:pt idx="1">
                  <c:v>1.492</c:v>
                </c:pt>
                <c:pt idx="2">
                  <c:v>1.5820000000000001</c:v>
                </c:pt>
                <c:pt idx="3">
                  <c:v>1.698</c:v>
                </c:pt>
                <c:pt idx="4">
                  <c:v>1.9530000000000001</c:v>
                </c:pt>
                <c:pt idx="5">
                  <c:v>2.2629999999999999</c:v>
                </c:pt>
                <c:pt idx="6">
                  <c:v>1.5840000000000001</c:v>
                </c:pt>
                <c:pt idx="7">
                  <c:v>1.44</c:v>
                </c:pt>
                <c:pt idx="8">
                  <c:v>1.4770000000000001</c:v>
                </c:pt>
                <c:pt idx="9">
                  <c:v>2.1040000000000001</c:v>
                </c:pt>
                <c:pt idx="10">
                  <c:v>2.387</c:v>
                </c:pt>
                <c:pt idx="11">
                  <c:v>2.4009999999999998</c:v>
                </c:pt>
                <c:pt idx="12">
                  <c:v>2.306</c:v>
                </c:pt>
                <c:pt idx="13">
                  <c:v>3.0249999999999999</c:v>
                </c:pt>
                <c:pt idx="14">
                  <c:v>2.548</c:v>
                </c:pt>
                <c:pt idx="15">
                  <c:v>1.7909999999999999</c:v>
                </c:pt>
                <c:pt idx="16" formatCode="General">
                  <c:v>2.69</c:v>
                </c:pt>
                <c:pt idx="17" formatCode="General">
                  <c:v>2.74</c:v>
                </c:pt>
              </c:numCache>
            </c:numRef>
          </c:val>
        </c:ser>
        <c:dLbls>
          <c:showLegendKey val="0"/>
          <c:showVal val="0"/>
          <c:showCatName val="0"/>
          <c:showSerName val="0"/>
          <c:showPercent val="0"/>
          <c:showBubbleSize val="0"/>
        </c:dLbls>
        <c:gapWidth val="60"/>
        <c:axId val="175001984"/>
        <c:axId val="175003520"/>
      </c:barChart>
      <c:lineChart>
        <c:grouping val="standard"/>
        <c:varyColors val="0"/>
        <c:ser>
          <c:idx val="3"/>
          <c:order val="1"/>
          <c:tx>
            <c:strRef>
              <c:f>Sheet1!$A$3</c:f>
              <c:strCache>
                <c:ptCount val="1"/>
                <c:pt idx="0">
                  <c:v>Avskrivningar</c:v>
                </c:pt>
              </c:strCache>
            </c:strRef>
          </c:tx>
          <c:spPr>
            <a:ln w="31750">
              <a:solidFill>
                <a:srgbClr val="000000"/>
              </a:solidFill>
              <a:prstDash val="solid"/>
            </a:ln>
          </c:spPr>
          <c:marker>
            <c:symbol val="circle"/>
            <c:size val="6"/>
            <c:spPr>
              <a:solidFill>
                <a:srgbClr val="000000"/>
              </a:solidFill>
              <a:ln>
                <a:solidFill>
                  <a:srgbClr val="000000"/>
                </a:solidFill>
                <a:prstDash val="solid"/>
              </a:ln>
            </c:spPr>
          </c:marker>
          <c:dPt>
            <c:idx val="18"/>
            <c:bubble3D val="0"/>
            <c:spPr>
              <a:ln w="31750">
                <a:solidFill>
                  <a:srgbClr val="000000"/>
                </a:solidFill>
                <a:prstDash val="sysDash"/>
              </a:ln>
            </c:spPr>
          </c:dPt>
          <c:dPt>
            <c:idx val="19"/>
            <c:bubble3D val="0"/>
            <c:spPr>
              <a:ln w="31750">
                <a:solidFill>
                  <a:srgbClr val="000000"/>
                </a:solidFill>
                <a:prstDash val="sysDash"/>
              </a:ln>
            </c:spPr>
          </c:dPt>
          <c:dPt>
            <c:idx val="20"/>
            <c:bubble3D val="0"/>
            <c:spPr>
              <a:ln w="31750">
                <a:solidFill>
                  <a:srgbClr val="000000"/>
                </a:solidFill>
                <a:prstDash val="sysDash"/>
              </a:ln>
            </c:spPr>
          </c:dPt>
          <c:cat>
            <c:strRef>
              <c:f>Sheet1!$B$1:$S$1</c:f>
              <c:strCache>
                <c:ptCount val="18"/>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Sheet1!$B$3:$S$3</c:f>
              <c:numCache>
                <c:formatCode>0.000</c:formatCode>
                <c:ptCount val="18"/>
                <c:pt idx="0">
                  <c:v>1.216</c:v>
                </c:pt>
                <c:pt idx="1">
                  <c:v>1.274</c:v>
                </c:pt>
                <c:pt idx="2">
                  <c:v>1.36</c:v>
                </c:pt>
                <c:pt idx="3">
                  <c:v>1.421</c:v>
                </c:pt>
                <c:pt idx="4">
                  <c:v>1.45</c:v>
                </c:pt>
                <c:pt idx="5">
                  <c:v>1.5589999999999999</c:v>
                </c:pt>
                <c:pt idx="6">
                  <c:v>1.611</c:v>
                </c:pt>
                <c:pt idx="7">
                  <c:v>1.6919999999999999</c:v>
                </c:pt>
                <c:pt idx="8">
                  <c:v>1.7569999999999999</c:v>
                </c:pt>
                <c:pt idx="9">
                  <c:v>1.782</c:v>
                </c:pt>
                <c:pt idx="10">
                  <c:v>1.839</c:v>
                </c:pt>
                <c:pt idx="11">
                  <c:v>1.9430000000000001</c:v>
                </c:pt>
                <c:pt idx="12">
                  <c:v>2.036</c:v>
                </c:pt>
                <c:pt idx="13">
                  <c:v>2.1560000000000001</c:v>
                </c:pt>
                <c:pt idx="14">
                  <c:v>2.2290000000000001</c:v>
                </c:pt>
                <c:pt idx="15">
                  <c:v>2.4020000000000001</c:v>
                </c:pt>
                <c:pt idx="16" formatCode="General">
                  <c:v>2.62</c:v>
                </c:pt>
                <c:pt idx="17" formatCode="General">
                  <c:v>2.58</c:v>
                </c:pt>
              </c:numCache>
            </c:numRef>
          </c:val>
          <c:smooth val="0"/>
        </c:ser>
        <c:ser>
          <c:idx val="0"/>
          <c:order val="2"/>
          <c:tx>
            <c:strRef>
              <c:f>Sheet1!$A$4</c:f>
              <c:strCache>
                <c:ptCount val="1"/>
                <c:pt idx="0">
                  <c:v>Egen anskaffningsutgift för investeringar 1)</c:v>
                </c:pt>
              </c:strCache>
            </c:strRef>
          </c:tx>
          <c:spPr>
            <a:ln w="31750">
              <a:solidFill>
                <a:srgbClr val="FF0000"/>
              </a:solidFill>
              <a:prstDash val="solid"/>
            </a:ln>
          </c:spPr>
          <c:marker>
            <c:symbol val="circle"/>
            <c:size val="6"/>
            <c:spPr>
              <a:solidFill>
                <a:srgbClr val="FFFFFF"/>
              </a:solidFill>
              <a:ln>
                <a:solidFill>
                  <a:srgbClr val="FF0000"/>
                </a:solidFill>
                <a:prstDash val="solid"/>
              </a:ln>
            </c:spPr>
          </c:marker>
          <c:dPt>
            <c:idx val="18"/>
            <c:bubble3D val="0"/>
            <c:spPr>
              <a:ln w="31750">
                <a:solidFill>
                  <a:srgbClr val="FF0000"/>
                </a:solidFill>
                <a:prstDash val="sysDash"/>
              </a:ln>
            </c:spPr>
          </c:dPt>
          <c:dPt>
            <c:idx val="19"/>
            <c:bubble3D val="0"/>
            <c:spPr>
              <a:ln w="31750">
                <a:solidFill>
                  <a:srgbClr val="FF0000"/>
                </a:solidFill>
                <a:prstDash val="sysDash"/>
              </a:ln>
            </c:spPr>
          </c:dPt>
          <c:dPt>
            <c:idx val="20"/>
            <c:bubble3D val="0"/>
            <c:spPr>
              <a:ln w="31750">
                <a:solidFill>
                  <a:srgbClr val="FF0000"/>
                </a:solidFill>
                <a:prstDash val="sysDash"/>
              </a:ln>
            </c:spPr>
          </c:dPt>
          <c:cat>
            <c:strRef>
              <c:f>Sheet1!$B$1:$S$1</c:f>
              <c:strCache>
                <c:ptCount val="18"/>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Sheet1!$B$4:$S$4</c:f>
              <c:numCache>
                <c:formatCode>0.000</c:formatCode>
                <c:ptCount val="18"/>
                <c:pt idx="0">
                  <c:v>2.004</c:v>
                </c:pt>
                <c:pt idx="1">
                  <c:v>2.1579999999999999</c:v>
                </c:pt>
                <c:pt idx="2">
                  <c:v>2.0219999999999998</c:v>
                </c:pt>
                <c:pt idx="3">
                  <c:v>2.62</c:v>
                </c:pt>
                <c:pt idx="4">
                  <c:v>2.8290000000000002</c:v>
                </c:pt>
                <c:pt idx="5">
                  <c:v>2.8220000000000001</c:v>
                </c:pt>
                <c:pt idx="6">
                  <c:v>2.9990000000000001</c:v>
                </c:pt>
                <c:pt idx="7">
                  <c:v>3.081</c:v>
                </c:pt>
                <c:pt idx="8">
                  <c:v>3.0169999999999999</c:v>
                </c:pt>
                <c:pt idx="9">
                  <c:v>3.3570000000000002</c:v>
                </c:pt>
                <c:pt idx="10">
                  <c:v>3.5569999999999999</c:v>
                </c:pt>
                <c:pt idx="11">
                  <c:v>3.9209999999999998</c:v>
                </c:pt>
                <c:pt idx="12">
                  <c:v>3.7530000000000001</c:v>
                </c:pt>
                <c:pt idx="13">
                  <c:v>5.4260000000000002</c:v>
                </c:pt>
                <c:pt idx="14">
                  <c:v>4.0679999999999996</c:v>
                </c:pt>
                <c:pt idx="15">
                  <c:v>4.3840000000000003</c:v>
                </c:pt>
                <c:pt idx="16" formatCode="General">
                  <c:v>4.47</c:v>
                </c:pt>
                <c:pt idx="17" formatCode="General">
                  <c:v>7.52</c:v>
                </c:pt>
              </c:numCache>
            </c:numRef>
          </c:val>
          <c:smooth val="0"/>
        </c:ser>
        <c:dLbls>
          <c:showLegendKey val="0"/>
          <c:showVal val="0"/>
          <c:showCatName val="0"/>
          <c:showSerName val="0"/>
          <c:showPercent val="0"/>
          <c:showBubbleSize val="0"/>
        </c:dLbls>
        <c:marker val="1"/>
        <c:smooth val="0"/>
        <c:axId val="175005056"/>
        <c:axId val="175006848"/>
      </c:lineChart>
      <c:catAx>
        <c:axId val="175001984"/>
        <c:scaling>
          <c:orientation val="minMax"/>
        </c:scaling>
        <c:delete val="0"/>
        <c:axPos val="b"/>
        <c:numFmt formatCode="General" sourceLinked="1"/>
        <c:majorTickMark val="cross"/>
        <c:minorTickMark val="none"/>
        <c:tickLblPos val="nextTo"/>
        <c:spPr>
          <a:ln w="4330">
            <a:solidFill>
              <a:schemeClr val="tx1"/>
            </a:solidFill>
            <a:prstDash val="solid"/>
          </a:ln>
        </c:spPr>
        <c:txPr>
          <a:bodyPr rot="0" vert="horz"/>
          <a:lstStyle/>
          <a:p>
            <a:pPr>
              <a:defRPr sz="1364" b="0" i="0" u="none" strike="noStrike" baseline="0">
                <a:solidFill>
                  <a:srgbClr val="003882"/>
                </a:solidFill>
                <a:latin typeface="Verdana"/>
                <a:ea typeface="Verdana"/>
                <a:cs typeface="Verdana"/>
              </a:defRPr>
            </a:pPr>
            <a:endParaRPr lang="fi-FI"/>
          </a:p>
        </c:txPr>
        <c:crossAx val="175003520"/>
        <c:crosses val="autoZero"/>
        <c:auto val="0"/>
        <c:lblAlgn val="ctr"/>
        <c:lblOffset val="100"/>
        <c:tickLblSkip val="1"/>
        <c:tickMarkSkip val="1"/>
        <c:noMultiLvlLbl val="0"/>
      </c:catAx>
      <c:valAx>
        <c:axId val="175003520"/>
        <c:scaling>
          <c:orientation val="minMax"/>
          <c:max val="8"/>
          <c:min val="0"/>
        </c:scaling>
        <c:delete val="0"/>
        <c:axPos val="l"/>
        <c:majorGridlines>
          <c:spPr>
            <a:ln w="9525">
              <a:solidFill>
                <a:schemeClr val="tx1"/>
              </a:solidFill>
              <a:prstDash val="sysDot"/>
            </a:ln>
          </c:spPr>
        </c:majorGridlines>
        <c:numFmt formatCode="#,##0.0" sourceLinked="0"/>
        <c:majorTickMark val="cross"/>
        <c:minorTickMark val="in"/>
        <c:tickLblPos val="nextTo"/>
        <c:spPr>
          <a:ln w="4330">
            <a:solidFill>
              <a:schemeClr val="tx1"/>
            </a:solidFill>
            <a:prstDash val="solid"/>
          </a:ln>
        </c:spPr>
        <c:txPr>
          <a:bodyPr rot="0" vert="horz"/>
          <a:lstStyle/>
          <a:p>
            <a:pPr>
              <a:defRPr sz="1636" b="0" i="0" u="none" strike="noStrike" baseline="0">
                <a:solidFill>
                  <a:schemeClr val="accent1"/>
                </a:solidFill>
                <a:latin typeface="Verdana"/>
                <a:ea typeface="Verdana"/>
                <a:cs typeface="Verdana"/>
              </a:defRPr>
            </a:pPr>
            <a:endParaRPr lang="fi-FI"/>
          </a:p>
        </c:txPr>
        <c:crossAx val="175001984"/>
        <c:crosses val="autoZero"/>
        <c:crossBetween val="between"/>
        <c:majorUnit val="1"/>
        <c:minorUnit val="0.5"/>
      </c:valAx>
      <c:catAx>
        <c:axId val="175005056"/>
        <c:scaling>
          <c:orientation val="minMax"/>
        </c:scaling>
        <c:delete val="1"/>
        <c:axPos val="b"/>
        <c:majorTickMark val="out"/>
        <c:minorTickMark val="none"/>
        <c:tickLblPos val="nextTo"/>
        <c:crossAx val="175006848"/>
        <c:crosses val="autoZero"/>
        <c:auto val="0"/>
        <c:lblAlgn val="ctr"/>
        <c:lblOffset val="100"/>
        <c:noMultiLvlLbl val="0"/>
      </c:catAx>
      <c:valAx>
        <c:axId val="175006848"/>
        <c:scaling>
          <c:orientation val="minMax"/>
          <c:max val="8"/>
          <c:min val="0"/>
        </c:scaling>
        <c:delete val="0"/>
        <c:axPos val="r"/>
        <c:numFmt formatCode="0.0" sourceLinked="0"/>
        <c:majorTickMark val="cross"/>
        <c:minorTickMark val="in"/>
        <c:tickLblPos val="nextTo"/>
        <c:spPr>
          <a:ln w="4330">
            <a:solidFill>
              <a:schemeClr val="tx1"/>
            </a:solidFill>
            <a:prstDash val="solid"/>
          </a:ln>
        </c:spPr>
        <c:txPr>
          <a:bodyPr rot="0" vert="horz"/>
          <a:lstStyle/>
          <a:p>
            <a:pPr>
              <a:defRPr sz="1568" b="0" i="0" u="none" strike="noStrike" baseline="0">
                <a:solidFill>
                  <a:schemeClr val="accent1"/>
                </a:solidFill>
                <a:latin typeface="Verdana"/>
                <a:ea typeface="Verdana"/>
                <a:cs typeface="Verdana"/>
              </a:defRPr>
            </a:pPr>
            <a:endParaRPr lang="fi-FI"/>
          </a:p>
        </c:txPr>
        <c:crossAx val="175005056"/>
        <c:crosses val="max"/>
        <c:crossBetween val="between"/>
        <c:majorUnit val="1"/>
        <c:minorUnit val="0.5"/>
      </c:valAx>
      <c:spPr>
        <a:noFill/>
        <a:ln w="17319">
          <a:solidFill>
            <a:schemeClr val="tx1"/>
          </a:solidFill>
          <a:prstDash val="solid"/>
        </a:ln>
      </c:spPr>
    </c:plotArea>
    <c:legend>
      <c:legendPos val="r"/>
      <c:layout>
        <c:manualLayout>
          <c:xMode val="edge"/>
          <c:yMode val="edge"/>
          <c:x val="9.3239043296818064E-2"/>
          <c:y val="7.1216599976843722E-2"/>
          <c:w val="0.54386793500888109"/>
          <c:h val="0.14836446628345154"/>
        </c:manualLayout>
      </c:layout>
      <c:overlay val="0"/>
      <c:spPr>
        <a:solidFill>
          <a:schemeClr val="bg1"/>
        </a:solidFill>
        <a:ln w="9525">
          <a:solidFill>
            <a:schemeClr val="tx2"/>
          </a:solidFill>
        </a:ln>
      </c:spPr>
      <c:txPr>
        <a:bodyPr/>
        <a:lstStyle/>
        <a:p>
          <a:pPr>
            <a:defRPr sz="14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455"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88642312689894365"/>
          <c:h val="0.90652022202496252"/>
        </c:manualLayout>
      </c:layout>
      <c:lineChart>
        <c:grouping val="standard"/>
        <c:varyColors val="0"/>
        <c:ser>
          <c:idx val="0"/>
          <c:order val="0"/>
          <c:tx>
            <c:strRef>
              <c:f>Sheet1!$A$2</c:f>
              <c:strCache>
                <c:ptCount val="1"/>
                <c:pt idx="0">
                  <c:v>Under 6000 invånare</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c:formatCode>
                <c:ptCount val="15"/>
                <c:pt idx="0">
                  <c:v>733</c:v>
                </c:pt>
                <c:pt idx="1">
                  <c:v>867</c:v>
                </c:pt>
                <c:pt idx="2">
                  <c:v>926</c:v>
                </c:pt>
                <c:pt idx="3">
                  <c:v>963</c:v>
                </c:pt>
                <c:pt idx="4">
                  <c:v>1102</c:v>
                </c:pt>
                <c:pt idx="5">
                  <c:v>1269</c:v>
                </c:pt>
                <c:pt idx="6">
                  <c:v>1382</c:v>
                </c:pt>
                <c:pt idx="7">
                  <c:v>1426</c:v>
                </c:pt>
                <c:pt idx="8">
                  <c:v>1472</c:v>
                </c:pt>
                <c:pt idx="9">
                  <c:v>1563</c:v>
                </c:pt>
                <c:pt idx="10">
                  <c:v>1609</c:v>
                </c:pt>
                <c:pt idx="11">
                  <c:v>1706</c:v>
                </c:pt>
                <c:pt idx="12" formatCode="0">
                  <c:v>1888</c:v>
                </c:pt>
                <c:pt idx="13" formatCode="0">
                  <c:v>2125</c:v>
                </c:pt>
                <c:pt idx="14" formatCode="General">
                  <c:v>2281.9807890000002</c:v>
                </c:pt>
              </c:numCache>
            </c:numRef>
          </c:val>
          <c:smooth val="0"/>
        </c:ser>
        <c:ser>
          <c:idx val="1"/>
          <c:order val="1"/>
          <c:tx>
            <c:strRef>
              <c:f>Sheet1!$A$3</c:f>
              <c:strCache>
                <c:ptCount val="1"/>
                <c:pt idx="0">
                  <c:v>6000-20000 invånare</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c:formatCode>
                <c:ptCount val="15"/>
                <c:pt idx="0">
                  <c:v>787</c:v>
                </c:pt>
                <c:pt idx="1">
                  <c:v>864</c:v>
                </c:pt>
                <c:pt idx="2">
                  <c:v>858</c:v>
                </c:pt>
                <c:pt idx="3">
                  <c:v>934</c:v>
                </c:pt>
                <c:pt idx="4">
                  <c:v>1098</c:v>
                </c:pt>
                <c:pt idx="5">
                  <c:v>1289</c:v>
                </c:pt>
                <c:pt idx="6">
                  <c:v>1435</c:v>
                </c:pt>
                <c:pt idx="7">
                  <c:v>1554</c:v>
                </c:pt>
                <c:pt idx="8">
                  <c:v>1672</c:v>
                </c:pt>
                <c:pt idx="9">
                  <c:v>1845</c:v>
                </c:pt>
                <c:pt idx="10">
                  <c:v>1891</c:v>
                </c:pt>
                <c:pt idx="11">
                  <c:v>1973</c:v>
                </c:pt>
                <c:pt idx="12" formatCode="0">
                  <c:v>2228</c:v>
                </c:pt>
                <c:pt idx="13" formatCode="0">
                  <c:v>2467</c:v>
                </c:pt>
                <c:pt idx="14" formatCode="General">
                  <c:v>2627.6645950000002</c:v>
                </c:pt>
              </c:numCache>
            </c:numRef>
          </c:val>
          <c:smooth val="0"/>
        </c:ser>
        <c:ser>
          <c:idx val="4"/>
          <c:order val="2"/>
          <c:tx>
            <c:strRef>
              <c:f>Sheet1!$A$4</c:f>
              <c:strCache>
                <c:ptCount val="1"/>
                <c:pt idx="0">
                  <c:v>20001-100000 invånare</c:v>
                </c:pt>
              </c:strCache>
            </c:strRef>
          </c:tx>
          <c:spPr>
            <a:ln w="31750">
              <a:solidFill>
                <a:srgbClr val="002060"/>
              </a:solidFill>
              <a:prstDash val="solid"/>
            </a:ln>
          </c:spPr>
          <c:marker>
            <c:symbol val="circle"/>
            <c:size val="6"/>
            <c:spPr>
              <a:solidFill>
                <a:srgbClr val="99CCFF"/>
              </a:solidFill>
              <a:ln>
                <a:solidFill>
                  <a:srgbClr val="00206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Sheet1!$B$4:$P$4</c:f>
              <c:numCache>
                <c:formatCode>#,##0</c:formatCode>
                <c:ptCount val="15"/>
                <c:pt idx="0">
                  <c:v>869</c:v>
                </c:pt>
                <c:pt idx="1">
                  <c:v>909</c:v>
                </c:pt>
                <c:pt idx="2">
                  <c:v>910</c:v>
                </c:pt>
                <c:pt idx="3">
                  <c:v>1005</c:v>
                </c:pt>
                <c:pt idx="4">
                  <c:v>1203</c:v>
                </c:pt>
                <c:pt idx="5">
                  <c:v>1410</c:v>
                </c:pt>
                <c:pt idx="6">
                  <c:v>1578</c:v>
                </c:pt>
                <c:pt idx="7">
                  <c:v>1647</c:v>
                </c:pt>
                <c:pt idx="8">
                  <c:v>1820</c:v>
                </c:pt>
                <c:pt idx="9">
                  <c:v>1994</c:v>
                </c:pt>
                <c:pt idx="10">
                  <c:v>2043</c:v>
                </c:pt>
                <c:pt idx="11">
                  <c:v>2073</c:v>
                </c:pt>
                <c:pt idx="12" formatCode="0">
                  <c:v>2323</c:v>
                </c:pt>
                <c:pt idx="13" formatCode="0">
                  <c:v>2517</c:v>
                </c:pt>
                <c:pt idx="14" formatCode="General">
                  <c:v>2679.2784109999998</c:v>
                </c:pt>
              </c:numCache>
            </c:numRef>
          </c:val>
          <c:smooth val="0"/>
        </c:ser>
        <c:ser>
          <c:idx val="2"/>
          <c:order val="3"/>
          <c:tx>
            <c:strRef>
              <c:f>Sheet1!$A$5</c:f>
              <c:strCache>
                <c:ptCount val="1"/>
                <c:pt idx="0">
                  <c:v>Över 100000 invånare</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Sheet1!$B$5:$P$5</c:f>
              <c:numCache>
                <c:formatCode>#,##0</c:formatCode>
                <c:ptCount val="15"/>
                <c:pt idx="0">
                  <c:v>608</c:v>
                </c:pt>
                <c:pt idx="1">
                  <c:v>584</c:v>
                </c:pt>
                <c:pt idx="2">
                  <c:v>803</c:v>
                </c:pt>
                <c:pt idx="3">
                  <c:v>1044</c:v>
                </c:pt>
                <c:pt idx="4">
                  <c:v>1210</c:v>
                </c:pt>
                <c:pt idx="5">
                  <c:v>1346</c:v>
                </c:pt>
                <c:pt idx="6">
                  <c:v>1389</c:v>
                </c:pt>
                <c:pt idx="7">
                  <c:v>1477</c:v>
                </c:pt>
                <c:pt idx="8">
                  <c:v>1468</c:v>
                </c:pt>
                <c:pt idx="9">
                  <c:v>1762</c:v>
                </c:pt>
                <c:pt idx="10">
                  <c:v>2003</c:v>
                </c:pt>
                <c:pt idx="11">
                  <c:v>2125</c:v>
                </c:pt>
                <c:pt idx="12" formatCode="0">
                  <c:v>2318</c:v>
                </c:pt>
                <c:pt idx="13" formatCode="0">
                  <c:v>2706</c:v>
                </c:pt>
                <c:pt idx="14" formatCode="General">
                  <c:v>2942.8276500000002</c:v>
                </c:pt>
              </c:numCache>
            </c:numRef>
          </c:val>
          <c:smooth val="0"/>
        </c:ser>
        <c:ser>
          <c:idx val="3"/>
          <c:order val="4"/>
          <c:tx>
            <c:strRef>
              <c:f>Sheet1!$A$6</c:f>
              <c:strCache>
                <c:ptCount val="1"/>
                <c:pt idx="0">
                  <c:v>Fasta Finland</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Sheet1!$B$6:$P$6</c:f>
              <c:numCache>
                <c:formatCode>#,##0</c:formatCode>
                <c:ptCount val="15"/>
                <c:pt idx="0">
                  <c:v>746</c:v>
                </c:pt>
                <c:pt idx="1">
                  <c:v>781</c:v>
                </c:pt>
                <c:pt idx="2">
                  <c:v>863</c:v>
                </c:pt>
                <c:pt idx="3">
                  <c:v>999</c:v>
                </c:pt>
                <c:pt idx="4">
                  <c:v>1173</c:v>
                </c:pt>
                <c:pt idx="5">
                  <c:v>1347</c:v>
                </c:pt>
                <c:pt idx="6">
                  <c:v>1461</c:v>
                </c:pt>
                <c:pt idx="7">
                  <c:v>1545</c:v>
                </c:pt>
                <c:pt idx="8">
                  <c:v>1629</c:v>
                </c:pt>
                <c:pt idx="9">
                  <c:v>1838</c:v>
                </c:pt>
                <c:pt idx="10">
                  <c:v>1956</c:v>
                </c:pt>
                <c:pt idx="11">
                  <c:v>2038</c:v>
                </c:pt>
                <c:pt idx="12" formatCode="0">
                  <c:v>2262</c:v>
                </c:pt>
                <c:pt idx="13" formatCode="0">
                  <c:v>2542</c:v>
                </c:pt>
                <c:pt idx="14" formatCode="General">
                  <c:v>2733.1005359999999</c:v>
                </c:pt>
              </c:numCache>
            </c:numRef>
          </c:val>
          <c:smooth val="0"/>
        </c:ser>
        <c:dLbls>
          <c:showLegendKey val="0"/>
          <c:showVal val="0"/>
          <c:showCatName val="0"/>
          <c:showSerName val="0"/>
          <c:showPercent val="0"/>
          <c:showBubbleSize val="0"/>
        </c:dLbls>
        <c:marker val="1"/>
        <c:smooth val="0"/>
        <c:axId val="169682432"/>
        <c:axId val="169684352"/>
      </c:lineChart>
      <c:catAx>
        <c:axId val="169682432"/>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169684352"/>
        <c:crosses val="autoZero"/>
        <c:auto val="1"/>
        <c:lblAlgn val="ctr"/>
        <c:lblOffset val="100"/>
        <c:tickLblSkip val="1"/>
        <c:tickMarkSkip val="1"/>
        <c:noMultiLvlLbl val="0"/>
      </c:catAx>
      <c:valAx>
        <c:axId val="169684352"/>
        <c:scaling>
          <c:orientation val="minMax"/>
          <c:max val="32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169682432"/>
        <c:crosses val="autoZero"/>
        <c:crossBetween val="between"/>
        <c:majorUnit val="500"/>
        <c:minorUnit val="100"/>
      </c:valAx>
      <c:spPr>
        <a:noFill/>
        <a:ln w="12907">
          <a:solidFill>
            <a:schemeClr val="tx1"/>
          </a:solidFill>
          <a:prstDash val="solid"/>
        </a:ln>
      </c:spPr>
    </c:plotArea>
    <c:legend>
      <c:legendPos val="r"/>
      <c:layout>
        <c:manualLayout>
          <c:xMode val="edge"/>
          <c:yMode val="edge"/>
          <c:x val="0.15218730404719624"/>
          <c:y val="8.5311530330745719E-2"/>
          <c:w val="0.33012927942093062"/>
          <c:h val="0.23844318549895083"/>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960264900662E-2"/>
          <c:y val="2.6726057906458798E-2"/>
          <c:w val="0.91873408317759697"/>
          <c:h val="0.89652206472601059"/>
        </c:manualLayout>
      </c:layout>
      <c:barChart>
        <c:barDir val="bar"/>
        <c:grouping val="clustered"/>
        <c:varyColors val="0"/>
        <c:ser>
          <c:idx val="1"/>
          <c:order val="0"/>
          <c:tx>
            <c:strRef>
              <c:f>Sheet1!$B$1</c:f>
              <c:strCache>
                <c:ptCount val="1"/>
                <c:pt idx="0">
                  <c:v>2013</c:v>
                </c:pt>
              </c:strCache>
            </c:strRef>
          </c:tx>
          <c:spPr>
            <a:solidFill>
              <a:schemeClr val="tx1">
                <a:lumMod val="25000"/>
                <a:lumOff val="75000"/>
              </a:schemeClr>
            </a:solidFill>
            <a:ln w="12503">
              <a:solidFill>
                <a:schemeClr val="tx2"/>
              </a:solidFill>
              <a:prstDash val="solid"/>
            </a:ln>
          </c:spPr>
          <c:invertIfNegative val="0"/>
          <c:cat>
            <c:numRef>
              <c:f>Sheet1!$A$2:$A$9</c:f>
              <c:numCache>
                <c:formatCode>General</c:formatCode>
                <c:ptCount val="8"/>
              </c:numCache>
            </c:numRef>
          </c:cat>
          <c:val>
            <c:numRef>
              <c:f>Sheet1!$B$2:$B$9</c:f>
              <c:numCache>
                <c:formatCode>#,##0</c:formatCode>
                <c:ptCount val="8"/>
                <c:pt idx="0">
                  <c:v>2542</c:v>
                </c:pt>
                <c:pt idx="1">
                  <c:v>2706</c:v>
                </c:pt>
                <c:pt idx="2">
                  <c:v>2650</c:v>
                </c:pt>
                <c:pt idx="3">
                  <c:v>2346</c:v>
                </c:pt>
                <c:pt idx="4">
                  <c:v>2534</c:v>
                </c:pt>
                <c:pt idx="5">
                  <c:v>2359</c:v>
                </c:pt>
                <c:pt idx="6">
                  <c:v>2067</c:v>
                </c:pt>
                <c:pt idx="7">
                  <c:v>2680</c:v>
                </c:pt>
              </c:numCache>
            </c:numRef>
          </c:val>
        </c:ser>
        <c:ser>
          <c:idx val="4"/>
          <c:order val="1"/>
          <c:tx>
            <c:strRef>
              <c:f>Sheet1!$C$1</c:f>
              <c:strCache>
                <c:ptCount val="1"/>
                <c:pt idx="0">
                  <c:v>2014*</c:v>
                </c:pt>
              </c:strCache>
            </c:strRef>
          </c:tx>
          <c:spPr>
            <a:solidFill>
              <a:srgbClr val="FF4B4B"/>
            </a:solidFill>
            <a:ln w="12503">
              <a:solidFill>
                <a:schemeClr val="tx2"/>
              </a:solidFill>
              <a:prstDash val="solid"/>
            </a:ln>
          </c:spPr>
          <c:invertIfNegative val="0"/>
          <c:cat>
            <c:numRef>
              <c:f>Sheet1!$A$2:$A$9</c:f>
              <c:numCache>
                <c:formatCode>General</c:formatCode>
                <c:ptCount val="8"/>
              </c:numCache>
            </c:numRef>
          </c:cat>
          <c:val>
            <c:numRef>
              <c:f>Sheet1!$C$2:$C$9</c:f>
              <c:numCache>
                <c:formatCode>#,##0</c:formatCode>
                <c:ptCount val="8"/>
                <c:pt idx="0">
                  <c:v>2733</c:v>
                </c:pt>
                <c:pt idx="1">
                  <c:v>2943</c:v>
                </c:pt>
                <c:pt idx="2">
                  <c:v>2904</c:v>
                </c:pt>
                <c:pt idx="3">
                  <c:v>2388</c:v>
                </c:pt>
                <c:pt idx="4">
                  <c:v>2684</c:v>
                </c:pt>
                <c:pt idx="5">
                  <c:v>2537</c:v>
                </c:pt>
                <c:pt idx="6">
                  <c:v>2220</c:v>
                </c:pt>
                <c:pt idx="7">
                  <c:v>2872</c:v>
                </c:pt>
              </c:numCache>
            </c:numRef>
          </c:val>
        </c:ser>
        <c:dLbls>
          <c:showLegendKey val="0"/>
          <c:showVal val="0"/>
          <c:showCatName val="0"/>
          <c:showSerName val="0"/>
          <c:showPercent val="0"/>
          <c:showBubbleSize val="0"/>
        </c:dLbls>
        <c:gapWidth val="80"/>
        <c:overlap val="31"/>
        <c:axId val="170363520"/>
        <c:axId val="170402176"/>
      </c:barChart>
      <c:catAx>
        <c:axId val="170363520"/>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Times New Roman"/>
                <a:ea typeface="Times New Roman"/>
                <a:cs typeface="Times New Roman"/>
              </a:defRPr>
            </a:pPr>
            <a:endParaRPr lang="fi-FI"/>
          </a:p>
        </c:txPr>
        <c:crossAx val="170402176"/>
        <c:crosses val="autoZero"/>
        <c:auto val="1"/>
        <c:lblAlgn val="ctr"/>
        <c:lblOffset val="100"/>
        <c:tickLblSkip val="1"/>
        <c:tickMarkSkip val="1"/>
        <c:noMultiLvlLbl val="0"/>
      </c:catAx>
      <c:valAx>
        <c:axId val="170402176"/>
        <c:scaling>
          <c:orientation val="minMax"/>
          <c:max val="3000"/>
          <c:min val="0"/>
        </c:scaling>
        <c:delete val="0"/>
        <c:axPos val="b"/>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350" b="0" i="0" u="none" strike="noStrike" baseline="0">
                <a:solidFill>
                  <a:schemeClr val="tx1"/>
                </a:solidFill>
                <a:latin typeface="Verdana"/>
                <a:ea typeface="Verdana"/>
                <a:cs typeface="Verdana"/>
              </a:defRPr>
            </a:pPr>
            <a:endParaRPr lang="fi-FI"/>
          </a:p>
        </c:txPr>
        <c:crossAx val="170363520"/>
        <c:crosses val="autoZero"/>
        <c:crossBetween val="between"/>
        <c:majorUnit val="500"/>
        <c:minorUnit val="100"/>
      </c:valAx>
      <c:spPr>
        <a:noFill/>
        <a:ln w="12503">
          <a:solidFill>
            <a:schemeClr val="tx1"/>
          </a:solidFill>
          <a:prstDash val="solid"/>
        </a:ln>
      </c:spPr>
    </c:plotArea>
    <c:legend>
      <c:legendPos val="r"/>
      <c:layout>
        <c:manualLayout>
          <c:xMode val="edge"/>
          <c:yMode val="edge"/>
          <c:x val="0.85286567492134469"/>
          <c:y val="0.14812363695687975"/>
          <c:w val="0.12223638857612779"/>
          <c:h val="0.14699331848552338"/>
        </c:manualLayout>
      </c:layout>
      <c:overlay val="0"/>
      <c:spPr>
        <a:solidFill>
          <a:schemeClr val="bg1"/>
        </a:solidFill>
        <a:ln w="3126">
          <a:solidFill>
            <a:schemeClr val="tx1"/>
          </a:solidFill>
          <a:prstDash val="solid"/>
        </a:ln>
      </c:spPr>
      <c:txPr>
        <a:bodyPr/>
        <a:lstStyle/>
        <a:p>
          <a:pPr>
            <a:defRPr sz="145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62269129287601E-2"/>
          <c:y val="2.4140012070006035E-2"/>
          <c:w val="0.93931398416886547"/>
          <c:h val="0.90993456536098349"/>
        </c:manualLayout>
      </c:layout>
      <c:barChart>
        <c:barDir val="bar"/>
        <c:grouping val="clustered"/>
        <c:varyColors val="0"/>
        <c:ser>
          <c:idx val="1"/>
          <c:order val="0"/>
          <c:tx>
            <c:strRef>
              <c:f>Sheet1!$B$1</c:f>
              <c:strCache>
                <c:ptCount val="1"/>
                <c:pt idx="0">
                  <c:v>2013</c:v>
                </c:pt>
              </c:strCache>
            </c:strRef>
          </c:tx>
          <c:spPr>
            <a:solidFill>
              <a:srgbClr val="9BE1F7"/>
            </a:solidFill>
            <a:ln w="12204">
              <a:solidFill>
                <a:schemeClr val="tx1"/>
              </a:solidFill>
              <a:prstDash val="solid"/>
            </a:ln>
          </c:spPr>
          <c:invertIfNegative val="0"/>
          <c:dPt>
            <c:idx val="10"/>
            <c:invertIfNegative val="0"/>
            <c:bubble3D val="0"/>
            <c:spPr>
              <a:solidFill>
                <a:schemeClr val="accent1">
                  <a:lumMod val="50000"/>
                  <a:lumOff val="50000"/>
                </a:schemeClr>
              </a:solidFill>
              <a:ln w="12204">
                <a:solidFill>
                  <a:schemeClr val="tx1"/>
                </a:solidFill>
                <a:prstDash val="solid"/>
              </a:ln>
            </c:spPr>
          </c:dPt>
          <c:cat>
            <c:strRef>
              <c:f>Sheet1!$A$2:$A$19</c:f>
              <c:strCache>
                <c:ptCount val="18"/>
                <c:pt idx="0">
                  <c:v>Mellersta Österbotten</c:v>
                </c:pt>
                <c:pt idx="1">
                  <c:v>Päijänne-Tavastland</c:v>
                </c:pt>
                <c:pt idx="2">
                  <c:v>Norra Österbotten</c:v>
                </c:pt>
                <c:pt idx="3">
                  <c:v>Kymmenedalen</c:v>
                </c:pt>
                <c:pt idx="4">
                  <c:v>Södra Österbotten</c:v>
                </c:pt>
                <c:pt idx="5">
                  <c:v>Egentliga Tavastland</c:v>
                </c:pt>
                <c:pt idx="6">
                  <c:v>Mellersta Finland</c:v>
                </c:pt>
                <c:pt idx="7">
                  <c:v>Södra Savolax</c:v>
                </c:pt>
                <c:pt idx="8">
                  <c:v>Österbotten</c:v>
                </c:pt>
                <c:pt idx="9">
                  <c:v>Norra Savolax</c:v>
                </c:pt>
                <c:pt idx="10">
                  <c:v>FASTA FINLAND</c:v>
                </c:pt>
                <c:pt idx="11">
                  <c:v>Nyland</c:v>
                </c:pt>
                <c:pt idx="12">
                  <c:v>Egentliga Finland</c:v>
                </c:pt>
                <c:pt idx="13">
                  <c:v>Södra Karelen</c:v>
                </c:pt>
                <c:pt idx="14">
                  <c:v>Lappland</c:v>
                </c:pt>
                <c:pt idx="15">
                  <c:v>Kajanaland</c:v>
                </c:pt>
                <c:pt idx="16">
                  <c:v>Birkaland</c:v>
                </c:pt>
                <c:pt idx="17">
                  <c:v>Norra Karelen</c:v>
                </c:pt>
              </c:strCache>
            </c:strRef>
          </c:cat>
          <c:val>
            <c:numRef>
              <c:f>Sheet1!$B$2:$B$19</c:f>
              <c:numCache>
                <c:formatCode>#,##0</c:formatCode>
                <c:ptCount val="18"/>
                <c:pt idx="0">
                  <c:v>4751.2704398852602</c:v>
                </c:pt>
                <c:pt idx="1">
                  <c:v>3862.7929494526343</c:v>
                </c:pt>
                <c:pt idx="2">
                  <c:v>2983.4981043276871</c:v>
                </c:pt>
                <c:pt idx="3">
                  <c:v>3074.62191379358</c:v>
                </c:pt>
                <c:pt idx="4">
                  <c:v>2728.1636482675781</c:v>
                </c:pt>
                <c:pt idx="5">
                  <c:v>2727.1955368387462</c:v>
                </c:pt>
                <c:pt idx="6">
                  <c:v>2845.5361034432658</c:v>
                </c:pt>
                <c:pt idx="7">
                  <c:v>2747.5117691026635</c:v>
                </c:pt>
                <c:pt idx="8">
                  <c:v>2744.6946514103247</c:v>
                </c:pt>
                <c:pt idx="9">
                  <c:v>2337.5880529726683</c:v>
                </c:pt>
                <c:pt idx="10">
                  <c:v>2542.4762715477655</c:v>
                </c:pt>
                <c:pt idx="11">
                  <c:v>2486.1482977004339</c:v>
                </c:pt>
                <c:pt idx="12">
                  <c:v>2368.9581209650019</c:v>
                </c:pt>
                <c:pt idx="13">
                  <c:v>2396.440129449838</c:v>
                </c:pt>
                <c:pt idx="14">
                  <c:v>2265.5905848318484</c:v>
                </c:pt>
                <c:pt idx="15">
                  <c:v>2155.2860268834011</c:v>
                </c:pt>
                <c:pt idx="16">
                  <c:v>1969.3941611385021</c:v>
                </c:pt>
                <c:pt idx="17">
                  <c:v>1802.7985131010305</c:v>
                </c:pt>
              </c:numCache>
            </c:numRef>
          </c:val>
        </c:ser>
        <c:ser>
          <c:idx val="4"/>
          <c:order val="1"/>
          <c:tx>
            <c:strRef>
              <c:f>Sheet1!$C$1</c:f>
              <c:strCache>
                <c:ptCount val="1"/>
                <c:pt idx="0">
                  <c:v>2014*</c:v>
                </c:pt>
              </c:strCache>
            </c:strRef>
          </c:tx>
          <c:spPr>
            <a:solidFill>
              <a:srgbClr val="FF5757"/>
            </a:solidFill>
            <a:ln w="12204">
              <a:solidFill>
                <a:schemeClr val="tx2"/>
              </a:solidFill>
              <a:prstDash val="solid"/>
            </a:ln>
          </c:spPr>
          <c:invertIfNegative val="0"/>
          <c:dPt>
            <c:idx val="10"/>
            <c:invertIfNegative val="0"/>
            <c:bubble3D val="0"/>
            <c:spPr>
              <a:solidFill>
                <a:srgbClr val="FF0000"/>
              </a:solidFill>
              <a:ln w="12204">
                <a:solidFill>
                  <a:schemeClr val="tx2"/>
                </a:solidFill>
                <a:prstDash val="solid"/>
              </a:ln>
            </c:spPr>
          </c:dPt>
          <c:cat>
            <c:strRef>
              <c:f>Sheet1!$A$2:$A$19</c:f>
              <c:strCache>
                <c:ptCount val="18"/>
                <c:pt idx="0">
                  <c:v>Mellersta Österbotten</c:v>
                </c:pt>
                <c:pt idx="1">
                  <c:v>Päijänne-Tavastland</c:v>
                </c:pt>
                <c:pt idx="2">
                  <c:v>Norra Österbotten</c:v>
                </c:pt>
                <c:pt idx="3">
                  <c:v>Kymmenedalen</c:v>
                </c:pt>
                <c:pt idx="4">
                  <c:v>Södra Österbotten</c:v>
                </c:pt>
                <c:pt idx="5">
                  <c:v>Egentliga Tavastland</c:v>
                </c:pt>
                <c:pt idx="6">
                  <c:v>Mellersta Finland</c:v>
                </c:pt>
                <c:pt idx="7">
                  <c:v>Södra Savolax</c:v>
                </c:pt>
                <c:pt idx="8">
                  <c:v>Österbotten</c:v>
                </c:pt>
                <c:pt idx="9">
                  <c:v>Norra Savolax</c:v>
                </c:pt>
                <c:pt idx="10">
                  <c:v>FASTA FINLAND</c:v>
                </c:pt>
                <c:pt idx="11">
                  <c:v>Nyland</c:v>
                </c:pt>
                <c:pt idx="12">
                  <c:v>Egentliga Finland</c:v>
                </c:pt>
                <c:pt idx="13">
                  <c:v>Södra Karelen</c:v>
                </c:pt>
                <c:pt idx="14">
                  <c:v>Lappland</c:v>
                </c:pt>
                <c:pt idx="15">
                  <c:v>Kajanaland</c:v>
                </c:pt>
                <c:pt idx="16">
                  <c:v>Birkaland</c:v>
                </c:pt>
                <c:pt idx="17">
                  <c:v>Norra Karelen</c:v>
                </c:pt>
              </c:strCache>
            </c:strRef>
          </c:cat>
          <c:val>
            <c:numRef>
              <c:f>Sheet1!$C$2:$C$19</c:f>
              <c:numCache>
                <c:formatCode>#,##0</c:formatCode>
                <c:ptCount val="18"/>
                <c:pt idx="0">
                  <c:v>6237.2957664657615</c:v>
                </c:pt>
                <c:pt idx="1">
                  <c:v>4215.9898276237409</c:v>
                </c:pt>
                <c:pt idx="2">
                  <c:v>3293.7281602718544</c:v>
                </c:pt>
                <c:pt idx="3">
                  <c:v>3097.5254649825233</c:v>
                </c:pt>
                <c:pt idx="4">
                  <c:v>2998.3352978886201</c:v>
                </c:pt>
                <c:pt idx="5">
                  <c:v>2958.1527936145953</c:v>
                </c:pt>
                <c:pt idx="6">
                  <c:v>2934.1581120386945</c:v>
                </c:pt>
                <c:pt idx="7">
                  <c:v>2907.5398029309731</c:v>
                </c:pt>
                <c:pt idx="8">
                  <c:v>2838.0922428395656</c:v>
                </c:pt>
                <c:pt idx="9">
                  <c:v>2754.7074119096114</c:v>
                </c:pt>
                <c:pt idx="10">
                  <c:v>2733.1005359603992</c:v>
                </c:pt>
                <c:pt idx="11">
                  <c:v>2690.2211606588148</c:v>
                </c:pt>
                <c:pt idx="12">
                  <c:v>2479.0122621421428</c:v>
                </c:pt>
                <c:pt idx="13">
                  <c:v>2405.9737954160946</c:v>
                </c:pt>
                <c:pt idx="14">
                  <c:v>2361.8758390000221</c:v>
                </c:pt>
                <c:pt idx="15">
                  <c:v>2063.086706369234</c:v>
                </c:pt>
                <c:pt idx="16">
                  <c:v>2041.0862334309686</c:v>
                </c:pt>
                <c:pt idx="17">
                  <c:v>2023.3751149397474</c:v>
                </c:pt>
              </c:numCache>
            </c:numRef>
          </c:val>
        </c:ser>
        <c:dLbls>
          <c:showLegendKey val="0"/>
          <c:showVal val="0"/>
          <c:showCatName val="0"/>
          <c:showSerName val="0"/>
          <c:showPercent val="0"/>
          <c:showBubbleSize val="0"/>
        </c:dLbls>
        <c:gapWidth val="60"/>
        <c:overlap val="40"/>
        <c:axId val="172327296"/>
        <c:axId val="172328832"/>
      </c:barChart>
      <c:catAx>
        <c:axId val="172327296"/>
        <c:scaling>
          <c:orientation val="minMax"/>
        </c:scaling>
        <c:delete val="0"/>
        <c:axPos val="l"/>
        <c:numFmt formatCode="General" sourceLinked="1"/>
        <c:majorTickMark val="out"/>
        <c:minorTickMark val="none"/>
        <c:tickLblPos val="nextTo"/>
        <c:spPr>
          <a:ln w="3051">
            <a:solidFill>
              <a:schemeClr val="tx1"/>
            </a:solidFill>
            <a:prstDash val="solid"/>
          </a:ln>
        </c:spPr>
        <c:txPr>
          <a:bodyPr rot="0" vert="horz"/>
          <a:lstStyle/>
          <a:p>
            <a:pPr>
              <a:defRPr sz="1350" baseline="0"/>
            </a:pPr>
            <a:endParaRPr lang="fi-FI"/>
          </a:p>
        </c:txPr>
        <c:crossAx val="172328832"/>
        <c:crosses val="autoZero"/>
        <c:auto val="1"/>
        <c:lblAlgn val="ctr"/>
        <c:lblOffset val="100"/>
        <c:tickLblSkip val="1"/>
        <c:tickMarkSkip val="1"/>
        <c:noMultiLvlLbl val="0"/>
      </c:catAx>
      <c:valAx>
        <c:axId val="172328832"/>
        <c:scaling>
          <c:orientation val="minMax"/>
          <c:max val="6500"/>
          <c:min val="0"/>
        </c:scaling>
        <c:delete val="0"/>
        <c:axPos val="b"/>
        <c:majorGridlines>
          <c:spPr>
            <a:ln w="12700">
              <a:solidFill>
                <a:schemeClr val="tx1"/>
              </a:solidFill>
              <a:prstDash val="sysDot"/>
            </a:ln>
          </c:spPr>
        </c:majorGridlines>
        <c:numFmt formatCode="0" sourceLinked="0"/>
        <c:majorTickMark val="out"/>
        <c:minorTickMark val="in"/>
        <c:tickLblPos val="nextTo"/>
        <c:spPr>
          <a:ln w="3051">
            <a:solidFill>
              <a:schemeClr val="tx1"/>
            </a:solidFill>
            <a:prstDash val="solid"/>
          </a:ln>
        </c:spPr>
        <c:txPr>
          <a:bodyPr rot="0" vert="horz"/>
          <a:lstStyle/>
          <a:p>
            <a:pPr>
              <a:defRPr/>
            </a:pPr>
            <a:endParaRPr lang="fi-FI"/>
          </a:p>
        </c:txPr>
        <c:crossAx val="172327296"/>
        <c:crosses val="autoZero"/>
        <c:crossBetween val="between"/>
        <c:majorUnit val="1000"/>
        <c:minorUnit val="500"/>
      </c:valAx>
      <c:spPr>
        <a:noFill/>
        <a:ln w="12204">
          <a:solidFill>
            <a:schemeClr val="tx1"/>
          </a:solidFill>
          <a:prstDash val="solid"/>
        </a:ln>
      </c:spPr>
    </c:plotArea>
    <c:legend>
      <c:legendPos val="r"/>
      <c:layout>
        <c:manualLayout>
          <c:xMode val="edge"/>
          <c:yMode val="edge"/>
          <c:x val="0.80853542521080624"/>
          <c:y val="0.21597859605463121"/>
          <c:w val="0.10925971925716577"/>
          <c:h val="0.10473414745705194"/>
        </c:manualLayout>
      </c:layout>
      <c:overlay val="0"/>
      <c:spPr>
        <a:solidFill>
          <a:schemeClr val="bg1"/>
        </a:solidFill>
        <a:ln w="3051">
          <a:solidFill>
            <a:schemeClr val="tx1"/>
          </a:solidFill>
          <a:prstDash val="solid"/>
        </a:ln>
      </c:spPr>
      <c:txPr>
        <a:bodyPr/>
        <a:lstStyle/>
        <a:p>
          <a:pPr>
            <a:defRPr sz="1450" baseline="0"/>
          </a:pPr>
          <a:endParaRPr lang="fi-FI"/>
        </a:p>
      </c:txPr>
    </c:legend>
    <c:plotVisOnly val="1"/>
    <c:dispBlanksAs val="gap"/>
    <c:showDLblsOverMax val="0"/>
  </c:chart>
  <c:spPr>
    <a:noFill/>
    <a:ln>
      <a:noFill/>
    </a:ln>
  </c:spPr>
  <c:txPr>
    <a:bodyPr/>
    <a:lstStyle/>
    <a:p>
      <a:pPr>
        <a:defRPr sz="1320" b="0" i="0" u="none" strike="noStrike" baseline="0">
          <a:solidFill>
            <a:schemeClr val="tx1"/>
          </a:solidFill>
          <a:latin typeface="Verdana" pitchFamily="34" charset="0"/>
          <a:ea typeface="Times New Roman"/>
          <a:cs typeface="Times New Roman"/>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9657853810265E-2"/>
          <c:y val="2.3656495766111129E-2"/>
          <c:w val="0.85225505443234839"/>
          <c:h val="0.83006759908768768"/>
        </c:manualLayout>
      </c:layout>
      <c:barChart>
        <c:barDir val="col"/>
        <c:grouping val="clustered"/>
        <c:varyColors val="0"/>
        <c:ser>
          <c:idx val="1"/>
          <c:order val="0"/>
          <c:tx>
            <c:strRef>
              <c:f>Sheet1!$A$2</c:f>
              <c:strCache>
                <c:ptCount val="1"/>
                <c:pt idx="0">
                  <c:v>Årsbidrag</c:v>
                </c:pt>
              </c:strCache>
            </c:strRef>
          </c:tx>
          <c:spPr>
            <a:solidFill>
              <a:srgbClr val="53A5FF"/>
            </a:solidFill>
            <a:ln w="17319">
              <a:solidFill>
                <a:schemeClr val="tx1"/>
              </a:solidFill>
              <a:prstDash val="solid"/>
            </a:ln>
          </c:spPr>
          <c:invertIfNegative val="0"/>
          <c:dPt>
            <c:idx val="18"/>
            <c:invertIfNegative val="0"/>
            <c:bubble3D val="0"/>
            <c:spPr>
              <a:solidFill>
                <a:schemeClr val="accent1">
                  <a:lumMod val="25000"/>
                  <a:lumOff val="75000"/>
                </a:schemeClr>
              </a:solidFill>
              <a:ln w="17319">
                <a:solidFill>
                  <a:schemeClr val="tx1"/>
                </a:solidFill>
                <a:prstDash val="solid"/>
              </a:ln>
            </c:spPr>
          </c:dPt>
          <c:dPt>
            <c:idx val="19"/>
            <c:invertIfNegative val="0"/>
            <c:bubble3D val="0"/>
            <c:spPr>
              <a:solidFill>
                <a:schemeClr val="accent1">
                  <a:lumMod val="25000"/>
                  <a:lumOff val="75000"/>
                </a:schemeClr>
              </a:solidFill>
              <a:ln w="17319">
                <a:solidFill>
                  <a:schemeClr val="tx1"/>
                </a:solidFill>
                <a:prstDash val="solid"/>
              </a:ln>
            </c:spPr>
          </c:dPt>
          <c:dPt>
            <c:idx val="20"/>
            <c:invertIfNegative val="0"/>
            <c:bubble3D val="0"/>
            <c:spPr>
              <a:solidFill>
                <a:schemeClr val="accent1">
                  <a:lumMod val="25000"/>
                  <a:lumOff val="75000"/>
                </a:schemeClr>
              </a:solidFill>
              <a:ln w="17319">
                <a:solidFill>
                  <a:schemeClr val="tx1"/>
                </a:solidFill>
                <a:prstDash val="solid"/>
              </a:ln>
            </c:spPr>
          </c:dPt>
          <c:cat>
            <c:strRef>
              <c:f>Sheet1!$B$1:$V$1</c:f>
              <c:strCache>
                <c:ptCount val="21"/>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Sheet1!$B$2:$V$2</c:f>
              <c:numCache>
                <c:formatCode>0.000</c:formatCode>
                <c:ptCount val="21"/>
                <c:pt idx="0">
                  <c:v>1.2490000000000001</c:v>
                </c:pt>
                <c:pt idx="1">
                  <c:v>1.492</c:v>
                </c:pt>
                <c:pt idx="2">
                  <c:v>1.5820000000000001</c:v>
                </c:pt>
                <c:pt idx="3">
                  <c:v>1.698</c:v>
                </c:pt>
                <c:pt idx="4">
                  <c:v>1.9530000000000001</c:v>
                </c:pt>
                <c:pt idx="5">
                  <c:v>2.2629999999999999</c:v>
                </c:pt>
                <c:pt idx="6">
                  <c:v>1.5840000000000001</c:v>
                </c:pt>
                <c:pt idx="7">
                  <c:v>1.44</c:v>
                </c:pt>
                <c:pt idx="8">
                  <c:v>1.4770000000000001</c:v>
                </c:pt>
                <c:pt idx="9">
                  <c:v>2.1040000000000001</c:v>
                </c:pt>
                <c:pt idx="10">
                  <c:v>2.387</c:v>
                </c:pt>
                <c:pt idx="11">
                  <c:v>2.4009999999999998</c:v>
                </c:pt>
                <c:pt idx="12">
                  <c:v>2.306</c:v>
                </c:pt>
                <c:pt idx="13">
                  <c:v>3.0249999999999999</c:v>
                </c:pt>
                <c:pt idx="14">
                  <c:v>2.548</c:v>
                </c:pt>
                <c:pt idx="15">
                  <c:v>1.7909999999999999</c:v>
                </c:pt>
                <c:pt idx="16" formatCode="General">
                  <c:v>2.69</c:v>
                </c:pt>
                <c:pt idx="17" formatCode="General">
                  <c:v>2.74</c:v>
                </c:pt>
                <c:pt idx="18" formatCode="General">
                  <c:v>1.93</c:v>
                </c:pt>
                <c:pt idx="19" formatCode="General">
                  <c:v>2.23</c:v>
                </c:pt>
                <c:pt idx="20" formatCode="General">
                  <c:v>2.6</c:v>
                </c:pt>
              </c:numCache>
            </c:numRef>
          </c:val>
        </c:ser>
        <c:dLbls>
          <c:showLegendKey val="0"/>
          <c:showVal val="0"/>
          <c:showCatName val="0"/>
          <c:showSerName val="0"/>
          <c:showPercent val="0"/>
          <c:showBubbleSize val="0"/>
        </c:dLbls>
        <c:gapWidth val="60"/>
        <c:axId val="226756864"/>
        <c:axId val="226762752"/>
      </c:barChart>
      <c:lineChart>
        <c:grouping val="standard"/>
        <c:varyColors val="0"/>
        <c:ser>
          <c:idx val="3"/>
          <c:order val="1"/>
          <c:tx>
            <c:strRef>
              <c:f>Sheet1!$A$3</c:f>
              <c:strCache>
                <c:ptCount val="1"/>
                <c:pt idx="0">
                  <c:v>Avskrivningar</c:v>
                </c:pt>
              </c:strCache>
            </c:strRef>
          </c:tx>
          <c:spPr>
            <a:ln w="31750">
              <a:solidFill>
                <a:srgbClr val="000000"/>
              </a:solidFill>
              <a:prstDash val="solid"/>
            </a:ln>
          </c:spPr>
          <c:marker>
            <c:symbol val="circle"/>
            <c:size val="6"/>
            <c:spPr>
              <a:solidFill>
                <a:srgbClr val="000000"/>
              </a:solidFill>
              <a:ln>
                <a:solidFill>
                  <a:srgbClr val="000000"/>
                </a:solidFill>
                <a:prstDash val="solid"/>
              </a:ln>
            </c:spPr>
          </c:marker>
          <c:dPt>
            <c:idx val="18"/>
            <c:bubble3D val="0"/>
            <c:spPr>
              <a:ln w="31750">
                <a:solidFill>
                  <a:srgbClr val="000000"/>
                </a:solidFill>
                <a:prstDash val="sysDash"/>
              </a:ln>
            </c:spPr>
          </c:dPt>
          <c:dPt>
            <c:idx val="19"/>
            <c:bubble3D val="0"/>
            <c:spPr>
              <a:ln w="31750">
                <a:solidFill>
                  <a:srgbClr val="000000"/>
                </a:solidFill>
                <a:prstDash val="sysDash"/>
              </a:ln>
            </c:spPr>
          </c:dPt>
          <c:dPt>
            <c:idx val="20"/>
            <c:bubble3D val="0"/>
            <c:spPr>
              <a:ln w="31750">
                <a:solidFill>
                  <a:srgbClr val="000000"/>
                </a:solidFill>
                <a:prstDash val="sysDash"/>
              </a:ln>
            </c:spPr>
          </c:dPt>
          <c:cat>
            <c:strRef>
              <c:f>Sheet1!$B$1:$V$1</c:f>
              <c:strCache>
                <c:ptCount val="21"/>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Sheet1!$B$3:$V$3</c:f>
              <c:numCache>
                <c:formatCode>0.000</c:formatCode>
                <c:ptCount val="21"/>
                <c:pt idx="0">
                  <c:v>1.216</c:v>
                </c:pt>
                <c:pt idx="1">
                  <c:v>1.274</c:v>
                </c:pt>
                <c:pt idx="2">
                  <c:v>1.36</c:v>
                </c:pt>
                <c:pt idx="3">
                  <c:v>1.421</c:v>
                </c:pt>
                <c:pt idx="4">
                  <c:v>1.45</c:v>
                </c:pt>
                <c:pt idx="5">
                  <c:v>1.5589999999999999</c:v>
                </c:pt>
                <c:pt idx="6">
                  <c:v>1.611</c:v>
                </c:pt>
                <c:pt idx="7">
                  <c:v>1.6919999999999999</c:v>
                </c:pt>
                <c:pt idx="8">
                  <c:v>1.7569999999999999</c:v>
                </c:pt>
                <c:pt idx="9">
                  <c:v>1.782</c:v>
                </c:pt>
                <c:pt idx="10">
                  <c:v>1.839</c:v>
                </c:pt>
                <c:pt idx="11">
                  <c:v>1.9430000000000001</c:v>
                </c:pt>
                <c:pt idx="12">
                  <c:v>2.036</c:v>
                </c:pt>
                <c:pt idx="13">
                  <c:v>2.1560000000000001</c:v>
                </c:pt>
                <c:pt idx="14">
                  <c:v>2.2290000000000001</c:v>
                </c:pt>
                <c:pt idx="15">
                  <c:v>2.4020000000000001</c:v>
                </c:pt>
                <c:pt idx="16" formatCode="General">
                  <c:v>2.62</c:v>
                </c:pt>
                <c:pt idx="17" formatCode="General">
                  <c:v>2.58</c:v>
                </c:pt>
                <c:pt idx="18" formatCode="General">
                  <c:v>2.5099999999999998</c:v>
                </c:pt>
                <c:pt idx="19" formatCode="General">
                  <c:v>2.6</c:v>
                </c:pt>
                <c:pt idx="20" formatCode="General">
                  <c:v>2.67</c:v>
                </c:pt>
              </c:numCache>
            </c:numRef>
          </c:val>
          <c:smooth val="0"/>
        </c:ser>
        <c:ser>
          <c:idx val="0"/>
          <c:order val="2"/>
          <c:tx>
            <c:strRef>
              <c:f>Sheet1!$A$4</c:f>
              <c:strCache>
                <c:ptCount val="1"/>
                <c:pt idx="0">
                  <c:v>Egen anskaffningsutgift för investeringar 1)</c:v>
                </c:pt>
              </c:strCache>
            </c:strRef>
          </c:tx>
          <c:spPr>
            <a:ln w="31750">
              <a:solidFill>
                <a:srgbClr val="FF0000"/>
              </a:solidFill>
              <a:prstDash val="solid"/>
            </a:ln>
          </c:spPr>
          <c:marker>
            <c:symbol val="circle"/>
            <c:size val="6"/>
            <c:spPr>
              <a:solidFill>
                <a:srgbClr val="FFFFFF"/>
              </a:solidFill>
              <a:ln>
                <a:solidFill>
                  <a:srgbClr val="FF0000"/>
                </a:solidFill>
                <a:prstDash val="solid"/>
              </a:ln>
            </c:spPr>
          </c:marker>
          <c:dPt>
            <c:idx val="18"/>
            <c:bubble3D val="0"/>
            <c:spPr>
              <a:ln w="31750">
                <a:solidFill>
                  <a:srgbClr val="FF0000"/>
                </a:solidFill>
                <a:prstDash val="sysDash"/>
              </a:ln>
            </c:spPr>
          </c:dPt>
          <c:dPt>
            <c:idx val="19"/>
            <c:bubble3D val="0"/>
            <c:spPr>
              <a:ln w="31750">
                <a:solidFill>
                  <a:srgbClr val="FF0000"/>
                </a:solidFill>
                <a:prstDash val="sysDash"/>
              </a:ln>
            </c:spPr>
          </c:dPt>
          <c:dPt>
            <c:idx val="20"/>
            <c:bubble3D val="0"/>
            <c:spPr>
              <a:ln w="31750">
                <a:solidFill>
                  <a:srgbClr val="FF0000"/>
                </a:solidFill>
                <a:prstDash val="sysDash"/>
              </a:ln>
            </c:spPr>
          </c:dPt>
          <c:cat>
            <c:strRef>
              <c:f>Sheet1!$B$1:$V$1</c:f>
              <c:strCache>
                <c:ptCount val="21"/>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Sheet1!$B$4:$V$4</c:f>
              <c:numCache>
                <c:formatCode>0.000</c:formatCode>
                <c:ptCount val="21"/>
                <c:pt idx="0">
                  <c:v>2.004</c:v>
                </c:pt>
                <c:pt idx="1">
                  <c:v>2.1579999999999999</c:v>
                </c:pt>
                <c:pt idx="2">
                  <c:v>2.0219999999999998</c:v>
                </c:pt>
                <c:pt idx="3">
                  <c:v>2.62</c:v>
                </c:pt>
                <c:pt idx="4">
                  <c:v>2.8290000000000002</c:v>
                </c:pt>
                <c:pt idx="5">
                  <c:v>2.8220000000000001</c:v>
                </c:pt>
                <c:pt idx="6">
                  <c:v>2.9990000000000001</c:v>
                </c:pt>
                <c:pt idx="7">
                  <c:v>3.081</c:v>
                </c:pt>
                <c:pt idx="8">
                  <c:v>3.0169999999999999</c:v>
                </c:pt>
                <c:pt idx="9">
                  <c:v>3.3570000000000002</c:v>
                </c:pt>
                <c:pt idx="10">
                  <c:v>3.5569999999999999</c:v>
                </c:pt>
                <c:pt idx="11">
                  <c:v>3.9209999999999998</c:v>
                </c:pt>
                <c:pt idx="12">
                  <c:v>3.7530000000000001</c:v>
                </c:pt>
                <c:pt idx="13">
                  <c:v>5.4260000000000002</c:v>
                </c:pt>
                <c:pt idx="14">
                  <c:v>4.0679999999999996</c:v>
                </c:pt>
                <c:pt idx="15">
                  <c:v>4.3840000000000003</c:v>
                </c:pt>
                <c:pt idx="16" formatCode="General">
                  <c:v>4.47</c:v>
                </c:pt>
                <c:pt idx="17" formatCode="General">
                  <c:v>7.52</c:v>
                </c:pt>
                <c:pt idx="18" formatCode="General">
                  <c:v>4.43</c:v>
                </c:pt>
                <c:pt idx="19" formatCode="General">
                  <c:v>4.33</c:v>
                </c:pt>
                <c:pt idx="20" formatCode="General">
                  <c:v>4.2300000000000004</c:v>
                </c:pt>
              </c:numCache>
            </c:numRef>
          </c:val>
          <c:smooth val="0"/>
        </c:ser>
        <c:dLbls>
          <c:showLegendKey val="0"/>
          <c:showVal val="0"/>
          <c:showCatName val="0"/>
          <c:showSerName val="0"/>
          <c:showPercent val="0"/>
          <c:showBubbleSize val="0"/>
        </c:dLbls>
        <c:marker val="1"/>
        <c:smooth val="0"/>
        <c:axId val="226764288"/>
        <c:axId val="226765824"/>
      </c:lineChart>
      <c:catAx>
        <c:axId val="226756864"/>
        <c:scaling>
          <c:orientation val="minMax"/>
        </c:scaling>
        <c:delete val="0"/>
        <c:axPos val="b"/>
        <c:numFmt formatCode="General" sourceLinked="1"/>
        <c:majorTickMark val="cross"/>
        <c:minorTickMark val="none"/>
        <c:tickLblPos val="nextTo"/>
        <c:spPr>
          <a:ln w="4330">
            <a:solidFill>
              <a:schemeClr val="tx1"/>
            </a:solidFill>
            <a:prstDash val="solid"/>
          </a:ln>
        </c:spPr>
        <c:txPr>
          <a:bodyPr rot="0" vert="horz"/>
          <a:lstStyle/>
          <a:p>
            <a:pPr>
              <a:defRPr sz="1364" b="0" i="0" u="none" strike="noStrike" baseline="0">
                <a:solidFill>
                  <a:srgbClr val="003882"/>
                </a:solidFill>
                <a:latin typeface="Verdana"/>
                <a:ea typeface="Verdana"/>
                <a:cs typeface="Verdana"/>
              </a:defRPr>
            </a:pPr>
            <a:endParaRPr lang="fi-FI"/>
          </a:p>
        </c:txPr>
        <c:crossAx val="226762752"/>
        <c:crosses val="autoZero"/>
        <c:auto val="0"/>
        <c:lblAlgn val="ctr"/>
        <c:lblOffset val="100"/>
        <c:tickLblSkip val="1"/>
        <c:tickMarkSkip val="1"/>
        <c:noMultiLvlLbl val="0"/>
      </c:catAx>
      <c:valAx>
        <c:axId val="226762752"/>
        <c:scaling>
          <c:orientation val="minMax"/>
          <c:max val="8"/>
          <c:min val="0"/>
        </c:scaling>
        <c:delete val="0"/>
        <c:axPos val="l"/>
        <c:majorGridlines>
          <c:spPr>
            <a:ln w="9525">
              <a:solidFill>
                <a:schemeClr val="tx1"/>
              </a:solidFill>
              <a:prstDash val="sysDot"/>
            </a:ln>
          </c:spPr>
        </c:majorGridlines>
        <c:numFmt formatCode="#,##0.0" sourceLinked="0"/>
        <c:majorTickMark val="cross"/>
        <c:minorTickMark val="in"/>
        <c:tickLblPos val="nextTo"/>
        <c:spPr>
          <a:ln w="4330">
            <a:solidFill>
              <a:schemeClr val="tx1"/>
            </a:solidFill>
            <a:prstDash val="solid"/>
          </a:ln>
        </c:spPr>
        <c:txPr>
          <a:bodyPr rot="0" vert="horz"/>
          <a:lstStyle/>
          <a:p>
            <a:pPr>
              <a:defRPr sz="1636" b="0" i="0" u="none" strike="noStrike" baseline="0">
                <a:solidFill>
                  <a:schemeClr val="accent1"/>
                </a:solidFill>
                <a:latin typeface="Verdana"/>
                <a:ea typeface="Verdana"/>
                <a:cs typeface="Verdana"/>
              </a:defRPr>
            </a:pPr>
            <a:endParaRPr lang="fi-FI"/>
          </a:p>
        </c:txPr>
        <c:crossAx val="226756864"/>
        <c:crosses val="autoZero"/>
        <c:crossBetween val="between"/>
        <c:majorUnit val="1"/>
        <c:minorUnit val="0.5"/>
      </c:valAx>
      <c:catAx>
        <c:axId val="226764288"/>
        <c:scaling>
          <c:orientation val="minMax"/>
        </c:scaling>
        <c:delete val="1"/>
        <c:axPos val="b"/>
        <c:majorTickMark val="out"/>
        <c:minorTickMark val="none"/>
        <c:tickLblPos val="nextTo"/>
        <c:crossAx val="226765824"/>
        <c:crosses val="autoZero"/>
        <c:auto val="0"/>
        <c:lblAlgn val="ctr"/>
        <c:lblOffset val="100"/>
        <c:noMultiLvlLbl val="0"/>
      </c:catAx>
      <c:valAx>
        <c:axId val="226765824"/>
        <c:scaling>
          <c:orientation val="minMax"/>
          <c:max val="8"/>
          <c:min val="0"/>
        </c:scaling>
        <c:delete val="0"/>
        <c:axPos val="r"/>
        <c:numFmt formatCode="0.0" sourceLinked="0"/>
        <c:majorTickMark val="cross"/>
        <c:minorTickMark val="in"/>
        <c:tickLblPos val="nextTo"/>
        <c:spPr>
          <a:ln w="4330">
            <a:solidFill>
              <a:schemeClr val="tx1"/>
            </a:solidFill>
            <a:prstDash val="solid"/>
          </a:ln>
        </c:spPr>
        <c:txPr>
          <a:bodyPr rot="0" vert="horz"/>
          <a:lstStyle/>
          <a:p>
            <a:pPr>
              <a:defRPr sz="1568" b="0" i="0" u="none" strike="noStrike" baseline="0">
                <a:solidFill>
                  <a:schemeClr val="accent1"/>
                </a:solidFill>
                <a:latin typeface="Verdana"/>
                <a:ea typeface="Verdana"/>
                <a:cs typeface="Verdana"/>
              </a:defRPr>
            </a:pPr>
            <a:endParaRPr lang="fi-FI"/>
          </a:p>
        </c:txPr>
        <c:crossAx val="226764288"/>
        <c:crosses val="max"/>
        <c:crossBetween val="between"/>
        <c:majorUnit val="1"/>
        <c:minorUnit val="0.5"/>
      </c:valAx>
      <c:spPr>
        <a:noFill/>
        <a:ln w="17319">
          <a:solidFill>
            <a:schemeClr val="tx1"/>
          </a:solidFill>
          <a:prstDash val="solid"/>
        </a:ln>
      </c:spPr>
    </c:plotArea>
    <c:legend>
      <c:legendPos val="r"/>
      <c:layout>
        <c:manualLayout>
          <c:xMode val="edge"/>
          <c:yMode val="edge"/>
          <c:x val="9.3239043296818064E-2"/>
          <c:y val="7.1216599976843722E-2"/>
          <c:w val="0.54386793500888109"/>
          <c:h val="0.14836446628345154"/>
        </c:manualLayout>
      </c:layout>
      <c:overlay val="0"/>
      <c:spPr>
        <a:solidFill>
          <a:schemeClr val="bg1"/>
        </a:solidFill>
        <a:ln w="9525">
          <a:solidFill>
            <a:schemeClr val="tx2"/>
          </a:solidFill>
        </a:ln>
      </c:spPr>
      <c:txPr>
        <a:bodyPr/>
        <a:lstStyle/>
        <a:p>
          <a:pPr>
            <a:defRPr sz="14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455"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8898670121247703"/>
        </c:manualLayout>
      </c:layout>
      <c:barChart>
        <c:barDir val="col"/>
        <c:grouping val="clustered"/>
        <c:varyColors val="0"/>
        <c:ser>
          <c:idx val="1"/>
          <c:order val="0"/>
          <c:tx>
            <c:strRef>
              <c:f>Sheet1!$A$2</c:f>
              <c:strCache>
                <c:ptCount val="1"/>
                <c:pt idx="0">
                  <c:v>Lånestock</c:v>
                </c:pt>
              </c:strCache>
            </c:strRef>
          </c:tx>
          <c:spPr>
            <a:solidFill>
              <a:srgbClr val="FF6161"/>
            </a:solidFill>
            <a:ln w="15707">
              <a:solidFill>
                <a:schemeClr val="tx2"/>
              </a:solidFill>
              <a:prstDash val="solid"/>
            </a:ln>
          </c:spPr>
          <c:invertIfNegative val="0"/>
          <c:dPt>
            <c:idx val="24"/>
            <c:invertIfNegative val="0"/>
            <c:bubble3D val="0"/>
            <c:spPr>
              <a:solidFill>
                <a:srgbClr val="FF9797"/>
              </a:solidFill>
              <a:ln w="15707">
                <a:solidFill>
                  <a:schemeClr val="tx2"/>
                </a:solidFill>
                <a:prstDash val="solid"/>
              </a:ln>
            </c:spPr>
          </c:dPt>
          <c:dPt>
            <c:idx val="25"/>
            <c:invertIfNegative val="0"/>
            <c:bubble3D val="0"/>
            <c:spPr>
              <a:solidFill>
                <a:srgbClr val="FF9797"/>
              </a:solidFill>
              <a:ln w="15707">
                <a:solidFill>
                  <a:schemeClr val="tx2"/>
                </a:solidFill>
                <a:prstDash val="solid"/>
              </a:ln>
            </c:spPr>
          </c:dPt>
          <c:dPt>
            <c:idx val="26"/>
            <c:invertIfNegative val="0"/>
            <c:bubble3D val="0"/>
            <c:spPr>
              <a:solidFill>
                <a:srgbClr val="FF9797"/>
              </a:solidFill>
              <a:ln w="15707">
                <a:solidFill>
                  <a:schemeClr val="tx2"/>
                </a:solidFill>
                <a:prstDash val="solid"/>
              </a:ln>
            </c:spPr>
          </c:dPt>
          <c:cat>
            <c:strRef>
              <c:f>Sheet1!$B$1:$AB$1</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f>Sheet1!$B$2:$AB$2</c:f>
              <c:numCache>
                <c:formatCode>General</c:formatCode>
                <c:ptCount val="27"/>
                <c:pt idx="0">
                  <c:v>4.3899999999999997</c:v>
                </c:pt>
                <c:pt idx="1">
                  <c:v>5.23</c:v>
                </c:pt>
                <c:pt idx="2">
                  <c:v>5.47</c:v>
                </c:pt>
                <c:pt idx="3">
                  <c:v>4.99</c:v>
                </c:pt>
                <c:pt idx="4">
                  <c:v>4.5199999999999996</c:v>
                </c:pt>
                <c:pt idx="5">
                  <c:v>3.97</c:v>
                </c:pt>
                <c:pt idx="6">
                  <c:v>4.0999999999999996</c:v>
                </c:pt>
                <c:pt idx="7">
                  <c:v>4.09</c:v>
                </c:pt>
                <c:pt idx="8">
                  <c:v>3.87</c:v>
                </c:pt>
                <c:pt idx="9">
                  <c:v>4.03</c:v>
                </c:pt>
                <c:pt idx="10">
                  <c:v>4.3150000000000004</c:v>
                </c:pt>
                <c:pt idx="11">
                  <c:v>4.8330000000000002</c:v>
                </c:pt>
                <c:pt idx="12">
                  <c:v>5.6040000000000001</c:v>
                </c:pt>
                <c:pt idx="13">
                  <c:v>6.6230000000000002</c:v>
                </c:pt>
                <c:pt idx="14">
                  <c:v>7.7050000000000001</c:v>
                </c:pt>
                <c:pt idx="15">
                  <c:v>8.4079999999999995</c:v>
                </c:pt>
                <c:pt idx="16">
                  <c:v>9.01</c:v>
                </c:pt>
                <c:pt idx="17">
                  <c:v>9.6</c:v>
                </c:pt>
                <c:pt idx="18">
                  <c:v>10.88</c:v>
                </c:pt>
                <c:pt idx="19">
                  <c:v>11.67</c:v>
                </c:pt>
                <c:pt idx="20">
                  <c:v>12.3</c:v>
                </c:pt>
                <c:pt idx="21">
                  <c:v>13.81</c:v>
                </c:pt>
                <c:pt idx="22">
                  <c:v>15.55</c:v>
                </c:pt>
                <c:pt idx="23">
                  <c:v>16.64</c:v>
                </c:pt>
                <c:pt idx="24">
                  <c:v>18.09</c:v>
                </c:pt>
                <c:pt idx="25">
                  <c:v>19.690000000000001</c:v>
                </c:pt>
                <c:pt idx="26">
                  <c:v>20.36</c:v>
                </c:pt>
              </c:numCache>
            </c:numRef>
          </c:val>
        </c:ser>
        <c:dLbls>
          <c:showLegendKey val="0"/>
          <c:showVal val="0"/>
          <c:showCatName val="0"/>
          <c:showSerName val="0"/>
          <c:showPercent val="0"/>
          <c:showBubbleSize val="0"/>
        </c:dLbls>
        <c:gapWidth val="54"/>
        <c:axId val="175404544"/>
        <c:axId val="175406080"/>
      </c:barChart>
      <c:lineChart>
        <c:grouping val="standard"/>
        <c:varyColors val="0"/>
        <c:ser>
          <c:idx val="0"/>
          <c:order val="1"/>
          <c:tx>
            <c:strRef>
              <c:f>Sheet1!$A$3</c:f>
              <c:strCache>
                <c:ptCount val="1"/>
                <c:pt idx="0">
                  <c:v>Likvida medel</c:v>
                </c:pt>
              </c:strCache>
            </c:strRef>
          </c:tx>
          <c:spPr>
            <a:ln w="34925">
              <a:solidFill>
                <a:schemeClr val="tx1">
                  <a:lumMod val="90000"/>
                  <a:lumOff val="10000"/>
                </a:schemeClr>
              </a:solidFill>
              <a:prstDash val="solid"/>
            </a:ln>
          </c:spPr>
          <c:marker>
            <c:symbol val="circle"/>
            <c:size val="6"/>
            <c:spPr>
              <a:solidFill>
                <a:schemeClr val="tx1">
                  <a:lumMod val="90000"/>
                  <a:lumOff val="10000"/>
                </a:schemeClr>
              </a:solidFill>
            </c:spPr>
          </c:marker>
          <c:dPt>
            <c:idx val="24"/>
            <c:bubble3D val="0"/>
            <c:spPr>
              <a:ln w="34925">
                <a:solidFill>
                  <a:schemeClr val="tx1">
                    <a:lumMod val="90000"/>
                    <a:lumOff val="10000"/>
                  </a:schemeClr>
                </a:solidFill>
                <a:prstDash val="sysDash"/>
              </a:ln>
            </c:spPr>
          </c:dPt>
          <c:dPt>
            <c:idx val="25"/>
            <c:bubble3D val="0"/>
            <c:spPr>
              <a:ln w="34925">
                <a:solidFill>
                  <a:schemeClr val="tx1">
                    <a:lumMod val="90000"/>
                    <a:lumOff val="10000"/>
                  </a:schemeClr>
                </a:solidFill>
                <a:prstDash val="sysDash"/>
              </a:ln>
            </c:spPr>
          </c:dPt>
          <c:dPt>
            <c:idx val="26"/>
            <c:bubble3D val="0"/>
            <c:spPr>
              <a:ln w="34925">
                <a:solidFill>
                  <a:schemeClr val="tx1">
                    <a:lumMod val="90000"/>
                    <a:lumOff val="10000"/>
                  </a:schemeClr>
                </a:solidFill>
                <a:prstDash val="sysDash"/>
              </a:ln>
            </c:spPr>
          </c:dPt>
          <c:cat>
            <c:strRef>
              <c:f>Sheet1!$B$1:$AB$1</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f>Sheet1!$B$3:$AB$3</c:f>
              <c:numCache>
                <c:formatCode>General</c:formatCode>
                <c:ptCount val="27"/>
                <c:pt idx="0">
                  <c:v>1.37</c:v>
                </c:pt>
                <c:pt idx="1">
                  <c:v>1.67</c:v>
                </c:pt>
                <c:pt idx="2">
                  <c:v>2.0699999999999998</c:v>
                </c:pt>
                <c:pt idx="3">
                  <c:v>3.12</c:v>
                </c:pt>
                <c:pt idx="4">
                  <c:v>3.19</c:v>
                </c:pt>
                <c:pt idx="5">
                  <c:v>3.16</c:v>
                </c:pt>
                <c:pt idx="6">
                  <c:v>2.64</c:v>
                </c:pt>
                <c:pt idx="7">
                  <c:v>2.54</c:v>
                </c:pt>
                <c:pt idx="8">
                  <c:v>2.69</c:v>
                </c:pt>
                <c:pt idx="9">
                  <c:v>3.1560000000000001</c:v>
                </c:pt>
                <c:pt idx="10">
                  <c:v>3.077</c:v>
                </c:pt>
                <c:pt idx="11">
                  <c:v>3.339</c:v>
                </c:pt>
                <c:pt idx="12">
                  <c:v>3.31</c:v>
                </c:pt>
                <c:pt idx="13">
                  <c:v>3.2250000000000001</c:v>
                </c:pt>
                <c:pt idx="14">
                  <c:v>3.1869999999999998</c:v>
                </c:pt>
                <c:pt idx="15">
                  <c:v>4.1219999999999999</c:v>
                </c:pt>
                <c:pt idx="16">
                  <c:v>4.3019999999999996</c:v>
                </c:pt>
                <c:pt idx="17">
                  <c:v>4.0430000000000001</c:v>
                </c:pt>
                <c:pt idx="18">
                  <c:v>4.2210000000000001</c:v>
                </c:pt>
                <c:pt idx="19">
                  <c:v>4.76</c:v>
                </c:pt>
                <c:pt idx="20">
                  <c:v>4.54</c:v>
                </c:pt>
                <c:pt idx="21">
                  <c:v>4.2</c:v>
                </c:pt>
                <c:pt idx="22">
                  <c:v>5.16</c:v>
                </c:pt>
                <c:pt idx="23">
                  <c:v>5.35</c:v>
                </c:pt>
                <c:pt idx="24">
                  <c:v>4.62</c:v>
                </c:pt>
                <c:pt idx="25">
                  <c:v>4.4000000000000004</c:v>
                </c:pt>
                <c:pt idx="26">
                  <c:v>4.33</c:v>
                </c:pt>
              </c:numCache>
            </c:numRef>
          </c:val>
          <c:smooth val="0"/>
        </c:ser>
        <c:dLbls>
          <c:showLegendKey val="0"/>
          <c:showVal val="0"/>
          <c:showCatName val="0"/>
          <c:showSerName val="0"/>
          <c:showPercent val="0"/>
          <c:showBubbleSize val="0"/>
        </c:dLbls>
        <c:marker val="1"/>
        <c:smooth val="0"/>
        <c:axId val="175407872"/>
        <c:axId val="175409408"/>
      </c:lineChart>
      <c:catAx>
        <c:axId val="175404544"/>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40" b="0" i="0" u="none" strike="noStrike" baseline="0">
                <a:solidFill>
                  <a:srgbClr val="333399"/>
                </a:solidFill>
                <a:latin typeface="Verdana"/>
                <a:ea typeface="Verdana"/>
                <a:cs typeface="Verdana"/>
              </a:defRPr>
            </a:pPr>
            <a:endParaRPr lang="fi-FI"/>
          </a:p>
        </c:txPr>
        <c:crossAx val="175406080"/>
        <c:crosses val="autoZero"/>
        <c:auto val="0"/>
        <c:lblAlgn val="ctr"/>
        <c:lblOffset val="100"/>
        <c:tickLblSkip val="1"/>
        <c:tickMarkSkip val="1"/>
        <c:noMultiLvlLbl val="0"/>
      </c:catAx>
      <c:valAx>
        <c:axId val="175406080"/>
        <c:scaling>
          <c:orientation val="minMax"/>
          <c:max val="22"/>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50" b="0" i="0" u="none" strike="noStrike" baseline="0">
                <a:solidFill>
                  <a:srgbClr val="333399"/>
                </a:solidFill>
                <a:latin typeface="Verdana"/>
                <a:ea typeface="Verdana"/>
                <a:cs typeface="Verdana"/>
              </a:defRPr>
            </a:pPr>
            <a:endParaRPr lang="fi-FI"/>
          </a:p>
        </c:txPr>
        <c:crossAx val="175404544"/>
        <c:crosses val="autoZero"/>
        <c:crossBetween val="between"/>
        <c:majorUnit val="2"/>
        <c:minorUnit val="1"/>
      </c:valAx>
      <c:catAx>
        <c:axId val="175407872"/>
        <c:scaling>
          <c:orientation val="minMax"/>
        </c:scaling>
        <c:delete val="1"/>
        <c:axPos val="b"/>
        <c:majorTickMark val="out"/>
        <c:minorTickMark val="none"/>
        <c:tickLblPos val="nextTo"/>
        <c:crossAx val="175409408"/>
        <c:crosses val="autoZero"/>
        <c:auto val="0"/>
        <c:lblAlgn val="ctr"/>
        <c:lblOffset val="100"/>
        <c:noMultiLvlLbl val="0"/>
      </c:catAx>
      <c:valAx>
        <c:axId val="175409408"/>
        <c:scaling>
          <c:orientation val="minMax"/>
          <c:max val="22"/>
        </c:scaling>
        <c:delete val="0"/>
        <c:axPos val="r"/>
        <c:numFmt formatCode="General" sourceLinked="1"/>
        <c:majorTickMark val="cross"/>
        <c:minorTickMark val="none"/>
        <c:tickLblPos val="nextTo"/>
        <c:spPr>
          <a:ln w="3927">
            <a:solidFill>
              <a:schemeClr val="tx1"/>
            </a:solidFill>
            <a:prstDash val="solid"/>
          </a:ln>
        </c:spPr>
        <c:txPr>
          <a:bodyPr rot="0" vert="horz"/>
          <a:lstStyle/>
          <a:p>
            <a:pPr>
              <a:defRPr sz="1550" b="0" i="0" u="none" strike="noStrike" baseline="0">
                <a:solidFill>
                  <a:srgbClr val="333399"/>
                </a:solidFill>
                <a:latin typeface="Verdana"/>
                <a:ea typeface="Verdana"/>
                <a:cs typeface="Verdana"/>
              </a:defRPr>
            </a:pPr>
            <a:endParaRPr lang="fi-FI"/>
          </a:p>
        </c:txPr>
        <c:crossAx val="175407872"/>
        <c:crosses val="max"/>
        <c:crossBetween val="between"/>
        <c:majorUnit val="2"/>
        <c:minorUnit val="1"/>
      </c:valAx>
      <c:spPr>
        <a:noFill/>
        <a:ln w="15707">
          <a:solidFill>
            <a:schemeClr val="tx1"/>
          </a:solidFill>
          <a:prstDash val="solid"/>
        </a:ln>
      </c:spPr>
    </c:plotArea>
    <c:legend>
      <c:legendPos val="r"/>
      <c:layout>
        <c:manualLayout>
          <c:xMode val="edge"/>
          <c:yMode val="edge"/>
          <c:x val="0.1214116985376828"/>
          <c:y val="0.11244019138755981"/>
          <c:w val="0.20658557307996075"/>
          <c:h val="0.11722488038277512"/>
        </c:manualLayout>
      </c:layout>
      <c:overlay val="0"/>
      <c:spPr>
        <a:solidFill>
          <a:schemeClr val="bg1"/>
        </a:solidFill>
        <a:ln w="3927">
          <a:solidFill>
            <a:schemeClr val="tx1"/>
          </a:solidFill>
          <a:prstDash val="solid"/>
        </a:ln>
      </c:spPr>
      <c:txPr>
        <a:bodyPr/>
        <a:lstStyle/>
        <a:p>
          <a:pPr>
            <a:defRPr sz="1410" b="0" i="0" u="none" strike="noStrike" baseline="0">
              <a:solidFill>
                <a:srgbClr val="000000"/>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358052998886142E-2"/>
          <c:y val="4.3210827174727608E-2"/>
          <c:w val="0.82889483338446224"/>
          <c:h val="0.85620366676120863"/>
        </c:manualLayout>
      </c:layout>
      <c:barChart>
        <c:barDir val="col"/>
        <c:grouping val="clustered"/>
        <c:varyColors val="0"/>
        <c:ser>
          <c:idx val="1"/>
          <c:order val="0"/>
          <c:tx>
            <c:strRef>
              <c:f>Sheet1!$A$2</c:f>
              <c:strCache>
                <c:ptCount val="1"/>
                <c:pt idx="0">
                  <c:v>Årsbidrag</c:v>
                </c:pt>
              </c:strCache>
            </c:strRef>
          </c:tx>
          <c:spPr>
            <a:solidFill>
              <a:srgbClr val="FF6161"/>
            </a:solidFill>
            <a:ln w="15875">
              <a:solidFill>
                <a:schemeClr val="tx2"/>
              </a:solidFill>
              <a:prstDash val="solid"/>
            </a:ln>
          </c:spPr>
          <c:invertIfNegative val="0"/>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0.00</c:formatCode>
                <c:ptCount val="15"/>
                <c:pt idx="0">
                  <c:v>1.698</c:v>
                </c:pt>
                <c:pt idx="1">
                  <c:v>1.9530000000000001</c:v>
                </c:pt>
                <c:pt idx="2">
                  <c:v>2.2629999999999999</c:v>
                </c:pt>
                <c:pt idx="3">
                  <c:v>1.5840000000000001</c:v>
                </c:pt>
                <c:pt idx="4">
                  <c:v>1.44</c:v>
                </c:pt>
                <c:pt idx="5">
                  <c:v>1.4770000000000001</c:v>
                </c:pt>
                <c:pt idx="6">
                  <c:v>2.1040000000000001</c:v>
                </c:pt>
                <c:pt idx="7">
                  <c:v>2.387</c:v>
                </c:pt>
                <c:pt idx="8">
                  <c:v>2.4009999999999998</c:v>
                </c:pt>
                <c:pt idx="9">
                  <c:v>2.306</c:v>
                </c:pt>
                <c:pt idx="10">
                  <c:v>3.03</c:v>
                </c:pt>
                <c:pt idx="11">
                  <c:v>2.5499999999999998</c:v>
                </c:pt>
                <c:pt idx="12">
                  <c:v>1.79</c:v>
                </c:pt>
                <c:pt idx="13">
                  <c:v>2.67</c:v>
                </c:pt>
                <c:pt idx="14">
                  <c:v>2.74</c:v>
                </c:pt>
              </c:numCache>
            </c:numRef>
          </c:val>
        </c:ser>
        <c:dLbls>
          <c:showLegendKey val="0"/>
          <c:showVal val="0"/>
          <c:showCatName val="0"/>
          <c:showSerName val="0"/>
          <c:showPercent val="0"/>
          <c:showBubbleSize val="0"/>
        </c:dLbls>
        <c:gapWidth val="68"/>
        <c:axId val="168751872"/>
        <c:axId val="168753408"/>
      </c:barChart>
      <c:barChart>
        <c:barDir val="col"/>
        <c:grouping val="stacked"/>
        <c:varyColors val="0"/>
        <c:ser>
          <c:idx val="0"/>
          <c:order val="1"/>
          <c:tx>
            <c:strRef>
              <c:f>Sheet1!$A$3</c:f>
              <c:strCache>
                <c:ptCount val="1"/>
                <c:pt idx="0">
                  <c:v>Räkenskapsperiodens resultat</c:v>
                </c:pt>
              </c:strCache>
            </c:strRef>
          </c:tx>
          <c:spPr>
            <a:solidFill>
              <a:srgbClr val="0070C0"/>
            </a:solidFill>
            <a:ln w="15875">
              <a:solidFill>
                <a:schemeClr val="tx2"/>
              </a:solidFill>
              <a:prstDash val="solid"/>
            </a:ln>
          </c:spPr>
          <c:invertIfNegative val="0"/>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0.00</c:formatCode>
                <c:ptCount val="15"/>
                <c:pt idx="0">
                  <c:v>0.93899999999999995</c:v>
                </c:pt>
                <c:pt idx="1">
                  <c:v>0.68100000000000005</c:v>
                </c:pt>
                <c:pt idx="2">
                  <c:v>1.038</c:v>
                </c:pt>
                <c:pt idx="3">
                  <c:v>0.22500000000000001</c:v>
                </c:pt>
                <c:pt idx="4">
                  <c:v>-0.106</c:v>
                </c:pt>
                <c:pt idx="5">
                  <c:v>5.0000000000000001E-3</c:v>
                </c:pt>
                <c:pt idx="6">
                  <c:v>1.0840000000000001</c:v>
                </c:pt>
                <c:pt idx="7">
                  <c:v>0.78200000000000003</c:v>
                </c:pt>
                <c:pt idx="8">
                  <c:v>0.71799999999999997</c:v>
                </c:pt>
                <c:pt idx="9">
                  <c:v>0.43</c:v>
                </c:pt>
                <c:pt idx="10">
                  <c:v>0.98</c:v>
                </c:pt>
                <c:pt idx="11">
                  <c:v>0.44</c:v>
                </c:pt>
                <c:pt idx="12">
                  <c:v>-0.36</c:v>
                </c:pt>
                <c:pt idx="13">
                  <c:v>0.39</c:v>
                </c:pt>
                <c:pt idx="14">
                  <c:v>0.46</c:v>
                </c:pt>
              </c:numCache>
            </c:numRef>
          </c:val>
        </c:ser>
        <c:ser>
          <c:idx val="2"/>
          <c:order val="2"/>
          <c:tx>
            <c:strRef>
              <c:f>Sheet1!$A$4</c:f>
              <c:strCache>
                <c:ptCount val="1"/>
              </c:strCache>
            </c:strRef>
          </c:tx>
          <c:spPr>
            <a:solidFill>
              <a:srgbClr val="53A5FF"/>
            </a:solidFill>
            <a:ln>
              <a:solidFill>
                <a:srgbClr val="000000"/>
              </a:solidFill>
            </a:ln>
          </c:spPr>
          <c:invertIfNegative val="0"/>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Sheet1!$B$4:$P$4</c:f>
              <c:numCache>
                <c:formatCode>General</c:formatCode>
                <c:ptCount val="15"/>
                <c:pt idx="10">
                  <c:v>0.95</c:v>
                </c:pt>
                <c:pt idx="14">
                  <c:v>1.4</c:v>
                </c:pt>
              </c:numCache>
            </c:numRef>
          </c:val>
        </c:ser>
        <c:dLbls>
          <c:showLegendKey val="0"/>
          <c:showVal val="0"/>
          <c:showCatName val="0"/>
          <c:showSerName val="0"/>
          <c:showPercent val="0"/>
          <c:showBubbleSize val="0"/>
        </c:dLbls>
        <c:gapWidth val="122"/>
        <c:overlap val="100"/>
        <c:axId val="168775680"/>
        <c:axId val="168777216"/>
      </c:barChart>
      <c:catAx>
        <c:axId val="168751872"/>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68753408"/>
        <c:crosses val="autoZero"/>
        <c:auto val="0"/>
        <c:lblAlgn val="ctr"/>
        <c:lblOffset val="100"/>
        <c:tickLblSkip val="1"/>
        <c:tickMarkSkip val="1"/>
        <c:noMultiLvlLbl val="0"/>
      </c:catAx>
      <c:valAx>
        <c:axId val="168753408"/>
        <c:scaling>
          <c:orientation val="minMax"/>
          <c:max val="3.5"/>
          <c:min val="-0.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68751872"/>
        <c:crosses val="autoZero"/>
        <c:crossBetween val="between"/>
        <c:majorUnit val="0.5"/>
        <c:minorUnit val="0.1"/>
      </c:valAx>
      <c:catAx>
        <c:axId val="168775680"/>
        <c:scaling>
          <c:orientation val="minMax"/>
        </c:scaling>
        <c:delete val="1"/>
        <c:axPos val="b"/>
        <c:majorTickMark val="out"/>
        <c:minorTickMark val="none"/>
        <c:tickLblPos val="nextTo"/>
        <c:crossAx val="168777216"/>
        <c:crosses val="autoZero"/>
        <c:auto val="0"/>
        <c:lblAlgn val="ctr"/>
        <c:lblOffset val="100"/>
        <c:noMultiLvlLbl val="0"/>
      </c:catAx>
      <c:valAx>
        <c:axId val="168777216"/>
        <c:scaling>
          <c:orientation val="minMax"/>
          <c:max val="3.5"/>
          <c:min val="-0.5"/>
        </c:scaling>
        <c:delete val="0"/>
        <c:axPos val="r"/>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68775680"/>
        <c:crosses val="max"/>
        <c:crossBetween val="between"/>
        <c:majorUnit val="0.5"/>
        <c:minorUnit val="0.1"/>
      </c:valAx>
      <c:spPr>
        <a:noFill/>
        <a:ln w="15480">
          <a:solidFill>
            <a:schemeClr val="tx1"/>
          </a:solidFill>
          <a:prstDash val="solid"/>
        </a:ln>
      </c:spPr>
    </c:plotArea>
    <c:legend>
      <c:legendPos val="r"/>
      <c:legendEntry>
        <c:idx val="1"/>
        <c:delete val="1"/>
      </c:legendEntry>
      <c:layout>
        <c:manualLayout>
          <c:xMode val="edge"/>
          <c:yMode val="edge"/>
          <c:x val="9.7824212477534866E-2"/>
          <c:y val="0.12857137902252905"/>
          <c:w val="0.39918609997174187"/>
          <c:h val="0.13085380535985602"/>
        </c:manualLayout>
      </c:layout>
      <c:overlay val="0"/>
      <c:spPr>
        <a:solidFill>
          <a:schemeClr val="bg1"/>
        </a:solidFill>
        <a:ln w="3870">
          <a:solidFill>
            <a:schemeClr val="tx1"/>
          </a:solidFill>
          <a:prstDash val="solid"/>
        </a:ln>
      </c:spPr>
      <c:txPr>
        <a:bodyPr/>
        <a:lstStyle/>
        <a:p>
          <a:pPr>
            <a:defRPr sz="16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960264900662E-2"/>
          <c:y val="2.6726057906458798E-2"/>
          <c:w val="0.8280353634949652"/>
          <c:h val="0.88484576381753877"/>
        </c:manualLayout>
      </c:layout>
      <c:barChart>
        <c:barDir val="col"/>
        <c:grouping val="stacked"/>
        <c:varyColors val="0"/>
        <c:ser>
          <c:idx val="1"/>
          <c:order val="0"/>
          <c:tx>
            <c:strRef>
              <c:f>Sheet1!$B$1</c:f>
              <c:strCache>
                <c:ptCount val="1"/>
              </c:strCache>
            </c:strRef>
          </c:tx>
          <c:spPr>
            <a:solidFill>
              <a:srgbClr val="FF4B4B"/>
            </a:solidFill>
            <a:ln w="15875">
              <a:solidFill>
                <a:schemeClr val="tx2"/>
              </a:solidFill>
              <a:prstDash val="solid"/>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c:formatCode>
                <c:ptCount val="6"/>
                <c:pt idx="0">
                  <c:v>-631</c:v>
                </c:pt>
                <c:pt idx="1">
                  <c:v>-631</c:v>
                </c:pt>
                <c:pt idx="2">
                  <c:v>-631</c:v>
                </c:pt>
                <c:pt idx="3">
                  <c:v>-631</c:v>
                </c:pt>
                <c:pt idx="4">
                  <c:v>-631</c:v>
                </c:pt>
                <c:pt idx="5">
                  <c:v>-631</c:v>
                </c:pt>
              </c:numCache>
            </c:numRef>
          </c:val>
        </c:ser>
        <c:ser>
          <c:idx val="4"/>
          <c:order val="1"/>
          <c:tx>
            <c:strRef>
              <c:f>Sheet1!$C$1</c:f>
              <c:strCache>
                <c:ptCount val="1"/>
              </c:strCache>
            </c:strRef>
          </c:tx>
          <c:spPr>
            <a:solidFill>
              <a:schemeClr val="accent5">
                <a:lumMod val="60000"/>
                <a:lumOff val="40000"/>
              </a:schemeClr>
            </a:solidFill>
            <a:ln w="12503">
              <a:solidFill>
                <a:schemeClr val="tx1"/>
              </a:solidFill>
              <a:prstDash val="solid"/>
            </a:ln>
          </c:spPr>
          <c:invertIfNegative val="0"/>
          <c:dLbls>
            <c:spPr>
              <a:noFill/>
            </c:spPr>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#,##0</c:formatCode>
                <c:ptCount val="6"/>
                <c:pt idx="1">
                  <c:v>-125</c:v>
                </c:pt>
                <c:pt idx="2">
                  <c:v>-125</c:v>
                </c:pt>
                <c:pt idx="3">
                  <c:v>-125</c:v>
                </c:pt>
                <c:pt idx="4">
                  <c:v>-125</c:v>
                </c:pt>
                <c:pt idx="5">
                  <c:v>-125</c:v>
                </c:pt>
              </c:numCache>
            </c:numRef>
          </c:val>
        </c:ser>
        <c:ser>
          <c:idx val="0"/>
          <c:order val="2"/>
          <c:tx>
            <c:strRef>
              <c:f>Sheet1!$D$1</c:f>
              <c:strCache>
                <c:ptCount val="1"/>
              </c:strCache>
            </c:strRef>
          </c:tx>
          <c:spPr>
            <a:solidFill>
              <a:schemeClr val="accent5">
                <a:lumMod val="40000"/>
                <a:lumOff val="60000"/>
              </a:schemeClr>
            </a:solidFill>
            <a:ln w="15875">
              <a:solidFill>
                <a:schemeClr val="tx2"/>
              </a:solidFill>
              <a:prstDash val="solid"/>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General</c:formatCode>
                <c:ptCount val="6"/>
                <c:pt idx="2" formatCode="#,##0">
                  <c:v>-362</c:v>
                </c:pt>
                <c:pt idx="3" formatCode="#,##0">
                  <c:v>-362</c:v>
                </c:pt>
                <c:pt idx="4" formatCode="#,##0">
                  <c:v>-362</c:v>
                </c:pt>
                <c:pt idx="5" formatCode="#,##0">
                  <c:v>-362</c:v>
                </c:pt>
              </c:numCache>
            </c:numRef>
          </c:val>
        </c:ser>
        <c:ser>
          <c:idx val="2"/>
          <c:order val="3"/>
          <c:tx>
            <c:strRef>
              <c:f>Sheet1!$E$1</c:f>
              <c:strCache>
                <c:ptCount val="1"/>
              </c:strCache>
            </c:strRef>
          </c:tx>
          <c:spPr>
            <a:solidFill>
              <a:schemeClr val="accent6">
                <a:lumMod val="60000"/>
                <a:lumOff val="40000"/>
              </a:schemeClr>
            </a:solidFill>
            <a:ln w="15875">
              <a:solidFill>
                <a:schemeClr val="tx2"/>
              </a:solidFill>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Sheet1!$E$2:$E$7</c:f>
              <c:numCache>
                <c:formatCode>General</c:formatCode>
                <c:ptCount val="6"/>
                <c:pt idx="3">
                  <c:v>-236</c:v>
                </c:pt>
                <c:pt idx="4">
                  <c:v>-236</c:v>
                </c:pt>
                <c:pt idx="5">
                  <c:v>-236</c:v>
                </c:pt>
              </c:numCache>
            </c:numRef>
          </c:val>
        </c:ser>
        <c:ser>
          <c:idx val="3"/>
          <c:order val="4"/>
          <c:tx>
            <c:strRef>
              <c:f>Sheet1!$F$1</c:f>
              <c:strCache>
                <c:ptCount val="1"/>
              </c:strCache>
            </c:strRef>
          </c:tx>
          <c:spPr>
            <a:solidFill>
              <a:schemeClr val="accent6">
                <a:lumMod val="60000"/>
                <a:lumOff val="40000"/>
              </a:schemeClr>
            </a:solidFill>
            <a:ln w="15875">
              <a:solidFill>
                <a:schemeClr val="tx2"/>
              </a:solidFill>
            </a:ln>
          </c:spPr>
          <c:invertIfNegative val="0"/>
          <c:dLbls>
            <c:txPr>
              <a:bodyPr/>
              <a:lstStyle/>
              <a:p>
                <a:pPr>
                  <a:defRPr sz="125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Sheet1!$F$2:$F$7</c:f>
              <c:numCache>
                <c:formatCode>General</c:formatCode>
                <c:ptCount val="6"/>
                <c:pt idx="3">
                  <c:v>-40</c:v>
                </c:pt>
                <c:pt idx="4">
                  <c:v>-40</c:v>
                </c:pt>
                <c:pt idx="5">
                  <c:v>-40</c:v>
                </c:pt>
              </c:numCache>
            </c:numRef>
          </c:val>
        </c:ser>
        <c:ser>
          <c:idx val="5"/>
          <c:order val="5"/>
          <c:tx>
            <c:strRef>
              <c:f>Sheet1!$G$1</c:f>
              <c:strCache>
                <c:ptCount val="1"/>
              </c:strCache>
            </c:strRef>
          </c:tx>
          <c:spPr>
            <a:solidFill>
              <a:srgbClr val="AE78D6"/>
            </a:solidFill>
            <a:ln w="12700">
              <a:solidFill>
                <a:schemeClr val="tx2"/>
              </a:solidFill>
            </a:ln>
          </c:spPr>
          <c:invertIfNegative val="0"/>
          <c:dLbls>
            <c:txPr>
              <a:bodyPr/>
              <a:lstStyle/>
              <a:p>
                <a:pPr>
                  <a:defRPr sz="1200" b="0" i="0" baseline="0">
                    <a:latin typeface="Verdana" panose="020B0604030504040204"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Sheet1!$G$2:$G$7</c:f>
              <c:numCache>
                <c:formatCode>General</c:formatCode>
                <c:ptCount val="6"/>
                <c:pt idx="4">
                  <c:v>-40</c:v>
                </c:pt>
                <c:pt idx="5">
                  <c:v>-40</c:v>
                </c:pt>
              </c:numCache>
            </c:numRef>
          </c:val>
        </c:ser>
        <c:ser>
          <c:idx val="6"/>
          <c:order val="6"/>
          <c:tx>
            <c:strRef>
              <c:f>Sheet1!$H$1</c:f>
              <c:strCache>
                <c:ptCount val="1"/>
              </c:strCache>
            </c:strRef>
          </c:tx>
          <c:spPr>
            <a:solidFill>
              <a:srgbClr val="DCC5ED"/>
            </a:solidFill>
            <a:ln>
              <a:solidFill>
                <a:schemeClr val="tx2"/>
              </a:solidFill>
            </a:ln>
          </c:spPr>
          <c:invertIfNegative val="0"/>
          <c:dLbls>
            <c:txPr>
              <a:bodyPr/>
              <a:lstStyle/>
              <a:p>
                <a:pPr>
                  <a:defRPr sz="1200" b="0" i="0" baseline="0">
                    <a:latin typeface="Verdana" panose="020B0604030504040204"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Sheet1!$H$2:$H$7</c:f>
              <c:numCache>
                <c:formatCode>General</c:formatCode>
                <c:ptCount val="6"/>
                <c:pt idx="5">
                  <c:v>-50</c:v>
                </c:pt>
              </c:numCache>
            </c:numRef>
          </c:val>
        </c:ser>
        <c:dLbls>
          <c:showLegendKey val="0"/>
          <c:showVal val="0"/>
          <c:showCatName val="0"/>
          <c:showSerName val="0"/>
          <c:showPercent val="0"/>
          <c:showBubbleSize val="0"/>
        </c:dLbls>
        <c:gapWidth val="24"/>
        <c:overlap val="100"/>
        <c:axId val="166890112"/>
        <c:axId val="166896000"/>
      </c:barChart>
      <c:catAx>
        <c:axId val="166890112"/>
        <c:scaling>
          <c:orientation val="minMax"/>
        </c:scaling>
        <c:delete val="0"/>
        <c:axPos val="b"/>
        <c:numFmt formatCode="General" sourceLinked="1"/>
        <c:majorTickMark val="out"/>
        <c:minorTickMark val="none"/>
        <c:tickLblPos val="low"/>
        <c:spPr>
          <a:ln w="3126">
            <a:solidFill>
              <a:schemeClr val="tx1"/>
            </a:solidFill>
            <a:prstDash val="solid"/>
          </a:ln>
        </c:spPr>
        <c:txPr>
          <a:bodyPr rot="0" vert="horz"/>
          <a:lstStyle/>
          <a:p>
            <a:pPr>
              <a:defRPr sz="1600" b="0" i="0" u="none" strike="noStrike" baseline="0">
                <a:solidFill>
                  <a:schemeClr val="tx1"/>
                </a:solidFill>
                <a:latin typeface="Verdana" pitchFamily="34" charset="0"/>
                <a:ea typeface="Times New Roman"/>
                <a:cs typeface="Times New Roman"/>
              </a:defRPr>
            </a:pPr>
            <a:endParaRPr lang="fi-FI"/>
          </a:p>
        </c:txPr>
        <c:crossAx val="166896000"/>
        <c:crosses val="autoZero"/>
        <c:auto val="1"/>
        <c:lblAlgn val="ctr"/>
        <c:lblOffset val="100"/>
        <c:noMultiLvlLbl val="0"/>
      </c:catAx>
      <c:valAx>
        <c:axId val="166896000"/>
        <c:scaling>
          <c:orientation val="minMax"/>
          <c:max val="0"/>
          <c:min val="-1600"/>
        </c:scaling>
        <c:delete val="0"/>
        <c:axPos val="l"/>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430" b="0" i="0" u="none" strike="noStrike" baseline="0">
                <a:solidFill>
                  <a:schemeClr val="tx1"/>
                </a:solidFill>
                <a:latin typeface="Verdana"/>
                <a:ea typeface="Verdana"/>
                <a:cs typeface="Verdana"/>
              </a:defRPr>
            </a:pPr>
            <a:endParaRPr lang="fi-FI"/>
          </a:p>
        </c:txPr>
        <c:crossAx val="166890112"/>
        <c:crosses val="autoZero"/>
        <c:crossBetween val="between"/>
        <c:majorUnit val="200"/>
        <c:minorUnit val="100"/>
      </c:valAx>
      <c:spPr>
        <a:solidFill>
          <a:schemeClr val="bg1">
            <a:lumMod val="95000"/>
          </a:schemeClr>
        </a:solidFill>
        <a:ln w="12503">
          <a:solidFill>
            <a:schemeClr val="tx1"/>
          </a:solidFill>
          <a:prstDash val="solid"/>
        </a:ln>
      </c:spPr>
    </c:plotArea>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60465116279072E-2"/>
          <c:y val="2.3822259820828182E-2"/>
          <c:w val="0.89305891135042859"/>
          <c:h val="0.91030430447889243"/>
        </c:manualLayout>
      </c:layout>
      <c:lineChart>
        <c:grouping val="standard"/>
        <c:varyColors val="0"/>
        <c:ser>
          <c:idx val="0"/>
          <c:order val="0"/>
          <c:tx>
            <c:strRef>
              <c:f>Sheet1!$A$2</c:f>
              <c:strCache>
                <c:ptCount val="1"/>
                <c:pt idx="0">
                  <c:v>Under 6000 invånare</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c:formatCode>
                <c:ptCount val="15"/>
                <c:pt idx="0">
                  <c:v>-14</c:v>
                </c:pt>
                <c:pt idx="1">
                  <c:v>88</c:v>
                </c:pt>
                <c:pt idx="2">
                  <c:v>264</c:v>
                </c:pt>
                <c:pt idx="3">
                  <c:v>171</c:v>
                </c:pt>
                <c:pt idx="4">
                  <c:v>74</c:v>
                </c:pt>
                <c:pt idx="5">
                  <c:v>60</c:v>
                </c:pt>
                <c:pt idx="6">
                  <c:v>144</c:v>
                </c:pt>
                <c:pt idx="7">
                  <c:v>227</c:v>
                </c:pt>
                <c:pt idx="8">
                  <c:v>271</c:v>
                </c:pt>
                <c:pt idx="9">
                  <c:v>327</c:v>
                </c:pt>
                <c:pt idx="10">
                  <c:v>433</c:v>
                </c:pt>
                <c:pt idx="11">
                  <c:v>250</c:v>
                </c:pt>
                <c:pt idx="12" formatCode="General">
                  <c:v>148</c:v>
                </c:pt>
                <c:pt idx="13" formatCode="General">
                  <c:v>280</c:v>
                </c:pt>
                <c:pt idx="14" formatCode="General">
                  <c:v>380</c:v>
                </c:pt>
              </c:numCache>
            </c:numRef>
          </c:val>
          <c:smooth val="0"/>
        </c:ser>
        <c:ser>
          <c:idx val="1"/>
          <c:order val="1"/>
          <c:tx>
            <c:strRef>
              <c:f>Sheet1!$A$3</c:f>
              <c:strCache>
                <c:ptCount val="1"/>
                <c:pt idx="0">
                  <c:v>6000-20000 invånare</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c:formatCode>
                <c:ptCount val="15"/>
                <c:pt idx="0">
                  <c:v>75</c:v>
                </c:pt>
                <c:pt idx="1">
                  <c:v>187</c:v>
                </c:pt>
                <c:pt idx="2">
                  <c:v>344</c:v>
                </c:pt>
                <c:pt idx="3">
                  <c:v>178</c:v>
                </c:pt>
                <c:pt idx="4">
                  <c:v>97</c:v>
                </c:pt>
                <c:pt idx="5">
                  <c:v>119</c:v>
                </c:pt>
                <c:pt idx="6">
                  <c:v>195</c:v>
                </c:pt>
                <c:pt idx="7">
                  <c:v>239</c:v>
                </c:pt>
                <c:pt idx="8">
                  <c:v>248</c:v>
                </c:pt>
                <c:pt idx="9">
                  <c:v>288</c:v>
                </c:pt>
                <c:pt idx="10">
                  <c:v>374</c:v>
                </c:pt>
                <c:pt idx="11">
                  <c:v>238</c:v>
                </c:pt>
                <c:pt idx="12" formatCode="General">
                  <c:v>144</c:v>
                </c:pt>
                <c:pt idx="13" formatCode="General">
                  <c:v>306</c:v>
                </c:pt>
                <c:pt idx="14" formatCode="General">
                  <c:v>328</c:v>
                </c:pt>
              </c:numCache>
            </c:numRef>
          </c:val>
          <c:smooth val="0"/>
        </c:ser>
        <c:ser>
          <c:idx val="4"/>
          <c:order val="2"/>
          <c:tx>
            <c:strRef>
              <c:f>Sheet1!$A$4</c:f>
              <c:strCache>
                <c:ptCount val="1"/>
                <c:pt idx="0">
                  <c:v>20001-100000 invånare</c:v>
                </c:pt>
              </c:strCache>
            </c:strRef>
          </c:tx>
          <c:spPr>
            <a:ln w="31750">
              <a:solidFill>
                <a:srgbClr val="002060"/>
              </a:solidFill>
              <a:prstDash val="solid"/>
            </a:ln>
          </c:spPr>
          <c:marker>
            <c:symbol val="circle"/>
            <c:size val="6"/>
            <c:spPr>
              <a:solidFill>
                <a:srgbClr val="99CCFF"/>
              </a:solidFill>
              <a:ln>
                <a:solidFill>
                  <a:srgbClr val="003882"/>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Sheet1!$B$4:$P$4</c:f>
              <c:numCache>
                <c:formatCode>#,##0</c:formatCode>
                <c:ptCount val="15"/>
                <c:pt idx="0">
                  <c:v>182</c:v>
                </c:pt>
                <c:pt idx="1">
                  <c:v>264</c:v>
                </c:pt>
                <c:pt idx="2">
                  <c:v>425</c:v>
                </c:pt>
                <c:pt idx="3">
                  <c:v>186</c:v>
                </c:pt>
                <c:pt idx="4">
                  <c:v>141</c:v>
                </c:pt>
                <c:pt idx="5">
                  <c:v>135</c:v>
                </c:pt>
                <c:pt idx="6">
                  <c:v>229</c:v>
                </c:pt>
                <c:pt idx="7">
                  <c:v>268</c:v>
                </c:pt>
                <c:pt idx="8">
                  <c:v>277</c:v>
                </c:pt>
                <c:pt idx="9">
                  <c:v>277</c:v>
                </c:pt>
                <c:pt idx="10">
                  <c:v>410</c:v>
                </c:pt>
                <c:pt idx="11">
                  <c:v>305</c:v>
                </c:pt>
                <c:pt idx="12" formatCode="General">
                  <c:v>146</c:v>
                </c:pt>
                <c:pt idx="13" formatCode="General">
                  <c:v>300</c:v>
                </c:pt>
                <c:pt idx="14" formatCode="General">
                  <c:v>281</c:v>
                </c:pt>
              </c:numCache>
            </c:numRef>
          </c:val>
          <c:smooth val="0"/>
        </c:ser>
        <c:ser>
          <c:idx val="2"/>
          <c:order val="3"/>
          <c:tx>
            <c:strRef>
              <c:f>Sheet1!$A$5</c:f>
              <c:strCache>
                <c:ptCount val="1"/>
                <c:pt idx="0">
                  <c:v>Över 100000 invånare</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Sheet1!$B$5:$P$5</c:f>
              <c:numCache>
                <c:formatCode>#,##0</c:formatCode>
                <c:ptCount val="15"/>
                <c:pt idx="0">
                  <c:v>610</c:v>
                </c:pt>
                <c:pt idx="1">
                  <c:v>551</c:v>
                </c:pt>
                <c:pt idx="2">
                  <c:v>392</c:v>
                </c:pt>
                <c:pt idx="3">
                  <c:v>347</c:v>
                </c:pt>
                <c:pt idx="4">
                  <c:v>384</c:v>
                </c:pt>
                <c:pt idx="5">
                  <c:v>385</c:v>
                </c:pt>
                <c:pt idx="6">
                  <c:v>547</c:v>
                </c:pt>
                <c:pt idx="7">
                  <c:v>615</c:v>
                </c:pt>
                <c:pt idx="8">
                  <c:v>531</c:v>
                </c:pt>
                <c:pt idx="9">
                  <c:v>423</c:v>
                </c:pt>
                <c:pt idx="10">
                  <c:v>565</c:v>
                </c:pt>
                <c:pt idx="11">
                  <c:v>567</c:v>
                </c:pt>
                <c:pt idx="12" formatCode="General">
                  <c:v>424</c:v>
                </c:pt>
                <c:pt idx="13" formatCode="General">
                  <c:v>490</c:v>
                </c:pt>
                <c:pt idx="14" formatCode="General">
                  <c:v>476</c:v>
                </c:pt>
              </c:numCache>
            </c:numRef>
          </c:val>
          <c:smooth val="0"/>
        </c:ser>
        <c:ser>
          <c:idx val="3"/>
          <c:order val="4"/>
          <c:tx>
            <c:strRef>
              <c:f>Sheet1!$A$6</c:f>
              <c:strCache>
                <c:ptCount val="1"/>
                <c:pt idx="0">
                  <c:v>Fasta Finland</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Sheet1!$B$6:$P$6</c:f>
              <c:numCache>
                <c:formatCode>#,##0</c:formatCode>
                <c:ptCount val="15"/>
                <c:pt idx="0">
                  <c:v>287</c:v>
                </c:pt>
                <c:pt idx="1">
                  <c:v>330</c:v>
                </c:pt>
                <c:pt idx="2">
                  <c:v>380</c:v>
                </c:pt>
                <c:pt idx="3">
                  <c:v>240</c:v>
                </c:pt>
                <c:pt idx="4">
                  <c:v>211</c:v>
                </c:pt>
                <c:pt idx="5">
                  <c:v>213</c:v>
                </c:pt>
                <c:pt idx="6">
                  <c:v>327</c:v>
                </c:pt>
                <c:pt idx="7">
                  <c:v>382</c:v>
                </c:pt>
                <c:pt idx="8">
                  <c:v>362</c:v>
                </c:pt>
                <c:pt idx="9">
                  <c:v>337</c:v>
                </c:pt>
                <c:pt idx="10">
                  <c:v>461</c:v>
                </c:pt>
                <c:pt idx="11">
                  <c:v>382</c:v>
                </c:pt>
                <c:pt idx="12" formatCode="General">
                  <c:v>248</c:v>
                </c:pt>
                <c:pt idx="13" formatCode="General">
                  <c:v>371</c:v>
                </c:pt>
                <c:pt idx="14" formatCode="General">
                  <c:v>373</c:v>
                </c:pt>
              </c:numCache>
            </c:numRef>
          </c:val>
          <c:smooth val="0"/>
        </c:ser>
        <c:dLbls>
          <c:showLegendKey val="0"/>
          <c:showVal val="0"/>
          <c:showCatName val="0"/>
          <c:showSerName val="0"/>
          <c:showPercent val="0"/>
          <c:showBubbleSize val="0"/>
        </c:dLbls>
        <c:marker val="1"/>
        <c:smooth val="0"/>
        <c:axId val="168412288"/>
        <c:axId val="168414208"/>
      </c:lineChart>
      <c:catAx>
        <c:axId val="168412288"/>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168414208"/>
        <c:crosses val="autoZero"/>
        <c:auto val="1"/>
        <c:lblAlgn val="ctr"/>
        <c:lblOffset val="100"/>
        <c:tickLblSkip val="1"/>
        <c:tickMarkSkip val="1"/>
        <c:noMultiLvlLbl val="0"/>
      </c:catAx>
      <c:valAx>
        <c:axId val="168414208"/>
        <c:scaling>
          <c:orientation val="minMax"/>
          <c:max val="800"/>
          <c:min val="-10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423" b="0" i="0" u="none" strike="noStrike" baseline="0">
                <a:solidFill>
                  <a:schemeClr val="tx1"/>
                </a:solidFill>
                <a:latin typeface="Verdana"/>
                <a:ea typeface="Verdana"/>
                <a:cs typeface="Verdana"/>
              </a:defRPr>
            </a:pPr>
            <a:endParaRPr lang="fi-FI"/>
          </a:p>
        </c:txPr>
        <c:crossAx val="168412288"/>
        <c:crosses val="autoZero"/>
        <c:crossBetween val="between"/>
        <c:minorUnit val="50"/>
      </c:valAx>
      <c:spPr>
        <a:noFill/>
        <a:ln w="12907">
          <a:solidFill>
            <a:schemeClr val="tx1"/>
          </a:solidFill>
          <a:prstDash val="solid"/>
        </a:ln>
      </c:spPr>
    </c:plotArea>
    <c:legend>
      <c:legendPos val="r"/>
      <c:layout>
        <c:manualLayout>
          <c:xMode val="edge"/>
          <c:yMode val="edge"/>
          <c:x val="0.19134596378299562"/>
          <c:y val="3.1046984020734785E-2"/>
          <c:w val="0.28388489810915329"/>
          <c:h val="0.22545561607652825"/>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960264900662E-2"/>
          <c:y val="2.6726057906458798E-2"/>
          <c:w val="0.92052980132450335"/>
          <c:h val="0.87750556792873047"/>
        </c:manualLayout>
      </c:layout>
      <c:barChart>
        <c:barDir val="bar"/>
        <c:grouping val="clustered"/>
        <c:varyColors val="0"/>
        <c:ser>
          <c:idx val="1"/>
          <c:order val="0"/>
          <c:tx>
            <c:strRef>
              <c:f>Sheet1!$B$1</c:f>
              <c:strCache>
                <c:ptCount val="1"/>
                <c:pt idx="0">
                  <c:v>2012</c:v>
                </c:pt>
              </c:strCache>
            </c:strRef>
          </c:tx>
          <c:spPr>
            <a:solidFill>
              <a:srgbClr val="C6E6A2"/>
            </a:solidFill>
            <a:ln w="12503">
              <a:solidFill>
                <a:schemeClr val="tx1"/>
              </a:solidFill>
              <a:prstDash val="solid"/>
            </a:ln>
          </c:spPr>
          <c:invertIfNegative val="0"/>
          <c:cat>
            <c:numRef>
              <c:f>Sheet1!$A$2:$A$9</c:f>
              <c:numCache>
                <c:formatCode>General</c:formatCode>
                <c:ptCount val="8"/>
              </c:numCache>
            </c:numRef>
          </c:cat>
          <c:val>
            <c:numRef>
              <c:f>Sheet1!$B$2:$B$9</c:f>
              <c:numCache>
                <c:formatCode>0</c:formatCode>
                <c:ptCount val="8"/>
                <c:pt idx="0">
                  <c:v>71</c:v>
                </c:pt>
                <c:pt idx="1">
                  <c:v>91</c:v>
                </c:pt>
                <c:pt idx="2">
                  <c:v>36</c:v>
                </c:pt>
                <c:pt idx="3">
                  <c:v>61</c:v>
                </c:pt>
                <c:pt idx="4">
                  <c:v>53</c:v>
                </c:pt>
                <c:pt idx="5">
                  <c:v>61</c:v>
                </c:pt>
                <c:pt idx="6">
                  <c:v>61</c:v>
                </c:pt>
                <c:pt idx="7">
                  <c:v>56</c:v>
                </c:pt>
              </c:numCache>
            </c:numRef>
          </c:val>
        </c:ser>
        <c:ser>
          <c:idx val="4"/>
          <c:order val="1"/>
          <c:tx>
            <c:strRef>
              <c:f>Sheet1!$C$1</c:f>
              <c:strCache>
                <c:ptCount val="1"/>
                <c:pt idx="0">
                  <c:v>2013</c:v>
                </c:pt>
              </c:strCache>
            </c:strRef>
          </c:tx>
          <c:spPr>
            <a:solidFill>
              <a:schemeClr val="accent1">
                <a:lumMod val="25000"/>
                <a:lumOff val="75000"/>
              </a:schemeClr>
            </a:solidFill>
            <a:ln w="12503">
              <a:solidFill>
                <a:schemeClr val="tx1"/>
              </a:solidFill>
              <a:prstDash val="solid"/>
            </a:ln>
          </c:spPr>
          <c:invertIfNegative val="0"/>
          <c:cat>
            <c:numRef>
              <c:f>Sheet1!$A$2:$A$9</c:f>
              <c:numCache>
                <c:formatCode>General</c:formatCode>
                <c:ptCount val="8"/>
              </c:numCache>
            </c:numRef>
          </c:cat>
          <c:val>
            <c:numRef>
              <c:f>Sheet1!$C$2:$C$9</c:f>
              <c:numCache>
                <c:formatCode>0</c:formatCode>
                <c:ptCount val="8"/>
                <c:pt idx="0">
                  <c:v>100</c:v>
                </c:pt>
                <c:pt idx="1">
                  <c:v>101</c:v>
                </c:pt>
                <c:pt idx="2">
                  <c:v>90</c:v>
                </c:pt>
                <c:pt idx="3">
                  <c:v>104</c:v>
                </c:pt>
                <c:pt idx="4">
                  <c:v>102</c:v>
                </c:pt>
                <c:pt idx="5">
                  <c:v>94</c:v>
                </c:pt>
                <c:pt idx="6">
                  <c:v>116</c:v>
                </c:pt>
                <c:pt idx="7">
                  <c:v>110</c:v>
                </c:pt>
              </c:numCache>
            </c:numRef>
          </c:val>
        </c:ser>
        <c:ser>
          <c:idx val="0"/>
          <c:order val="2"/>
          <c:tx>
            <c:strRef>
              <c:f>Sheet1!$D$1</c:f>
              <c:strCache>
                <c:ptCount val="1"/>
                <c:pt idx="0">
                  <c:v>2014*</c:v>
                </c:pt>
              </c:strCache>
            </c:strRef>
          </c:tx>
          <c:spPr>
            <a:solidFill>
              <a:srgbClr val="FF4B4B"/>
            </a:solidFill>
            <a:ln w="12503">
              <a:solidFill>
                <a:schemeClr val="tx1"/>
              </a:solidFill>
              <a:prstDash val="solid"/>
            </a:ln>
          </c:spPr>
          <c:invertIfNegative val="0"/>
          <c:cat>
            <c:numRef>
              <c:f>Sheet1!$A$2:$A$9</c:f>
              <c:numCache>
                <c:formatCode>General</c:formatCode>
                <c:ptCount val="8"/>
              </c:numCache>
            </c:numRef>
          </c:cat>
          <c:val>
            <c:numRef>
              <c:f>Sheet1!$D$2:$D$9</c:f>
              <c:numCache>
                <c:formatCode>0</c:formatCode>
                <c:ptCount val="8"/>
                <c:pt idx="0">
                  <c:v>101</c:v>
                </c:pt>
                <c:pt idx="1">
                  <c:v>101</c:v>
                </c:pt>
                <c:pt idx="2">
                  <c:v>76</c:v>
                </c:pt>
                <c:pt idx="3">
                  <c:v>96</c:v>
                </c:pt>
                <c:pt idx="4">
                  <c:v>120</c:v>
                </c:pt>
                <c:pt idx="5">
                  <c:v>103</c:v>
                </c:pt>
                <c:pt idx="6">
                  <c:v>137</c:v>
                </c:pt>
                <c:pt idx="7">
                  <c:v>135</c:v>
                </c:pt>
              </c:numCache>
            </c:numRef>
          </c:val>
        </c:ser>
        <c:dLbls>
          <c:showLegendKey val="0"/>
          <c:showVal val="0"/>
          <c:showCatName val="0"/>
          <c:showSerName val="0"/>
          <c:showPercent val="0"/>
          <c:showBubbleSize val="0"/>
        </c:dLbls>
        <c:gapWidth val="80"/>
        <c:overlap val="27"/>
        <c:axId val="168475648"/>
        <c:axId val="168477440"/>
      </c:barChart>
      <c:catAx>
        <c:axId val="168475648"/>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Times New Roman"/>
                <a:ea typeface="Times New Roman"/>
                <a:cs typeface="Times New Roman"/>
              </a:defRPr>
            </a:pPr>
            <a:endParaRPr lang="fi-FI"/>
          </a:p>
        </c:txPr>
        <c:crossAx val="168477440"/>
        <c:crosses val="autoZero"/>
        <c:auto val="1"/>
        <c:lblAlgn val="ctr"/>
        <c:lblOffset val="100"/>
        <c:tickLblSkip val="1"/>
        <c:tickMarkSkip val="1"/>
        <c:noMultiLvlLbl val="0"/>
      </c:catAx>
      <c:valAx>
        <c:axId val="168477440"/>
        <c:scaling>
          <c:orientation val="minMax"/>
          <c:max val="140"/>
          <c:min val="0"/>
        </c:scaling>
        <c:delete val="0"/>
        <c:axPos val="b"/>
        <c:majorGridlines>
          <c:spPr>
            <a:ln w="3126">
              <a:solidFill>
                <a:schemeClr val="tx1"/>
              </a:solidFill>
              <a:prstDash val="sysDash"/>
            </a:ln>
          </c:spPr>
        </c:majorGridlines>
        <c:numFmt formatCode="0" sourceLinked="1"/>
        <c:majorTickMark val="out"/>
        <c:minorTickMark val="in"/>
        <c:tickLblPos val="nextTo"/>
        <c:spPr>
          <a:ln w="3126">
            <a:solidFill>
              <a:schemeClr val="tx1"/>
            </a:solidFill>
            <a:prstDash val="solid"/>
          </a:ln>
        </c:spPr>
        <c:txPr>
          <a:bodyPr rot="0" vert="horz"/>
          <a:lstStyle/>
          <a:p>
            <a:pPr>
              <a:defRPr sz="1378" b="0" i="0" u="none" strike="noStrike" baseline="0">
                <a:solidFill>
                  <a:schemeClr val="tx1"/>
                </a:solidFill>
                <a:latin typeface="Verdana"/>
                <a:ea typeface="Verdana"/>
                <a:cs typeface="Verdana"/>
              </a:defRPr>
            </a:pPr>
            <a:endParaRPr lang="fi-FI"/>
          </a:p>
        </c:txPr>
        <c:crossAx val="168475648"/>
        <c:crosses val="autoZero"/>
        <c:crossBetween val="between"/>
        <c:majorUnit val="20"/>
        <c:minorUnit val="10"/>
      </c:valAx>
      <c:spPr>
        <a:noFill/>
        <a:ln w="12503">
          <a:solidFill>
            <a:schemeClr val="tx1"/>
          </a:solidFill>
          <a:prstDash val="solid"/>
        </a:ln>
      </c:spPr>
    </c:plotArea>
    <c:legend>
      <c:legendPos val="r"/>
      <c:layout>
        <c:manualLayout>
          <c:xMode val="edge"/>
          <c:yMode val="edge"/>
          <c:x val="0.8367040599023261"/>
          <c:y val="0.516710064911579"/>
          <c:w val="0.12582781456953643"/>
          <c:h val="0.14699331848552338"/>
        </c:manualLayout>
      </c:layout>
      <c:overlay val="0"/>
      <c:spPr>
        <a:solidFill>
          <a:schemeClr val="bg1"/>
        </a:solidFill>
        <a:ln w="3126">
          <a:solidFill>
            <a:schemeClr val="tx1"/>
          </a:solidFill>
          <a:prstDash val="solid"/>
        </a:ln>
      </c:spPr>
      <c:txPr>
        <a:bodyPr/>
        <a:lstStyle/>
        <a:p>
          <a:pPr>
            <a:defRPr sz="135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86840823804138"/>
          <c:y val="1.4439144406792765E-2"/>
          <c:w val="0.72678023532463532"/>
          <c:h val="0.91529774292676147"/>
        </c:manualLayout>
      </c:layout>
      <c:barChart>
        <c:barDir val="bar"/>
        <c:grouping val="clustered"/>
        <c:varyColors val="0"/>
        <c:ser>
          <c:idx val="1"/>
          <c:order val="0"/>
          <c:tx>
            <c:strRef>
              <c:f>Sheet1!$B$1</c:f>
              <c:strCache>
                <c:ptCount val="1"/>
                <c:pt idx="0">
                  <c:v>2013</c:v>
                </c:pt>
              </c:strCache>
            </c:strRef>
          </c:tx>
          <c:spPr>
            <a:solidFill>
              <a:srgbClr val="51CBF1"/>
            </a:solidFill>
            <a:ln w="12204">
              <a:solidFill>
                <a:schemeClr val="tx2"/>
              </a:solidFill>
              <a:prstDash val="solid"/>
            </a:ln>
          </c:spPr>
          <c:invertIfNegative val="0"/>
          <c:dPt>
            <c:idx val="7"/>
            <c:invertIfNegative val="0"/>
            <c:bubble3D val="0"/>
            <c:spPr>
              <a:solidFill>
                <a:srgbClr val="13B5E7"/>
              </a:solidFill>
              <a:ln w="12204">
                <a:solidFill>
                  <a:schemeClr val="tx2"/>
                </a:solidFill>
                <a:prstDash val="solid"/>
              </a:ln>
            </c:spPr>
          </c:dPt>
          <c:cat>
            <c:strRef>
              <c:f>Sheet1!$A$2:$A$20</c:f>
              <c:strCache>
                <c:ptCount val="19"/>
                <c:pt idx="0">
                  <c:v>Egentliga Finland</c:v>
                </c:pt>
                <c:pt idx="1">
                  <c:v>Kymmenedalen</c:v>
                </c:pt>
                <c:pt idx="2">
                  <c:v>Norra Savolax</c:v>
                </c:pt>
                <c:pt idx="3">
                  <c:v>Södra Österbotten</c:v>
                </c:pt>
                <c:pt idx="4">
                  <c:v>Satakunta</c:v>
                </c:pt>
                <c:pt idx="5">
                  <c:v>Birkaland</c:v>
                </c:pt>
                <c:pt idx="6">
                  <c:v>Lappland</c:v>
                </c:pt>
                <c:pt idx="7">
                  <c:v>FASTA FINLAND</c:v>
                </c:pt>
                <c:pt idx="8">
                  <c:v>Mellersta Finland</c:v>
                </c:pt>
                <c:pt idx="9">
                  <c:v>Norra Österbotten</c:v>
                </c:pt>
                <c:pt idx="10">
                  <c:v>Nyland</c:v>
                </c:pt>
                <c:pt idx="11">
                  <c:v>Södra Savolax</c:v>
                </c:pt>
                <c:pt idx="12">
                  <c:v>Egentliga Tavastland</c:v>
                </c:pt>
                <c:pt idx="13">
                  <c:v>Kajanaland</c:v>
                </c:pt>
                <c:pt idx="14">
                  <c:v>Södra Karelen</c:v>
                </c:pt>
                <c:pt idx="15">
                  <c:v>Päijänne-Tavastland</c:v>
                </c:pt>
                <c:pt idx="16">
                  <c:v>Mellersta Österbotten</c:v>
                </c:pt>
                <c:pt idx="17">
                  <c:v>Österbotten</c:v>
                </c:pt>
                <c:pt idx="18">
                  <c:v>Norra Karelen</c:v>
                </c:pt>
              </c:strCache>
            </c:strRef>
          </c:cat>
          <c:val>
            <c:numRef>
              <c:f>Sheet1!$B$2:$B$20</c:f>
              <c:numCache>
                <c:formatCode>#,##0_ ;[Red]\-#,##0\ </c:formatCode>
                <c:ptCount val="19"/>
                <c:pt idx="0">
                  <c:v>94.750393256759565</c:v>
                </c:pt>
                <c:pt idx="1">
                  <c:v>78.751300355131477</c:v>
                </c:pt>
                <c:pt idx="2">
                  <c:v>77.436653059252635</c:v>
                </c:pt>
                <c:pt idx="3">
                  <c:v>36.743812342001604</c:v>
                </c:pt>
                <c:pt idx="4">
                  <c:v>113.17508686314416</c:v>
                </c:pt>
                <c:pt idx="5">
                  <c:v>95.451628429327769</c:v>
                </c:pt>
                <c:pt idx="6">
                  <c:v>110.94197406097355</c:v>
                </c:pt>
                <c:pt idx="7">
                  <c:v>100.19519218998059</c:v>
                </c:pt>
                <c:pt idx="8">
                  <c:v>67.026912839579197</c:v>
                </c:pt>
                <c:pt idx="9">
                  <c:v>77.567617555541048</c:v>
                </c:pt>
                <c:pt idx="10">
                  <c:v>120.94514482375099</c:v>
                </c:pt>
                <c:pt idx="11">
                  <c:v>77.685011247941745</c:v>
                </c:pt>
                <c:pt idx="12">
                  <c:v>141.29428024149553</c:v>
                </c:pt>
                <c:pt idx="13">
                  <c:v>136.24145610936179</c:v>
                </c:pt>
                <c:pt idx="14">
                  <c:v>121.06573370113705</c:v>
                </c:pt>
                <c:pt idx="15">
                  <c:v>53.92049626155621</c:v>
                </c:pt>
                <c:pt idx="16">
                  <c:v>103.01647007267283</c:v>
                </c:pt>
                <c:pt idx="17">
                  <c:v>73.743853593409099</c:v>
                </c:pt>
                <c:pt idx="18">
                  <c:v>111.0393936870159</c:v>
                </c:pt>
              </c:numCache>
            </c:numRef>
          </c:val>
        </c:ser>
        <c:ser>
          <c:idx val="4"/>
          <c:order val="1"/>
          <c:tx>
            <c:strRef>
              <c:f>Sheet1!$C$1</c:f>
              <c:strCache>
                <c:ptCount val="1"/>
                <c:pt idx="0">
                  <c:v>2014*</c:v>
                </c:pt>
              </c:strCache>
            </c:strRef>
          </c:tx>
          <c:spPr>
            <a:solidFill>
              <a:srgbClr val="FF6161"/>
            </a:solidFill>
            <a:ln w="12204">
              <a:solidFill>
                <a:schemeClr val="tx2"/>
              </a:solidFill>
              <a:prstDash val="solid"/>
            </a:ln>
          </c:spPr>
          <c:invertIfNegative val="0"/>
          <c:dPt>
            <c:idx val="7"/>
            <c:invertIfNegative val="0"/>
            <c:bubble3D val="0"/>
            <c:spPr>
              <a:solidFill>
                <a:srgbClr val="FF0000"/>
              </a:solidFill>
              <a:ln w="12204">
                <a:solidFill>
                  <a:schemeClr val="tx2"/>
                </a:solidFill>
                <a:prstDash val="solid"/>
              </a:ln>
            </c:spPr>
          </c:dPt>
          <c:cat>
            <c:strRef>
              <c:f>Sheet1!$A$2:$A$20</c:f>
              <c:strCache>
                <c:ptCount val="19"/>
                <c:pt idx="0">
                  <c:v>Egentliga Finland</c:v>
                </c:pt>
                <c:pt idx="1">
                  <c:v>Kymmenedalen</c:v>
                </c:pt>
                <c:pt idx="2">
                  <c:v>Norra Savolax</c:v>
                </c:pt>
                <c:pt idx="3">
                  <c:v>Södra Österbotten</c:v>
                </c:pt>
                <c:pt idx="4">
                  <c:v>Satakunta</c:v>
                </c:pt>
                <c:pt idx="5">
                  <c:v>Birkaland</c:v>
                </c:pt>
                <c:pt idx="6">
                  <c:v>Lappland</c:v>
                </c:pt>
                <c:pt idx="7">
                  <c:v>FASTA FINLAND</c:v>
                </c:pt>
                <c:pt idx="8">
                  <c:v>Mellersta Finland</c:v>
                </c:pt>
                <c:pt idx="9">
                  <c:v>Norra Österbotten</c:v>
                </c:pt>
                <c:pt idx="10">
                  <c:v>Nyland</c:v>
                </c:pt>
                <c:pt idx="11">
                  <c:v>Södra Savolax</c:v>
                </c:pt>
                <c:pt idx="12">
                  <c:v>Egentliga Tavastland</c:v>
                </c:pt>
                <c:pt idx="13">
                  <c:v>Kajanaland</c:v>
                </c:pt>
                <c:pt idx="14">
                  <c:v>Södra Karelen</c:v>
                </c:pt>
                <c:pt idx="15">
                  <c:v>Päijänne-Tavastland</c:v>
                </c:pt>
                <c:pt idx="16">
                  <c:v>Mellersta Österbotten</c:v>
                </c:pt>
                <c:pt idx="17">
                  <c:v>Österbotten</c:v>
                </c:pt>
                <c:pt idx="18">
                  <c:v>Norra Karelen</c:v>
                </c:pt>
              </c:strCache>
            </c:strRef>
          </c:cat>
          <c:val>
            <c:numRef>
              <c:f>Sheet1!$C$2:$C$20</c:f>
              <c:numCache>
                <c:formatCode>#,##0_ ;[Red]\-#,##0\ </c:formatCode>
                <c:ptCount val="19"/>
                <c:pt idx="0">
                  <c:v>65.750938355319036</c:v>
                </c:pt>
                <c:pt idx="1">
                  <c:v>69.702659276777823</c:v>
                </c:pt>
                <c:pt idx="2">
                  <c:v>71.546967521980974</c:v>
                </c:pt>
                <c:pt idx="3">
                  <c:v>74.617675466838378</c:v>
                </c:pt>
                <c:pt idx="4">
                  <c:v>81.940658211844649</c:v>
                </c:pt>
                <c:pt idx="5">
                  <c:v>82.878121551250842</c:v>
                </c:pt>
                <c:pt idx="6">
                  <c:v>95.149391769851803</c:v>
                </c:pt>
                <c:pt idx="7">
                  <c:v>100.58802619817588</c:v>
                </c:pt>
                <c:pt idx="8">
                  <c:v>102.54792937143768</c:v>
                </c:pt>
                <c:pt idx="9">
                  <c:v>104.73842484242654</c:v>
                </c:pt>
                <c:pt idx="10">
                  <c:v>107.1261751890282</c:v>
                </c:pt>
                <c:pt idx="11">
                  <c:v>115.44847867888248</c:v>
                </c:pt>
                <c:pt idx="12">
                  <c:v>116.38977206573821</c:v>
                </c:pt>
                <c:pt idx="13">
                  <c:v>118.46056582898689</c:v>
                </c:pt>
                <c:pt idx="14">
                  <c:v>121.83652277110221</c:v>
                </c:pt>
                <c:pt idx="15">
                  <c:v>124.39563703569247</c:v>
                </c:pt>
                <c:pt idx="16">
                  <c:v>133.70362141746278</c:v>
                </c:pt>
                <c:pt idx="17">
                  <c:v>137.98900743614612</c:v>
                </c:pt>
                <c:pt idx="18">
                  <c:v>140.41631171524872</c:v>
                </c:pt>
              </c:numCache>
            </c:numRef>
          </c:val>
        </c:ser>
        <c:dLbls>
          <c:showLegendKey val="0"/>
          <c:showVal val="0"/>
          <c:showCatName val="0"/>
          <c:showSerName val="0"/>
          <c:showPercent val="0"/>
          <c:showBubbleSize val="0"/>
        </c:dLbls>
        <c:gapWidth val="50"/>
        <c:overlap val="26"/>
        <c:axId val="168625280"/>
        <c:axId val="168626816"/>
      </c:barChart>
      <c:catAx>
        <c:axId val="168625280"/>
        <c:scaling>
          <c:orientation val="minMax"/>
        </c:scaling>
        <c:delete val="0"/>
        <c:axPos val="l"/>
        <c:numFmt formatCode="General" sourceLinked="1"/>
        <c:majorTickMark val="out"/>
        <c:minorTickMark val="none"/>
        <c:tickLblPos val="low"/>
        <c:spPr>
          <a:ln w="3051">
            <a:solidFill>
              <a:schemeClr val="tx1"/>
            </a:solidFill>
            <a:prstDash val="solid"/>
          </a:ln>
        </c:spPr>
        <c:txPr>
          <a:bodyPr rot="0" vert="horz"/>
          <a:lstStyle/>
          <a:p>
            <a:pPr>
              <a:defRPr sz="1370" b="0" i="0" u="none" strike="noStrike" baseline="0">
                <a:solidFill>
                  <a:schemeClr val="tx1"/>
                </a:solidFill>
                <a:latin typeface="Verdana" pitchFamily="34" charset="0"/>
                <a:ea typeface="Times New Roman"/>
                <a:cs typeface="Times New Roman"/>
              </a:defRPr>
            </a:pPr>
            <a:endParaRPr lang="fi-FI"/>
          </a:p>
        </c:txPr>
        <c:crossAx val="168626816"/>
        <c:crosses val="autoZero"/>
        <c:auto val="1"/>
        <c:lblAlgn val="ctr"/>
        <c:lblOffset val="100"/>
        <c:tickLblSkip val="1"/>
        <c:tickMarkSkip val="1"/>
        <c:noMultiLvlLbl val="0"/>
      </c:catAx>
      <c:valAx>
        <c:axId val="168626816"/>
        <c:scaling>
          <c:orientation val="minMax"/>
          <c:max val="160"/>
          <c:min val="0"/>
        </c:scaling>
        <c:delete val="0"/>
        <c:axPos val="b"/>
        <c:majorGridlines>
          <c:spPr>
            <a:ln w="3051">
              <a:solidFill>
                <a:schemeClr val="tx1"/>
              </a:solidFill>
              <a:prstDash val="sysDash"/>
            </a:ln>
          </c:spPr>
        </c:majorGridlines>
        <c:numFmt formatCode="0" sourceLinked="0"/>
        <c:majorTickMark val="out"/>
        <c:minorTickMark val="in"/>
        <c:tickLblPos val="nextTo"/>
        <c:spPr>
          <a:ln w="3051">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68625280"/>
        <c:crosses val="autoZero"/>
        <c:crossBetween val="between"/>
        <c:majorUnit val="20"/>
        <c:minorUnit val="10"/>
      </c:valAx>
      <c:spPr>
        <a:noFill/>
        <a:ln w="12204">
          <a:solidFill>
            <a:schemeClr val="tx1"/>
          </a:solidFill>
          <a:prstDash val="solid"/>
        </a:ln>
      </c:spPr>
    </c:plotArea>
    <c:legend>
      <c:legendPos val="r"/>
      <c:layout>
        <c:manualLayout>
          <c:xMode val="edge"/>
          <c:yMode val="edge"/>
          <c:x val="0.8320667307060956"/>
          <c:y val="0.67069439867799163"/>
          <c:w val="0.10778901266371019"/>
          <c:h val="0.109731024408957"/>
        </c:manualLayout>
      </c:layout>
      <c:overlay val="0"/>
      <c:spPr>
        <a:solidFill>
          <a:schemeClr val="bg1"/>
        </a:solidFill>
        <a:ln w="3051">
          <a:solidFill>
            <a:schemeClr val="tx1"/>
          </a:solidFill>
          <a:prstDash val="solid"/>
        </a:ln>
      </c:spPr>
      <c:txPr>
        <a:bodyPr/>
        <a:lstStyle/>
        <a:p>
          <a:pPr>
            <a:defRPr sz="14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30"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91225573753717848"/>
          <c:h val="0.90652022202496252"/>
        </c:manualLayout>
      </c:layout>
      <c:lineChart>
        <c:grouping val="standard"/>
        <c:varyColors val="0"/>
        <c:ser>
          <c:idx val="0"/>
          <c:order val="0"/>
          <c:tx>
            <c:strRef>
              <c:f>Sheet1!$A$2</c:f>
              <c:strCache>
                <c:ptCount val="1"/>
                <c:pt idx="0">
                  <c:v>Under 6000 invånare</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c:formatCode>
                <c:ptCount val="15"/>
                <c:pt idx="0">
                  <c:v>305</c:v>
                </c:pt>
                <c:pt idx="1">
                  <c:v>329</c:v>
                </c:pt>
                <c:pt idx="2">
                  <c:v>311</c:v>
                </c:pt>
                <c:pt idx="3">
                  <c:v>359</c:v>
                </c:pt>
                <c:pt idx="4">
                  <c:v>372</c:v>
                </c:pt>
                <c:pt idx="5">
                  <c:v>364</c:v>
                </c:pt>
                <c:pt idx="6">
                  <c:v>363</c:v>
                </c:pt>
                <c:pt idx="7">
                  <c:v>383</c:v>
                </c:pt>
                <c:pt idx="8">
                  <c:v>414</c:v>
                </c:pt>
                <c:pt idx="9">
                  <c:v>398</c:v>
                </c:pt>
                <c:pt idx="10">
                  <c:v>484</c:v>
                </c:pt>
                <c:pt idx="11">
                  <c:v>482</c:v>
                </c:pt>
                <c:pt idx="12" formatCode="0">
                  <c:v>469</c:v>
                </c:pt>
                <c:pt idx="13" formatCode="0">
                  <c:v>548</c:v>
                </c:pt>
                <c:pt idx="14" formatCode="General">
                  <c:v>537.53660190000005</c:v>
                </c:pt>
              </c:numCache>
            </c:numRef>
          </c:val>
          <c:smooth val="0"/>
        </c:ser>
        <c:ser>
          <c:idx val="1"/>
          <c:order val="1"/>
          <c:tx>
            <c:strRef>
              <c:f>Sheet1!$A$3</c:f>
              <c:strCache>
                <c:ptCount val="1"/>
                <c:pt idx="0">
                  <c:v>6000-20000 invånare</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c:formatCode>
                <c:ptCount val="15"/>
                <c:pt idx="0">
                  <c:v>305</c:v>
                </c:pt>
                <c:pt idx="1">
                  <c:v>313</c:v>
                </c:pt>
                <c:pt idx="2">
                  <c:v>303</c:v>
                </c:pt>
                <c:pt idx="3">
                  <c:v>355</c:v>
                </c:pt>
                <c:pt idx="4">
                  <c:v>390</c:v>
                </c:pt>
                <c:pt idx="5">
                  <c:v>364</c:v>
                </c:pt>
                <c:pt idx="6">
                  <c:v>390</c:v>
                </c:pt>
                <c:pt idx="7">
                  <c:v>420</c:v>
                </c:pt>
                <c:pt idx="8">
                  <c:v>478</c:v>
                </c:pt>
                <c:pt idx="9">
                  <c:v>443</c:v>
                </c:pt>
                <c:pt idx="10">
                  <c:v>433</c:v>
                </c:pt>
                <c:pt idx="11">
                  <c:v>479</c:v>
                </c:pt>
                <c:pt idx="12" formatCode="0">
                  <c:v>530</c:v>
                </c:pt>
                <c:pt idx="13" formatCode="0">
                  <c:v>535</c:v>
                </c:pt>
                <c:pt idx="14" formatCode="General">
                  <c:v>492.03571069999998</c:v>
                </c:pt>
              </c:numCache>
            </c:numRef>
          </c:val>
          <c:smooth val="0"/>
        </c:ser>
        <c:ser>
          <c:idx val="4"/>
          <c:order val="2"/>
          <c:tx>
            <c:strRef>
              <c:f>Sheet1!$A$4</c:f>
              <c:strCache>
                <c:ptCount val="1"/>
                <c:pt idx="0">
                  <c:v>20001-100000 invånare</c:v>
                </c:pt>
              </c:strCache>
            </c:strRef>
          </c:tx>
          <c:spPr>
            <a:ln w="31750">
              <a:solidFill>
                <a:srgbClr val="002060"/>
              </a:solidFill>
              <a:prstDash val="solid"/>
            </a:ln>
          </c:spPr>
          <c:marker>
            <c:symbol val="circle"/>
            <c:size val="6"/>
            <c:spPr>
              <a:solidFill>
                <a:srgbClr val="99CCFF"/>
              </a:solidFill>
              <a:ln>
                <a:solidFill>
                  <a:srgbClr val="002060"/>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Sheet1!$B$4:$P$4</c:f>
              <c:numCache>
                <c:formatCode>#,##0</c:formatCode>
                <c:ptCount val="15"/>
                <c:pt idx="0">
                  <c:v>319</c:v>
                </c:pt>
                <c:pt idx="1">
                  <c:v>350</c:v>
                </c:pt>
                <c:pt idx="2">
                  <c:v>367</c:v>
                </c:pt>
                <c:pt idx="3">
                  <c:v>410</c:v>
                </c:pt>
                <c:pt idx="4">
                  <c:v>429</c:v>
                </c:pt>
                <c:pt idx="5">
                  <c:v>423</c:v>
                </c:pt>
                <c:pt idx="6">
                  <c:v>447</c:v>
                </c:pt>
                <c:pt idx="7">
                  <c:v>466</c:v>
                </c:pt>
                <c:pt idx="8">
                  <c:v>509</c:v>
                </c:pt>
                <c:pt idx="9">
                  <c:v>455</c:v>
                </c:pt>
                <c:pt idx="10">
                  <c:v>434</c:v>
                </c:pt>
                <c:pt idx="11">
                  <c:v>490</c:v>
                </c:pt>
                <c:pt idx="12" formatCode="0">
                  <c:v>499</c:v>
                </c:pt>
                <c:pt idx="13" formatCode="0">
                  <c:v>464</c:v>
                </c:pt>
                <c:pt idx="14" formatCode="General">
                  <c:v>427.88425360000002</c:v>
                </c:pt>
              </c:numCache>
            </c:numRef>
          </c:val>
          <c:smooth val="0"/>
        </c:ser>
        <c:ser>
          <c:idx val="2"/>
          <c:order val="3"/>
          <c:tx>
            <c:strRef>
              <c:f>Sheet1!$A$5</c:f>
              <c:strCache>
                <c:ptCount val="1"/>
                <c:pt idx="0">
                  <c:v>Över 100000 invånare</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Sheet1!$B$5:$P$5</c:f>
              <c:numCache>
                <c:formatCode>#,##0</c:formatCode>
                <c:ptCount val="15"/>
                <c:pt idx="0">
                  <c:v>539</c:v>
                </c:pt>
                <c:pt idx="1">
                  <c:v>595</c:v>
                </c:pt>
                <c:pt idx="2">
                  <c:v>610</c:v>
                </c:pt>
                <c:pt idx="3">
                  <c:v>554</c:v>
                </c:pt>
                <c:pt idx="4">
                  <c:v>564</c:v>
                </c:pt>
                <c:pt idx="5">
                  <c:v>551</c:v>
                </c:pt>
                <c:pt idx="6">
                  <c:v>577</c:v>
                </c:pt>
                <c:pt idx="7">
                  <c:v>644</c:v>
                </c:pt>
                <c:pt idx="8">
                  <c:v>769</c:v>
                </c:pt>
                <c:pt idx="9">
                  <c:v>690</c:v>
                </c:pt>
                <c:pt idx="10">
                  <c:v>635</c:v>
                </c:pt>
                <c:pt idx="11">
                  <c:v>716</c:v>
                </c:pt>
                <c:pt idx="12" formatCode="0">
                  <c:v>690</c:v>
                </c:pt>
                <c:pt idx="13" formatCode="0">
                  <c:v>686</c:v>
                </c:pt>
                <c:pt idx="14" formatCode="General">
                  <c:v>699.51755660000003</c:v>
                </c:pt>
              </c:numCache>
            </c:numRef>
          </c:val>
          <c:smooth val="0"/>
        </c:ser>
        <c:ser>
          <c:idx val="3"/>
          <c:order val="4"/>
          <c:tx>
            <c:strRef>
              <c:f>Sheet1!$A$6</c:f>
              <c:strCache>
                <c:ptCount val="1"/>
                <c:pt idx="0">
                  <c:v>Fasta Finland</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Sheet1!$B$6:$P$6</c:f>
              <c:numCache>
                <c:formatCode>#,##0</c:formatCode>
                <c:ptCount val="15"/>
                <c:pt idx="0">
                  <c:v>391</c:v>
                </c:pt>
                <c:pt idx="1">
                  <c:v>425</c:v>
                </c:pt>
                <c:pt idx="2">
                  <c:v>433</c:v>
                </c:pt>
                <c:pt idx="3">
                  <c:v>444</c:v>
                </c:pt>
                <c:pt idx="4">
                  <c:v>462</c:v>
                </c:pt>
                <c:pt idx="5">
                  <c:v>450</c:v>
                </c:pt>
                <c:pt idx="6">
                  <c:v>473</c:v>
                </c:pt>
                <c:pt idx="7">
                  <c:v>512</c:v>
                </c:pt>
                <c:pt idx="8">
                  <c:v>587</c:v>
                </c:pt>
                <c:pt idx="9">
                  <c:v>532</c:v>
                </c:pt>
                <c:pt idx="10">
                  <c:v>512</c:v>
                </c:pt>
                <c:pt idx="11">
                  <c:v>570</c:v>
                </c:pt>
                <c:pt idx="12" formatCode="0">
                  <c:v>573</c:v>
                </c:pt>
                <c:pt idx="13" formatCode="0">
                  <c:v>569</c:v>
                </c:pt>
                <c:pt idx="14" formatCode="General">
                  <c:v>552.93887549999999</c:v>
                </c:pt>
              </c:numCache>
            </c:numRef>
          </c:val>
          <c:smooth val="0"/>
        </c:ser>
        <c:dLbls>
          <c:showLegendKey val="0"/>
          <c:showVal val="0"/>
          <c:showCatName val="0"/>
          <c:showSerName val="0"/>
          <c:showPercent val="0"/>
          <c:showBubbleSize val="0"/>
        </c:dLbls>
        <c:marker val="1"/>
        <c:smooth val="0"/>
        <c:axId val="169263488"/>
        <c:axId val="169265408"/>
      </c:lineChart>
      <c:catAx>
        <c:axId val="169263488"/>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169265408"/>
        <c:crosses val="autoZero"/>
        <c:auto val="1"/>
        <c:lblAlgn val="ctr"/>
        <c:lblOffset val="100"/>
        <c:tickLblSkip val="1"/>
        <c:tickMarkSkip val="1"/>
        <c:noMultiLvlLbl val="0"/>
      </c:catAx>
      <c:valAx>
        <c:axId val="169265408"/>
        <c:scaling>
          <c:orientation val="minMax"/>
          <c:max val="9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169263488"/>
        <c:crosses val="autoZero"/>
        <c:crossBetween val="between"/>
        <c:minorUnit val="50"/>
      </c:valAx>
      <c:spPr>
        <a:noFill/>
        <a:ln w="12907">
          <a:solidFill>
            <a:schemeClr val="tx1"/>
          </a:solidFill>
          <a:prstDash val="solid"/>
        </a:ln>
      </c:spPr>
    </c:plotArea>
    <c:legend>
      <c:legendPos val="r"/>
      <c:layout>
        <c:manualLayout>
          <c:xMode val="edge"/>
          <c:yMode val="edge"/>
          <c:x val="0.58414256114264718"/>
          <c:y val="0.64671237624614486"/>
          <c:w val="0.29126829279636479"/>
          <c:h val="0.22602281280170747"/>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3.0625022566941829E-2"/>
          <c:w val="0.87954830614805524"/>
          <c:h val="0.84017215166082493"/>
        </c:manualLayout>
      </c:layout>
      <c:barChart>
        <c:barDir val="col"/>
        <c:grouping val="clustered"/>
        <c:varyColors val="0"/>
        <c:ser>
          <c:idx val="1"/>
          <c:order val="0"/>
          <c:tx>
            <c:strRef>
              <c:f>Sheet1!$A$2</c:f>
              <c:strCache>
                <c:ptCount val="1"/>
                <c:pt idx="0">
                  <c:v>Ökning av lånestocken</c:v>
                </c:pt>
              </c:strCache>
            </c:strRef>
          </c:tx>
          <c:spPr>
            <a:solidFill>
              <a:srgbClr val="FF6161"/>
            </a:solidFill>
            <a:ln w="15875">
              <a:solidFill>
                <a:schemeClr val="tx2"/>
              </a:solidFill>
              <a:prstDash val="solid"/>
            </a:ln>
          </c:spPr>
          <c:invertIfNegative val="0"/>
          <c:cat>
            <c:strRef>
              <c:f>Sheet1!$B$1:$S$1</c:f>
              <c:strCache>
                <c:ptCount val="18"/>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Sheet1!$B$2:$S$2</c:f>
              <c:numCache>
                <c:formatCode>0.00</c:formatCode>
                <c:ptCount val="18"/>
                <c:pt idx="0">
                  <c:v>0.13</c:v>
                </c:pt>
                <c:pt idx="1">
                  <c:v>-0.01</c:v>
                </c:pt>
                <c:pt idx="2">
                  <c:v>-0.23</c:v>
                </c:pt>
                <c:pt idx="3">
                  <c:v>0.16</c:v>
                </c:pt>
                <c:pt idx="4">
                  <c:v>0.28000000000000003</c:v>
                </c:pt>
                <c:pt idx="5">
                  <c:v>0.52</c:v>
                </c:pt>
                <c:pt idx="6">
                  <c:v>0.77</c:v>
                </c:pt>
                <c:pt idx="7">
                  <c:v>1.02</c:v>
                </c:pt>
                <c:pt idx="8">
                  <c:v>1.08</c:v>
                </c:pt>
                <c:pt idx="9">
                  <c:v>0.7</c:v>
                </c:pt>
                <c:pt idx="10">
                  <c:v>0.6</c:v>
                </c:pt>
                <c:pt idx="11">
                  <c:v>0.59</c:v>
                </c:pt>
                <c:pt idx="12">
                  <c:v>1.29</c:v>
                </c:pt>
                <c:pt idx="13">
                  <c:v>0.79</c:v>
                </c:pt>
                <c:pt idx="14">
                  <c:v>0.62</c:v>
                </c:pt>
                <c:pt idx="15">
                  <c:v>1.51</c:v>
                </c:pt>
                <c:pt idx="16">
                  <c:v>1.74</c:v>
                </c:pt>
                <c:pt idx="17" formatCode="General">
                  <c:v>1.0900000000000001</c:v>
                </c:pt>
              </c:numCache>
            </c:numRef>
          </c:val>
        </c:ser>
        <c:dLbls>
          <c:showLegendKey val="0"/>
          <c:showVal val="0"/>
          <c:showCatName val="0"/>
          <c:showSerName val="0"/>
          <c:showPercent val="0"/>
          <c:showBubbleSize val="0"/>
        </c:dLbls>
        <c:gapWidth val="66"/>
        <c:axId val="169431040"/>
        <c:axId val="169432576"/>
      </c:barChart>
      <c:barChart>
        <c:barDir val="col"/>
        <c:grouping val="clustered"/>
        <c:varyColors val="0"/>
        <c:ser>
          <c:idx val="0"/>
          <c:order val="1"/>
          <c:tx>
            <c:strRef>
              <c:f>Sheet1!$A$3</c:f>
              <c:strCache>
                <c:ptCount val="1"/>
                <c:pt idx="0">
                  <c:v>Verksamhetens och investeringarnas kassaflöde</c:v>
                </c:pt>
              </c:strCache>
            </c:strRef>
          </c:tx>
          <c:spPr>
            <a:solidFill>
              <a:srgbClr val="53A5FF"/>
            </a:solidFill>
            <a:ln w="15875">
              <a:solidFill>
                <a:schemeClr val="tx2"/>
              </a:solidFill>
              <a:prstDash val="solid"/>
            </a:ln>
          </c:spPr>
          <c:invertIfNegative val="0"/>
          <c:cat>
            <c:strRef>
              <c:f>Sheet1!$B$1:$S$1</c:f>
              <c:strCache>
                <c:ptCount val="18"/>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strCache>
            </c:strRef>
          </c:cat>
          <c:val>
            <c:numRef>
              <c:f>Sheet1!$B$3:$S$3</c:f>
              <c:numCache>
                <c:formatCode>0.00</c:formatCode>
                <c:ptCount val="18"/>
                <c:pt idx="0">
                  <c:v>-0.15</c:v>
                </c:pt>
                <c:pt idx="1">
                  <c:v>-0.87</c:v>
                </c:pt>
                <c:pt idx="2">
                  <c:v>0.13</c:v>
                </c:pt>
                <c:pt idx="3">
                  <c:v>-0.03</c:v>
                </c:pt>
                <c:pt idx="4">
                  <c:v>-0.48</c:v>
                </c:pt>
                <c:pt idx="5">
                  <c:v>0.02</c:v>
                </c:pt>
                <c:pt idx="6">
                  <c:v>-0.93</c:v>
                </c:pt>
                <c:pt idx="7">
                  <c:v>-1.24</c:v>
                </c:pt>
                <c:pt idx="8">
                  <c:v>-0.94</c:v>
                </c:pt>
                <c:pt idx="9">
                  <c:v>0.09</c:v>
                </c:pt>
                <c:pt idx="10">
                  <c:v>-0.59</c:v>
                </c:pt>
                <c:pt idx="11">
                  <c:v>-0.88</c:v>
                </c:pt>
                <c:pt idx="12">
                  <c:v>-1</c:v>
                </c:pt>
                <c:pt idx="13">
                  <c:v>-0.31</c:v>
                </c:pt>
                <c:pt idx="14">
                  <c:v>-1.1100000000000001</c:v>
                </c:pt>
                <c:pt idx="15">
                  <c:v>-1.98</c:v>
                </c:pt>
                <c:pt idx="16">
                  <c:v>-1.0900000000000001</c:v>
                </c:pt>
                <c:pt idx="17" formatCode="General">
                  <c:v>-0.86</c:v>
                </c:pt>
              </c:numCache>
            </c:numRef>
          </c:val>
        </c:ser>
        <c:dLbls>
          <c:showLegendKey val="0"/>
          <c:showVal val="0"/>
          <c:showCatName val="0"/>
          <c:showSerName val="0"/>
          <c:showPercent val="0"/>
          <c:showBubbleSize val="0"/>
        </c:dLbls>
        <c:gapWidth val="120"/>
        <c:overlap val="-1"/>
        <c:axId val="169434112"/>
        <c:axId val="169440000"/>
      </c:barChart>
      <c:catAx>
        <c:axId val="169431040"/>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69432576"/>
        <c:crosses val="autoZero"/>
        <c:auto val="0"/>
        <c:lblAlgn val="ctr"/>
        <c:lblOffset val="100"/>
        <c:tickLblSkip val="1"/>
        <c:tickMarkSkip val="1"/>
        <c:noMultiLvlLbl val="0"/>
      </c:catAx>
      <c:valAx>
        <c:axId val="169432576"/>
        <c:scaling>
          <c:orientation val="minMax"/>
          <c:max val="2.5"/>
          <c:min val="-2.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69431040"/>
        <c:crosses val="autoZero"/>
        <c:crossBetween val="between"/>
        <c:majorUnit val="0.5"/>
        <c:minorUnit val="0.1"/>
      </c:valAx>
      <c:catAx>
        <c:axId val="169434112"/>
        <c:scaling>
          <c:orientation val="minMax"/>
        </c:scaling>
        <c:delete val="1"/>
        <c:axPos val="b"/>
        <c:majorTickMark val="out"/>
        <c:minorTickMark val="none"/>
        <c:tickLblPos val="nextTo"/>
        <c:crossAx val="169440000"/>
        <c:crosses val="autoZero"/>
        <c:auto val="0"/>
        <c:lblAlgn val="ctr"/>
        <c:lblOffset val="100"/>
        <c:noMultiLvlLbl val="0"/>
      </c:catAx>
      <c:valAx>
        <c:axId val="169440000"/>
        <c:scaling>
          <c:orientation val="minMax"/>
          <c:max val="2.5"/>
          <c:min val="-2.5"/>
        </c:scaling>
        <c:delete val="0"/>
        <c:axPos val="r"/>
        <c:numFmt formatCode="0.0" sourceLinked="0"/>
        <c:majorTickMark val="cross"/>
        <c:minorTickMark val="out"/>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69434112"/>
        <c:crosses val="max"/>
        <c:crossBetween val="between"/>
        <c:majorUnit val="0.5"/>
        <c:minorUnit val="0.1"/>
      </c:valAx>
      <c:spPr>
        <a:noFill/>
        <a:ln w="15480">
          <a:solidFill>
            <a:schemeClr val="tx1"/>
          </a:solidFill>
          <a:prstDash val="solid"/>
        </a:ln>
      </c:spPr>
    </c:plotArea>
    <c:legend>
      <c:legendPos val="r"/>
      <c:layout>
        <c:manualLayout>
          <c:xMode val="edge"/>
          <c:yMode val="edge"/>
          <c:x val="0.10806535391898761"/>
          <c:y val="6.4261749283726924E-2"/>
          <c:w val="0.56270579481567851"/>
          <c:h val="0.13707872459202361"/>
        </c:manualLayout>
      </c:layout>
      <c:overlay val="0"/>
      <c:spPr>
        <a:solidFill>
          <a:schemeClr val="bg1"/>
        </a:solidFill>
        <a:ln w="3870">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44265556209142E-2"/>
          <c:y val="2.4245948082337362E-2"/>
          <c:w val="0.88571428571428568"/>
          <c:h val="0.89892369807915029"/>
        </c:manualLayout>
      </c:layout>
      <c:barChart>
        <c:barDir val="col"/>
        <c:grouping val="stacked"/>
        <c:varyColors val="0"/>
        <c:ser>
          <c:idx val="0"/>
          <c:order val="0"/>
          <c:tx>
            <c:strRef>
              <c:f>Sheet1!$A$2</c:f>
              <c:strCache>
                <c:ptCount val="1"/>
                <c:pt idx="0">
                  <c:v>Övriga förändringar i lånestocken</c:v>
                </c:pt>
              </c:strCache>
            </c:strRef>
          </c:tx>
          <c:spPr>
            <a:solidFill>
              <a:srgbClr val="FF8989"/>
            </a:solidFill>
            <a:ln w="12700">
              <a:solidFill>
                <a:schemeClr val="tx2"/>
              </a:solidFill>
              <a:prstDash val="solid"/>
            </a:ln>
          </c:spPr>
          <c:invertIfNegative val="0"/>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Sheet1!$B$2:$P$2</c:f>
              <c:numCache>
                <c:formatCode>0.000</c:formatCode>
                <c:ptCount val="15"/>
                <c:pt idx="0">
                  <c:v>101.96685172720578</c:v>
                </c:pt>
                <c:pt idx="1">
                  <c:v>147.54169506688231</c:v>
                </c:pt>
                <c:pt idx="2">
                  <c:v>405.12400000000002</c:v>
                </c:pt>
                <c:pt idx="3">
                  <c:v>693.82500000000005</c:v>
                </c:pt>
                <c:pt idx="4">
                  <c:v>870.99</c:v>
                </c:pt>
                <c:pt idx="5">
                  <c:v>863.25400000000002</c:v>
                </c:pt>
                <c:pt idx="6">
                  <c:v>592.01699999999994</c:v>
                </c:pt>
                <c:pt idx="7">
                  <c:v>458.88400000000001</c:v>
                </c:pt>
                <c:pt idx="8">
                  <c:v>443.52300000000002</c:v>
                </c:pt>
                <c:pt idx="9">
                  <c:v>1140.771</c:v>
                </c:pt>
                <c:pt idx="10">
                  <c:v>675.51400000000001</c:v>
                </c:pt>
                <c:pt idx="11">
                  <c:v>437.53399999999999</c:v>
                </c:pt>
                <c:pt idx="12">
                  <c:v>1177.8150000000001</c:v>
                </c:pt>
                <c:pt idx="13">
                  <c:v>1560.5830000000001</c:v>
                </c:pt>
                <c:pt idx="14" formatCode="General">
                  <c:v>1087.069</c:v>
                </c:pt>
              </c:numCache>
            </c:numRef>
          </c:val>
        </c:ser>
        <c:ser>
          <c:idx val="2"/>
          <c:order val="1"/>
          <c:tx>
            <c:strRef>
              <c:f>Sheet1!$A$3</c:f>
              <c:strCache>
                <c:ptCount val="1"/>
                <c:pt idx="0">
                  <c:v>"Lån för löpande utgifter" 1)</c:v>
                </c:pt>
              </c:strCache>
            </c:strRef>
          </c:tx>
          <c:spPr>
            <a:solidFill>
              <a:srgbClr val="C00000"/>
            </a:solidFill>
            <a:ln w="12700">
              <a:solidFill>
                <a:schemeClr val="tx2"/>
              </a:solidFill>
            </a:ln>
          </c:spPr>
          <c:invertIfNegative val="0"/>
          <c:cat>
            <c:strRef>
              <c:f>Sheet1!$B$1:$P$1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strCache>
            </c:strRef>
          </c:cat>
          <c:val>
            <c:numRef>
              <c:f>Sheet1!$B$3:$P$3</c:f>
              <c:numCache>
                <c:formatCode>0.000</c:formatCode>
                <c:ptCount val="15"/>
                <c:pt idx="0">
                  <c:v>86.316000000000003</c:v>
                </c:pt>
                <c:pt idx="1">
                  <c:v>43.747999999999998</c:v>
                </c:pt>
                <c:pt idx="2">
                  <c:v>27.187999999999999</c:v>
                </c:pt>
                <c:pt idx="3">
                  <c:v>36</c:v>
                </c:pt>
                <c:pt idx="4">
                  <c:v>71.165000000000006</c:v>
                </c:pt>
                <c:pt idx="5">
                  <c:v>80.010999999999996</c:v>
                </c:pt>
                <c:pt idx="6">
                  <c:v>33.143000000000001</c:v>
                </c:pt>
                <c:pt idx="7">
                  <c:v>18.959</c:v>
                </c:pt>
                <c:pt idx="8">
                  <c:v>35.935000000000002</c:v>
                </c:pt>
                <c:pt idx="9">
                  <c:v>16.606000000000002</c:v>
                </c:pt>
                <c:pt idx="10">
                  <c:v>1.494</c:v>
                </c:pt>
                <c:pt idx="11">
                  <c:v>45.784999999999997</c:v>
                </c:pt>
                <c:pt idx="12">
                  <c:v>90.048000000000002</c:v>
                </c:pt>
                <c:pt idx="13">
                  <c:v>16.326000000000001</c:v>
                </c:pt>
                <c:pt idx="14" formatCode="General">
                  <c:v>8.8190000000000008</c:v>
                </c:pt>
              </c:numCache>
            </c:numRef>
          </c:val>
        </c:ser>
        <c:dLbls>
          <c:showLegendKey val="0"/>
          <c:showVal val="0"/>
          <c:showCatName val="0"/>
          <c:showSerName val="0"/>
          <c:showPercent val="0"/>
          <c:showBubbleSize val="0"/>
        </c:dLbls>
        <c:gapWidth val="70"/>
        <c:overlap val="100"/>
        <c:axId val="222349568"/>
        <c:axId val="222355456"/>
      </c:barChart>
      <c:catAx>
        <c:axId val="222349568"/>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50" b="0" i="0" u="none" strike="noStrike" baseline="0">
                <a:solidFill>
                  <a:srgbClr val="333399"/>
                </a:solidFill>
                <a:latin typeface="Verdana"/>
                <a:ea typeface="Verdana"/>
                <a:cs typeface="Verdana"/>
              </a:defRPr>
            </a:pPr>
            <a:endParaRPr lang="fi-FI"/>
          </a:p>
        </c:txPr>
        <c:crossAx val="222355456"/>
        <c:crosses val="autoZero"/>
        <c:auto val="0"/>
        <c:lblAlgn val="ctr"/>
        <c:lblOffset val="100"/>
        <c:tickLblSkip val="1"/>
        <c:tickMarkSkip val="1"/>
        <c:noMultiLvlLbl val="0"/>
      </c:catAx>
      <c:valAx>
        <c:axId val="222355456"/>
        <c:scaling>
          <c:orientation val="minMax"/>
          <c:max val="1600"/>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222349568"/>
        <c:crosses val="autoZero"/>
        <c:crossBetween val="between"/>
        <c:majorUnit val="200"/>
        <c:minorUnit val="100"/>
      </c:valAx>
      <c:spPr>
        <a:noFill/>
        <a:ln w="15707">
          <a:solidFill>
            <a:schemeClr val="tx1"/>
          </a:solidFill>
          <a:prstDash val="solid"/>
        </a:ln>
      </c:spPr>
    </c:plotArea>
    <c:legend>
      <c:legendPos val="r"/>
      <c:layout>
        <c:manualLayout>
          <c:xMode val="edge"/>
          <c:yMode val="edge"/>
          <c:x val="0.14939113723452155"/>
          <c:y val="0.11122200332355481"/>
          <c:w val="0.46723606487006958"/>
          <c:h val="0.13149447282028381"/>
        </c:manualLayout>
      </c:layout>
      <c:overlay val="0"/>
      <c:spPr>
        <a:solidFill>
          <a:schemeClr val="bg1"/>
        </a:solidFill>
        <a:ln w="3927">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0.39773</cdr:x>
      <cdr:y>0.63711</cdr:y>
    </cdr:from>
    <cdr:to>
      <cdr:x>0.51137</cdr:x>
      <cdr:y>0.70044</cdr:y>
    </cdr:to>
    <cdr:sp macro="" textlink="">
      <cdr:nvSpPr>
        <cdr:cNvPr id="3" name="Tekstiruutu 2"/>
        <cdr:cNvSpPr txBox="1"/>
      </cdr:nvSpPr>
      <cdr:spPr>
        <a:xfrm xmlns:a="http://schemas.openxmlformats.org/drawingml/2006/main">
          <a:off x="2520280" y="2897715"/>
          <a:ext cx="720103" cy="288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400" b="1" dirty="0" smtClean="0">
              <a:solidFill>
                <a:schemeClr val="accent1"/>
              </a:solidFill>
              <a:latin typeface="Verdana" pitchFamily="34" charset="0"/>
            </a:rPr>
            <a:t>-1 118</a:t>
          </a:r>
          <a:endParaRPr lang="sv-SE"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0.13636</cdr:x>
      <cdr:y>0.37399</cdr:y>
    </cdr:from>
    <cdr:to>
      <cdr:x>0.22727</cdr:x>
      <cdr:y>0.43732</cdr:y>
    </cdr:to>
    <cdr:sp macro="" textlink="">
      <cdr:nvSpPr>
        <cdr:cNvPr id="4" name="Tekstiruutu 1"/>
        <cdr:cNvSpPr txBox="1"/>
      </cdr:nvSpPr>
      <cdr:spPr>
        <a:xfrm xmlns:a="http://schemas.openxmlformats.org/drawingml/2006/main">
          <a:off x="864096" y="1700983"/>
          <a:ext cx="576070" cy="2880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rPr>
            <a:t>-631</a:t>
          </a:r>
          <a:endParaRPr lang="sv-SE"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0.81632</cdr:x>
      <cdr:y>0.85494</cdr:y>
    </cdr:from>
    <cdr:to>
      <cdr:x>0.92995</cdr:x>
      <cdr:y>0.91827</cdr:y>
    </cdr:to>
    <cdr:sp macro="" textlink="">
      <cdr:nvSpPr>
        <cdr:cNvPr id="7" name="Tekstiruutu 1"/>
        <cdr:cNvSpPr txBox="1"/>
      </cdr:nvSpPr>
      <cdr:spPr>
        <a:xfrm xmlns:a="http://schemas.openxmlformats.org/drawingml/2006/main">
          <a:off x="5172790" y="3888432"/>
          <a:ext cx="720040" cy="2880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rPr>
            <a:t>-1 484</a:t>
          </a:r>
          <a:endParaRPr lang="sv-SE"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0.53398</cdr:x>
      <cdr:y>0.80744</cdr:y>
    </cdr:from>
    <cdr:to>
      <cdr:x>0.65898</cdr:x>
      <cdr:y>0.87076</cdr:y>
    </cdr:to>
    <cdr:sp macro="" textlink="">
      <cdr:nvSpPr>
        <cdr:cNvPr id="8" name="Tekstiruutu 1"/>
        <cdr:cNvSpPr txBox="1"/>
      </cdr:nvSpPr>
      <cdr:spPr>
        <a:xfrm xmlns:a="http://schemas.openxmlformats.org/drawingml/2006/main">
          <a:off x="3383656" y="3672408"/>
          <a:ext cx="792088" cy="2879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rPr>
            <a:t>-1 394</a:t>
          </a:r>
          <a:endParaRPr lang="sv-SE"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0.67538</cdr:x>
      <cdr:y>0.83911</cdr:y>
    </cdr:from>
    <cdr:to>
      <cdr:x>0.79237</cdr:x>
      <cdr:y>0.90244</cdr:y>
    </cdr:to>
    <cdr:sp macro="" textlink="">
      <cdr:nvSpPr>
        <cdr:cNvPr id="9" name="Tekstiruutu 1"/>
        <cdr:cNvSpPr txBox="1"/>
      </cdr:nvSpPr>
      <cdr:spPr>
        <a:xfrm xmlns:a="http://schemas.openxmlformats.org/drawingml/2006/main">
          <a:off x="4279676" y="3816424"/>
          <a:ext cx="741331"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rPr>
            <a:t>-1 434</a:t>
          </a:r>
          <a:endParaRPr lang="sv-SE"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0.27273</cdr:x>
      <cdr:y>0.4433</cdr:y>
    </cdr:from>
    <cdr:to>
      <cdr:x>0.36364</cdr:x>
      <cdr:y>0.50663</cdr:y>
    </cdr:to>
    <cdr:sp macro="" textlink="">
      <cdr:nvSpPr>
        <cdr:cNvPr id="10" name="Tekstiruutu 1"/>
        <cdr:cNvSpPr txBox="1"/>
      </cdr:nvSpPr>
      <cdr:spPr>
        <a:xfrm xmlns:a="http://schemas.openxmlformats.org/drawingml/2006/main">
          <a:off x="1728192" y="2016224"/>
          <a:ext cx="576070" cy="2880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rPr>
            <a:t>-756</a:t>
          </a:r>
          <a:endParaRPr lang="sv-SE"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0.32932</cdr:x>
      <cdr:y>0.6985</cdr:y>
    </cdr:from>
    <cdr:to>
      <cdr:x>0.5225</cdr:x>
      <cdr:y>0.774</cdr:y>
    </cdr:to>
    <cdr:sp macro="" textlink="">
      <cdr:nvSpPr>
        <cdr:cNvPr id="11" name="Tekstiruutu 1"/>
        <cdr:cNvSpPr txBox="1"/>
      </cdr:nvSpPr>
      <cdr:spPr>
        <a:xfrm xmlns:a="http://schemas.openxmlformats.org/drawingml/2006/main">
          <a:off x="2086803" y="3277501"/>
          <a:ext cx="1224125" cy="3542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500" dirty="0" smtClean="0">
              <a:solidFill>
                <a:srgbClr val="FF0000"/>
              </a:solidFill>
              <a:latin typeface="Verdana" pitchFamily="34" charset="0"/>
            </a:rPr>
            <a:t>Nytt -276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5" tIns="45533" rIns="91065" bIns="45533"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3" name="Rectangle 3"/>
          <p:cNvSpPr>
            <a:spLocks noGrp="1" noChangeArrowheads="1"/>
          </p:cNvSpPr>
          <p:nvPr>
            <p:ph type="dt" sz="quarter" idx="1"/>
          </p:nvPr>
        </p:nvSpPr>
        <p:spPr bwMode="auto">
          <a:xfrm>
            <a:off x="3814626"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5" tIns="45533" rIns="91065" bIns="45533"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66564" name="Rectangle 4"/>
          <p:cNvSpPr>
            <a:spLocks noGrp="1" noChangeArrowheads="1"/>
          </p:cNvSpPr>
          <p:nvPr>
            <p:ph type="ftr" sz="quarter" idx="2"/>
          </p:nvPr>
        </p:nvSpPr>
        <p:spPr bwMode="auto">
          <a:xfrm>
            <a:off x="0" y="9371332"/>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5" tIns="45533" rIns="91065" bIns="45533"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5" name="Rectangle 5"/>
          <p:cNvSpPr>
            <a:spLocks noGrp="1" noChangeArrowheads="1"/>
          </p:cNvSpPr>
          <p:nvPr>
            <p:ph type="sldNum" sz="quarter" idx="3"/>
          </p:nvPr>
        </p:nvSpPr>
        <p:spPr bwMode="auto">
          <a:xfrm>
            <a:off x="3814626" y="9371332"/>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5" tIns="45533" rIns="91065" bIns="45533" numCol="1" anchor="b" anchorCtr="0" compatLnSpc="1">
            <a:prstTxWarp prst="textNoShape">
              <a:avLst/>
            </a:prstTxWarp>
          </a:bodyPr>
          <a:lstStyle>
            <a:lvl1pPr algn="r">
              <a:defRPr sz="1200">
                <a:solidFill>
                  <a:schemeClr val="tx1"/>
                </a:solidFill>
                <a:latin typeface="Arial" charset="0"/>
                <a:cs typeface="+mn-cs"/>
              </a:defRPr>
            </a:lvl1pPr>
          </a:lstStyle>
          <a:p>
            <a:pPr>
              <a:defRPr/>
            </a:pPr>
            <a:fld id="{BBCCC37D-E910-430E-9CA9-6BD15BC924E9}" type="slidenum">
              <a:rPr lang="fi-FI"/>
              <a:pPr>
                <a:defRPr/>
              </a:pPr>
              <a:t>‹#›</a:t>
            </a:fld>
            <a:endParaRPr lang="fi-FI"/>
          </a:p>
        </p:txBody>
      </p:sp>
    </p:spTree>
    <p:extLst>
      <p:ext uri="{BB962C8B-B14F-4D97-AF65-F5344CB8AC3E}">
        <p14:creationId xmlns:p14="http://schemas.microsoft.com/office/powerpoint/2010/main" val="3278588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5" tIns="45533" rIns="91065" bIns="45533"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3" name="Rectangle 3"/>
          <p:cNvSpPr>
            <a:spLocks noGrp="1" noChangeArrowheads="1"/>
          </p:cNvSpPr>
          <p:nvPr>
            <p:ph type="dt" idx="1"/>
          </p:nvPr>
        </p:nvSpPr>
        <p:spPr bwMode="auto">
          <a:xfrm>
            <a:off x="3814626"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5" tIns="45533" rIns="91065" bIns="45533"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389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73262" y="4686459"/>
            <a:ext cx="5389240" cy="444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5" tIns="45533" rIns="91065" bIns="45533"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10246" name="Rectangle 6"/>
          <p:cNvSpPr>
            <a:spLocks noGrp="1" noChangeArrowheads="1"/>
          </p:cNvSpPr>
          <p:nvPr>
            <p:ph type="ftr" sz="quarter" idx="4"/>
          </p:nvPr>
        </p:nvSpPr>
        <p:spPr bwMode="auto">
          <a:xfrm>
            <a:off x="0" y="9371332"/>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5" tIns="45533" rIns="91065" bIns="45533"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7" name="Rectangle 7"/>
          <p:cNvSpPr>
            <a:spLocks noGrp="1" noChangeArrowheads="1"/>
          </p:cNvSpPr>
          <p:nvPr>
            <p:ph type="sldNum" sz="quarter" idx="5"/>
          </p:nvPr>
        </p:nvSpPr>
        <p:spPr bwMode="auto">
          <a:xfrm>
            <a:off x="3814626" y="9371332"/>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5" tIns="45533" rIns="91065" bIns="45533" numCol="1" anchor="b" anchorCtr="0" compatLnSpc="1">
            <a:prstTxWarp prst="textNoShape">
              <a:avLst/>
            </a:prstTxWarp>
          </a:bodyPr>
          <a:lstStyle>
            <a:lvl1pPr algn="r">
              <a:defRPr sz="1200">
                <a:solidFill>
                  <a:schemeClr val="tx1"/>
                </a:solidFill>
                <a:latin typeface="Arial" charset="0"/>
                <a:cs typeface="+mn-cs"/>
              </a:defRPr>
            </a:lvl1pPr>
          </a:lstStyle>
          <a:p>
            <a:pPr>
              <a:defRPr/>
            </a:pPr>
            <a:fld id="{5E3D767E-1847-4D42-AA83-06DD21005617}" type="slidenum">
              <a:rPr lang="fi-FI"/>
              <a:pPr>
                <a:defRPr/>
              </a:pPr>
              <a:t>‹#›</a:t>
            </a:fld>
            <a:endParaRPr lang="fi-FI"/>
          </a:p>
        </p:txBody>
      </p:sp>
    </p:spTree>
    <p:extLst>
      <p:ext uri="{BB962C8B-B14F-4D97-AF65-F5344CB8AC3E}">
        <p14:creationId xmlns:p14="http://schemas.microsoft.com/office/powerpoint/2010/main" val="3507857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F1F28E6-F993-48EA-88AB-C4D8225D27EC}" type="slidenum">
              <a:rPr lang="fi-FI" smtClean="0">
                <a:latin typeface="Arial" charset="0"/>
              </a:rPr>
              <a:pPr fontAlgn="base">
                <a:spcBef>
                  <a:spcPct val="0"/>
                </a:spcBef>
                <a:spcAft>
                  <a:spcPct val="0"/>
                </a:spcAft>
                <a:defRPr/>
              </a:pPr>
              <a:t>2</a:t>
            </a:fld>
            <a:endParaRPr lang="fi-FI" dirty="0" smtClean="0">
              <a:latin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24" indent="-285741">
              <a:defRPr>
                <a:solidFill>
                  <a:schemeClr val="tx1"/>
                </a:solidFill>
                <a:latin typeface="Verdana" pitchFamily="34" charset="0"/>
              </a:defRPr>
            </a:lvl2pPr>
            <a:lvl3pPr marL="1142961" indent="-228592">
              <a:defRPr>
                <a:solidFill>
                  <a:schemeClr val="tx1"/>
                </a:solidFill>
                <a:latin typeface="Verdana" pitchFamily="34" charset="0"/>
              </a:defRPr>
            </a:lvl3pPr>
            <a:lvl4pPr marL="1600145" indent="-228592">
              <a:defRPr>
                <a:solidFill>
                  <a:schemeClr val="tx1"/>
                </a:solidFill>
                <a:latin typeface="Verdana" pitchFamily="34" charset="0"/>
              </a:defRPr>
            </a:lvl4pPr>
            <a:lvl5pPr marL="2057329" indent="-228592">
              <a:defRPr>
                <a:solidFill>
                  <a:schemeClr val="tx1"/>
                </a:solidFill>
                <a:latin typeface="Verdana" pitchFamily="34" charset="0"/>
              </a:defRPr>
            </a:lvl5pPr>
            <a:lvl6pPr marL="2514513" indent="-228592" fontAlgn="base">
              <a:spcBef>
                <a:spcPct val="0"/>
              </a:spcBef>
              <a:spcAft>
                <a:spcPct val="0"/>
              </a:spcAft>
              <a:defRPr>
                <a:solidFill>
                  <a:schemeClr val="tx1"/>
                </a:solidFill>
                <a:latin typeface="Verdana" pitchFamily="34" charset="0"/>
              </a:defRPr>
            </a:lvl6pPr>
            <a:lvl7pPr marL="2971698" indent="-228592" fontAlgn="base">
              <a:spcBef>
                <a:spcPct val="0"/>
              </a:spcBef>
              <a:spcAft>
                <a:spcPct val="0"/>
              </a:spcAft>
              <a:defRPr>
                <a:solidFill>
                  <a:schemeClr val="tx1"/>
                </a:solidFill>
                <a:latin typeface="Verdana" pitchFamily="34" charset="0"/>
              </a:defRPr>
            </a:lvl7pPr>
            <a:lvl8pPr marL="3428883" indent="-228592" fontAlgn="base">
              <a:spcBef>
                <a:spcPct val="0"/>
              </a:spcBef>
              <a:spcAft>
                <a:spcPct val="0"/>
              </a:spcAft>
              <a:defRPr>
                <a:solidFill>
                  <a:schemeClr val="tx1"/>
                </a:solidFill>
                <a:latin typeface="Verdana" pitchFamily="34" charset="0"/>
              </a:defRPr>
            </a:lvl8pPr>
            <a:lvl9pPr marL="3886066" indent="-228592"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12</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24" indent="-285741">
              <a:defRPr>
                <a:solidFill>
                  <a:schemeClr val="tx1"/>
                </a:solidFill>
                <a:latin typeface="Verdana" pitchFamily="34" charset="0"/>
              </a:defRPr>
            </a:lvl2pPr>
            <a:lvl3pPr marL="1142961" indent="-228592">
              <a:defRPr>
                <a:solidFill>
                  <a:schemeClr val="tx1"/>
                </a:solidFill>
                <a:latin typeface="Verdana" pitchFamily="34" charset="0"/>
              </a:defRPr>
            </a:lvl3pPr>
            <a:lvl4pPr marL="1600145" indent="-228592">
              <a:defRPr>
                <a:solidFill>
                  <a:schemeClr val="tx1"/>
                </a:solidFill>
                <a:latin typeface="Verdana" pitchFamily="34" charset="0"/>
              </a:defRPr>
            </a:lvl4pPr>
            <a:lvl5pPr marL="2057329" indent="-228592">
              <a:defRPr>
                <a:solidFill>
                  <a:schemeClr val="tx1"/>
                </a:solidFill>
                <a:latin typeface="Verdana" pitchFamily="34" charset="0"/>
              </a:defRPr>
            </a:lvl5pPr>
            <a:lvl6pPr marL="2514513" indent="-228592" fontAlgn="base">
              <a:spcBef>
                <a:spcPct val="0"/>
              </a:spcBef>
              <a:spcAft>
                <a:spcPct val="0"/>
              </a:spcAft>
              <a:defRPr>
                <a:solidFill>
                  <a:schemeClr val="tx1"/>
                </a:solidFill>
                <a:latin typeface="Verdana" pitchFamily="34" charset="0"/>
              </a:defRPr>
            </a:lvl6pPr>
            <a:lvl7pPr marL="2971698" indent="-228592" fontAlgn="base">
              <a:spcBef>
                <a:spcPct val="0"/>
              </a:spcBef>
              <a:spcAft>
                <a:spcPct val="0"/>
              </a:spcAft>
              <a:defRPr>
                <a:solidFill>
                  <a:schemeClr val="tx1"/>
                </a:solidFill>
                <a:latin typeface="Verdana" pitchFamily="34" charset="0"/>
              </a:defRPr>
            </a:lvl7pPr>
            <a:lvl8pPr marL="3428883" indent="-228592" fontAlgn="base">
              <a:spcBef>
                <a:spcPct val="0"/>
              </a:spcBef>
              <a:spcAft>
                <a:spcPct val="0"/>
              </a:spcAft>
              <a:defRPr>
                <a:solidFill>
                  <a:schemeClr val="tx1"/>
                </a:solidFill>
                <a:latin typeface="Verdana" pitchFamily="34" charset="0"/>
              </a:defRPr>
            </a:lvl8pPr>
            <a:lvl9pPr marL="3886066" indent="-228592"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15</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16</a:t>
            </a:fld>
            <a:endParaRPr lang="fi-FI" dirty="0"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17</a:t>
            </a:fld>
            <a:endParaRPr lang="fi-FI" dirty="0"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F1F28E6-F993-48EA-88AB-C4D8225D27EC}" type="slidenum">
              <a:rPr lang="fi-FI" smtClean="0">
                <a:latin typeface="Arial" charset="0"/>
              </a:rPr>
              <a:pPr fontAlgn="base">
                <a:spcBef>
                  <a:spcPct val="0"/>
                </a:spcBef>
                <a:spcAft>
                  <a:spcPct val="0"/>
                </a:spcAft>
                <a:defRPr/>
              </a:pPr>
              <a:t>22</a:t>
            </a:fld>
            <a:endParaRPr lang="fi-FI" dirty="0" smtClean="0">
              <a:latin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12" indent="-285737">
              <a:defRPr>
                <a:solidFill>
                  <a:schemeClr val="tx1"/>
                </a:solidFill>
                <a:latin typeface="Verdana" pitchFamily="34" charset="0"/>
              </a:defRPr>
            </a:lvl2pPr>
            <a:lvl3pPr marL="1142942" indent="-228588">
              <a:defRPr>
                <a:solidFill>
                  <a:schemeClr val="tx1"/>
                </a:solidFill>
                <a:latin typeface="Verdana" pitchFamily="34" charset="0"/>
              </a:defRPr>
            </a:lvl3pPr>
            <a:lvl4pPr marL="1600119" indent="-228588">
              <a:defRPr>
                <a:solidFill>
                  <a:schemeClr val="tx1"/>
                </a:solidFill>
                <a:latin typeface="Verdana" pitchFamily="34" charset="0"/>
              </a:defRPr>
            </a:lvl4pPr>
            <a:lvl5pPr marL="2057294" indent="-228588">
              <a:defRPr>
                <a:solidFill>
                  <a:schemeClr val="tx1"/>
                </a:solidFill>
                <a:latin typeface="Verdana" pitchFamily="34" charset="0"/>
              </a:defRPr>
            </a:lvl5pPr>
            <a:lvl6pPr marL="2514471" indent="-228588" fontAlgn="base">
              <a:spcBef>
                <a:spcPct val="0"/>
              </a:spcBef>
              <a:spcAft>
                <a:spcPct val="0"/>
              </a:spcAft>
              <a:defRPr>
                <a:solidFill>
                  <a:schemeClr val="tx1"/>
                </a:solidFill>
                <a:latin typeface="Verdana" pitchFamily="34" charset="0"/>
              </a:defRPr>
            </a:lvl6pPr>
            <a:lvl7pPr marL="2971648" indent="-228588" fontAlgn="base">
              <a:spcBef>
                <a:spcPct val="0"/>
              </a:spcBef>
              <a:spcAft>
                <a:spcPct val="0"/>
              </a:spcAft>
              <a:defRPr>
                <a:solidFill>
                  <a:schemeClr val="tx1"/>
                </a:solidFill>
                <a:latin typeface="Verdana" pitchFamily="34" charset="0"/>
              </a:defRPr>
            </a:lvl7pPr>
            <a:lvl8pPr marL="3428825" indent="-228588" fontAlgn="base">
              <a:spcBef>
                <a:spcPct val="0"/>
              </a:spcBef>
              <a:spcAft>
                <a:spcPct val="0"/>
              </a:spcAft>
              <a:defRPr>
                <a:solidFill>
                  <a:schemeClr val="tx1"/>
                </a:solidFill>
                <a:latin typeface="Verdana" pitchFamily="34" charset="0"/>
              </a:defRPr>
            </a:lvl8pPr>
            <a:lvl9pPr marL="3886001" indent="-22858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4</a:t>
            </a:fld>
            <a:endParaRPr lang="sv-SE" smtClean="0">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24" indent="-285741">
              <a:defRPr>
                <a:solidFill>
                  <a:schemeClr val="tx1"/>
                </a:solidFill>
                <a:latin typeface="Verdana" pitchFamily="34" charset="0"/>
              </a:defRPr>
            </a:lvl2pPr>
            <a:lvl3pPr marL="1142961" indent="-228592">
              <a:defRPr>
                <a:solidFill>
                  <a:schemeClr val="tx1"/>
                </a:solidFill>
                <a:latin typeface="Verdana" pitchFamily="34" charset="0"/>
              </a:defRPr>
            </a:lvl3pPr>
            <a:lvl4pPr marL="1600145" indent="-228592">
              <a:defRPr>
                <a:solidFill>
                  <a:schemeClr val="tx1"/>
                </a:solidFill>
                <a:latin typeface="Verdana" pitchFamily="34" charset="0"/>
              </a:defRPr>
            </a:lvl4pPr>
            <a:lvl5pPr marL="2057329" indent="-228592">
              <a:defRPr>
                <a:solidFill>
                  <a:schemeClr val="tx1"/>
                </a:solidFill>
                <a:latin typeface="Verdana" pitchFamily="34" charset="0"/>
              </a:defRPr>
            </a:lvl5pPr>
            <a:lvl6pPr marL="2514513" indent="-228592" fontAlgn="base">
              <a:spcBef>
                <a:spcPct val="0"/>
              </a:spcBef>
              <a:spcAft>
                <a:spcPct val="0"/>
              </a:spcAft>
              <a:defRPr>
                <a:solidFill>
                  <a:schemeClr val="tx1"/>
                </a:solidFill>
                <a:latin typeface="Verdana" pitchFamily="34" charset="0"/>
              </a:defRPr>
            </a:lvl6pPr>
            <a:lvl7pPr marL="2971698" indent="-228592" fontAlgn="base">
              <a:spcBef>
                <a:spcPct val="0"/>
              </a:spcBef>
              <a:spcAft>
                <a:spcPct val="0"/>
              </a:spcAft>
              <a:defRPr>
                <a:solidFill>
                  <a:schemeClr val="tx1"/>
                </a:solidFill>
                <a:latin typeface="Verdana" pitchFamily="34" charset="0"/>
              </a:defRPr>
            </a:lvl7pPr>
            <a:lvl8pPr marL="3428883" indent="-228592" fontAlgn="base">
              <a:spcBef>
                <a:spcPct val="0"/>
              </a:spcBef>
              <a:spcAft>
                <a:spcPct val="0"/>
              </a:spcAft>
              <a:defRPr>
                <a:solidFill>
                  <a:schemeClr val="tx1"/>
                </a:solidFill>
                <a:latin typeface="Verdana" pitchFamily="34" charset="0"/>
              </a:defRPr>
            </a:lvl8pPr>
            <a:lvl9pPr marL="3886066" indent="-228592"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5</a:t>
            </a:fld>
            <a:endParaRPr lang="sv-SE" smtClean="0">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24" indent="-285741">
              <a:defRPr>
                <a:solidFill>
                  <a:schemeClr val="tx1"/>
                </a:solidFill>
                <a:latin typeface="Verdana" pitchFamily="34" charset="0"/>
              </a:defRPr>
            </a:lvl2pPr>
            <a:lvl3pPr marL="1142961" indent="-228592">
              <a:defRPr>
                <a:solidFill>
                  <a:schemeClr val="tx1"/>
                </a:solidFill>
                <a:latin typeface="Verdana" pitchFamily="34" charset="0"/>
              </a:defRPr>
            </a:lvl3pPr>
            <a:lvl4pPr marL="1600145" indent="-228592">
              <a:defRPr>
                <a:solidFill>
                  <a:schemeClr val="tx1"/>
                </a:solidFill>
                <a:latin typeface="Verdana" pitchFamily="34" charset="0"/>
              </a:defRPr>
            </a:lvl4pPr>
            <a:lvl5pPr marL="2057329" indent="-228592">
              <a:defRPr>
                <a:solidFill>
                  <a:schemeClr val="tx1"/>
                </a:solidFill>
                <a:latin typeface="Verdana" pitchFamily="34" charset="0"/>
              </a:defRPr>
            </a:lvl5pPr>
            <a:lvl6pPr marL="2514513" indent="-228592" fontAlgn="base">
              <a:spcBef>
                <a:spcPct val="0"/>
              </a:spcBef>
              <a:spcAft>
                <a:spcPct val="0"/>
              </a:spcAft>
              <a:defRPr>
                <a:solidFill>
                  <a:schemeClr val="tx1"/>
                </a:solidFill>
                <a:latin typeface="Verdana" pitchFamily="34" charset="0"/>
              </a:defRPr>
            </a:lvl6pPr>
            <a:lvl7pPr marL="2971698" indent="-228592" fontAlgn="base">
              <a:spcBef>
                <a:spcPct val="0"/>
              </a:spcBef>
              <a:spcAft>
                <a:spcPct val="0"/>
              </a:spcAft>
              <a:defRPr>
                <a:solidFill>
                  <a:schemeClr val="tx1"/>
                </a:solidFill>
                <a:latin typeface="Verdana" pitchFamily="34" charset="0"/>
              </a:defRPr>
            </a:lvl7pPr>
            <a:lvl8pPr marL="3428883" indent="-228592" fontAlgn="base">
              <a:spcBef>
                <a:spcPct val="0"/>
              </a:spcBef>
              <a:spcAft>
                <a:spcPct val="0"/>
              </a:spcAft>
              <a:defRPr>
                <a:solidFill>
                  <a:schemeClr val="tx1"/>
                </a:solidFill>
                <a:latin typeface="Verdana" pitchFamily="34" charset="0"/>
              </a:defRPr>
            </a:lvl8pPr>
            <a:lvl9pPr marL="3886066" indent="-228592"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6</a:t>
            </a:fld>
            <a:endParaRPr lang="fi-FI" smtClean="0">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6">
              <a:defRPr>
                <a:solidFill>
                  <a:schemeClr val="tx1"/>
                </a:solidFill>
                <a:latin typeface="Verdana" pitchFamily="34" charset="0"/>
              </a:defRPr>
            </a:lvl2pPr>
            <a:lvl3pPr marL="1142980" indent="-228596">
              <a:defRPr>
                <a:solidFill>
                  <a:schemeClr val="tx1"/>
                </a:solidFill>
                <a:latin typeface="Verdana" pitchFamily="34" charset="0"/>
              </a:defRPr>
            </a:lvl3pPr>
            <a:lvl4pPr marL="1600173" indent="-228596">
              <a:defRPr>
                <a:solidFill>
                  <a:schemeClr val="tx1"/>
                </a:solidFill>
                <a:latin typeface="Verdana" pitchFamily="34" charset="0"/>
              </a:defRPr>
            </a:lvl4pPr>
            <a:lvl5pPr marL="2057365" indent="-228596">
              <a:defRPr>
                <a:solidFill>
                  <a:schemeClr val="tx1"/>
                </a:solidFill>
                <a:latin typeface="Verdana" pitchFamily="34" charset="0"/>
              </a:defRPr>
            </a:lvl5pPr>
            <a:lvl6pPr marL="2514558" indent="-228596" fontAlgn="base">
              <a:spcBef>
                <a:spcPct val="0"/>
              </a:spcBef>
              <a:spcAft>
                <a:spcPct val="0"/>
              </a:spcAft>
              <a:defRPr>
                <a:solidFill>
                  <a:schemeClr val="tx1"/>
                </a:solidFill>
                <a:latin typeface="Verdana" pitchFamily="34" charset="0"/>
              </a:defRPr>
            </a:lvl6pPr>
            <a:lvl7pPr marL="2971750" indent="-228596" fontAlgn="base">
              <a:spcBef>
                <a:spcPct val="0"/>
              </a:spcBef>
              <a:spcAft>
                <a:spcPct val="0"/>
              </a:spcAft>
              <a:defRPr>
                <a:solidFill>
                  <a:schemeClr val="tx1"/>
                </a:solidFill>
                <a:latin typeface="Verdana" pitchFamily="34" charset="0"/>
              </a:defRPr>
            </a:lvl7pPr>
            <a:lvl8pPr marL="3428942" indent="-228596" fontAlgn="base">
              <a:spcBef>
                <a:spcPct val="0"/>
              </a:spcBef>
              <a:spcAft>
                <a:spcPct val="0"/>
              </a:spcAft>
              <a:defRPr>
                <a:solidFill>
                  <a:schemeClr val="tx1"/>
                </a:solidFill>
                <a:latin typeface="Verdana" pitchFamily="34" charset="0"/>
              </a:defRPr>
            </a:lvl8pPr>
            <a:lvl9pPr marL="3886134"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7</a:t>
            </a:fld>
            <a:endParaRPr lang="sv-SE"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24" indent="-285741">
              <a:defRPr>
                <a:solidFill>
                  <a:schemeClr val="tx1"/>
                </a:solidFill>
                <a:latin typeface="Verdana" pitchFamily="34" charset="0"/>
              </a:defRPr>
            </a:lvl2pPr>
            <a:lvl3pPr marL="1142961" indent="-228592">
              <a:defRPr>
                <a:solidFill>
                  <a:schemeClr val="tx1"/>
                </a:solidFill>
                <a:latin typeface="Verdana" pitchFamily="34" charset="0"/>
              </a:defRPr>
            </a:lvl3pPr>
            <a:lvl4pPr marL="1600145" indent="-228592">
              <a:defRPr>
                <a:solidFill>
                  <a:schemeClr val="tx1"/>
                </a:solidFill>
                <a:latin typeface="Verdana" pitchFamily="34" charset="0"/>
              </a:defRPr>
            </a:lvl4pPr>
            <a:lvl5pPr marL="2057329" indent="-228592">
              <a:defRPr>
                <a:solidFill>
                  <a:schemeClr val="tx1"/>
                </a:solidFill>
                <a:latin typeface="Verdana" pitchFamily="34" charset="0"/>
              </a:defRPr>
            </a:lvl5pPr>
            <a:lvl6pPr marL="2514513" indent="-228592" defTabSz="457184" fontAlgn="base">
              <a:spcBef>
                <a:spcPct val="0"/>
              </a:spcBef>
              <a:spcAft>
                <a:spcPct val="0"/>
              </a:spcAft>
              <a:defRPr>
                <a:solidFill>
                  <a:schemeClr val="tx1"/>
                </a:solidFill>
                <a:latin typeface="Verdana" pitchFamily="34" charset="0"/>
              </a:defRPr>
            </a:lvl6pPr>
            <a:lvl7pPr marL="2971698" indent="-228592" defTabSz="457184" fontAlgn="base">
              <a:spcBef>
                <a:spcPct val="0"/>
              </a:spcBef>
              <a:spcAft>
                <a:spcPct val="0"/>
              </a:spcAft>
              <a:defRPr>
                <a:solidFill>
                  <a:schemeClr val="tx1"/>
                </a:solidFill>
                <a:latin typeface="Verdana" pitchFamily="34" charset="0"/>
              </a:defRPr>
            </a:lvl7pPr>
            <a:lvl8pPr marL="3428883" indent="-228592" defTabSz="457184" fontAlgn="base">
              <a:spcBef>
                <a:spcPct val="0"/>
              </a:spcBef>
              <a:spcAft>
                <a:spcPct val="0"/>
              </a:spcAft>
              <a:defRPr>
                <a:solidFill>
                  <a:schemeClr val="tx1"/>
                </a:solidFill>
                <a:latin typeface="Verdana" pitchFamily="34" charset="0"/>
              </a:defRPr>
            </a:lvl8pPr>
            <a:lvl9pPr marL="3886066" indent="-228592" defTabSz="457184"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9E859D-1039-4B24-AC42-9B228AFB444D}" type="slidenum">
              <a:rPr lang="fi-FI" smtClean="0">
                <a:latin typeface="Arial" charset="0"/>
              </a:rPr>
              <a:pPr fontAlgn="base">
                <a:spcBef>
                  <a:spcPct val="0"/>
                </a:spcBef>
                <a:spcAft>
                  <a:spcPct val="0"/>
                </a:spcAft>
                <a:defRPr/>
              </a:pPr>
              <a:t>8</a:t>
            </a:fld>
            <a:endParaRPr lang="fi-FI"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9</a:t>
            </a:fld>
            <a:endParaRPr lang="fi-FI" dirty="0"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10</a:t>
            </a:fld>
            <a:endParaRPr lang="fi-FI" dirty="0"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11</a:t>
            </a:fld>
            <a:endParaRPr lang="fi-FI" dirty="0"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7" descr="kuvapohjaan"/>
          <p:cNvPicPr>
            <a:picLocks noChangeAspect="1" noChangeArrowheads="1"/>
          </p:cNvPicPr>
          <p:nvPr/>
        </p:nvPicPr>
        <p:blipFill>
          <a:blip r:embed="rId2">
            <a:extLst>
              <a:ext uri="{28A0092B-C50C-407E-A947-70E740481C1C}">
                <a14:useLocalDpi xmlns:a14="http://schemas.microsoft.com/office/drawing/2010/main" val="0"/>
              </a:ext>
            </a:extLst>
          </a:blip>
          <a:srcRect l="1979"/>
          <a:stretch>
            <a:fillRect/>
          </a:stretch>
        </p:blipFill>
        <p:spPr bwMode="auto">
          <a:xfrm>
            <a:off x="0" y="755650"/>
            <a:ext cx="89630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Kuntaliitto_va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5177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258888" y="2781300"/>
            <a:ext cx="6096000" cy="1258888"/>
          </a:xfrm>
        </p:spPr>
        <p:txBody>
          <a:bodyPr/>
          <a:lstStyle>
            <a:lvl1pPr>
              <a:defRPr/>
            </a:lvl1pPr>
          </a:lstStyle>
          <a:p>
            <a:pPr lvl="0"/>
            <a:r>
              <a:rPr lang="fi-FI" noProof="0" smtClean="0"/>
              <a:t>Muokkaa perustyyl. napsautt.</a:t>
            </a:r>
          </a:p>
        </p:txBody>
      </p:sp>
      <p:sp>
        <p:nvSpPr>
          <p:cNvPr id="5124" name="Rectangle 4"/>
          <p:cNvSpPr>
            <a:spLocks noGrp="1" noChangeArrowheads="1"/>
          </p:cNvSpPr>
          <p:nvPr>
            <p:ph type="subTitle" idx="1"/>
          </p:nvPr>
        </p:nvSpPr>
        <p:spPr>
          <a:xfrm>
            <a:off x="1258888" y="4076700"/>
            <a:ext cx="6096000" cy="1962150"/>
          </a:xfrm>
        </p:spPr>
        <p:txBody>
          <a:bodyPr/>
          <a:lstStyle>
            <a:lvl1pPr marL="0" indent="0">
              <a:buFontTx/>
              <a:buNone/>
              <a:defRPr/>
            </a:lvl1pPr>
          </a:lstStyle>
          <a:p>
            <a:pPr lvl="0"/>
            <a:r>
              <a:rPr lang="fi-FI" noProof="0" smtClean="0"/>
              <a:t>Muokkaa alaotsikon perustyyliä napsautt.</a:t>
            </a:r>
          </a:p>
        </p:txBody>
      </p:sp>
    </p:spTree>
    <p:extLst>
      <p:ext uri="{BB962C8B-B14F-4D97-AF65-F5344CB8AC3E}">
        <p14:creationId xmlns:p14="http://schemas.microsoft.com/office/powerpoint/2010/main" val="426322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5" name="Rectangle 6"/>
          <p:cNvSpPr>
            <a:spLocks noGrp="1" noChangeArrowheads="1"/>
          </p:cNvSpPr>
          <p:nvPr>
            <p:ph type="dt" sz="half" idx="11"/>
          </p:nvPr>
        </p:nvSpPr>
        <p:spPr>
          <a:ln/>
        </p:spPr>
        <p:txBody>
          <a:bodyPr/>
          <a:lstStyle>
            <a:lvl1pPr>
              <a:defRPr/>
            </a:lvl1pPr>
          </a:lstStyle>
          <a:p>
            <a:pPr>
              <a:defRPr/>
            </a:pPr>
            <a:endParaRPr lang="fi-FI" dirty="0"/>
          </a:p>
        </p:txBody>
      </p:sp>
      <p:sp>
        <p:nvSpPr>
          <p:cNvPr id="6" name="Rectangle 7"/>
          <p:cNvSpPr>
            <a:spLocks noGrp="1" noChangeArrowheads="1"/>
          </p:cNvSpPr>
          <p:nvPr>
            <p:ph type="sldNum" sz="quarter" idx="12"/>
          </p:nvPr>
        </p:nvSpPr>
        <p:spPr>
          <a:ln/>
        </p:spPr>
        <p:txBody>
          <a:bodyPr/>
          <a:lstStyle>
            <a:lvl1pPr>
              <a:defRPr/>
            </a:lvl1pPr>
          </a:lstStyle>
          <a:p>
            <a:pPr>
              <a:defRPr/>
            </a:pPr>
            <a:fld id="{5793782A-E4B8-460D-9E7F-09E5BC348CE1}" type="slidenum">
              <a:rPr lang="fi-FI"/>
              <a:pPr>
                <a:defRPr/>
              </a:pPr>
              <a:t>‹#›</a:t>
            </a:fld>
            <a:endParaRPr lang="fi-FI" dirty="0"/>
          </a:p>
        </p:txBody>
      </p:sp>
    </p:spTree>
    <p:extLst>
      <p:ext uri="{BB962C8B-B14F-4D97-AF65-F5344CB8AC3E}">
        <p14:creationId xmlns:p14="http://schemas.microsoft.com/office/powerpoint/2010/main" val="38621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695950" y="708025"/>
            <a:ext cx="161925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708025"/>
            <a:ext cx="470535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5" name="Rectangle 6"/>
          <p:cNvSpPr>
            <a:spLocks noGrp="1" noChangeArrowheads="1"/>
          </p:cNvSpPr>
          <p:nvPr>
            <p:ph type="dt" sz="half" idx="11"/>
          </p:nvPr>
        </p:nvSpPr>
        <p:spPr>
          <a:ln/>
        </p:spPr>
        <p:txBody>
          <a:bodyPr/>
          <a:lstStyle>
            <a:lvl1pPr>
              <a:defRPr/>
            </a:lvl1pPr>
          </a:lstStyle>
          <a:p>
            <a:pPr>
              <a:defRPr/>
            </a:pPr>
            <a:endParaRPr lang="fi-FI" dirty="0"/>
          </a:p>
        </p:txBody>
      </p:sp>
      <p:sp>
        <p:nvSpPr>
          <p:cNvPr id="6" name="Rectangle 7"/>
          <p:cNvSpPr>
            <a:spLocks noGrp="1" noChangeArrowheads="1"/>
          </p:cNvSpPr>
          <p:nvPr>
            <p:ph type="sldNum" sz="quarter" idx="12"/>
          </p:nvPr>
        </p:nvSpPr>
        <p:spPr>
          <a:ln/>
        </p:spPr>
        <p:txBody>
          <a:bodyPr/>
          <a:lstStyle>
            <a:lvl1pPr>
              <a:defRPr/>
            </a:lvl1pPr>
          </a:lstStyle>
          <a:p>
            <a:pPr>
              <a:defRPr/>
            </a:pPr>
            <a:fld id="{CD9FE886-5724-4A7B-91FB-E77C63F27639}" type="slidenum">
              <a:rPr lang="fi-FI"/>
              <a:pPr>
                <a:defRPr/>
              </a:pPr>
              <a:t>‹#›</a:t>
            </a:fld>
            <a:endParaRPr lang="fi-FI" dirty="0"/>
          </a:p>
        </p:txBody>
      </p:sp>
    </p:spTree>
    <p:extLst>
      <p:ext uri="{BB962C8B-B14F-4D97-AF65-F5344CB8AC3E}">
        <p14:creationId xmlns:p14="http://schemas.microsoft.com/office/powerpoint/2010/main" val="272237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5" name="Rectangle 6"/>
          <p:cNvSpPr>
            <a:spLocks noGrp="1" noChangeArrowheads="1"/>
          </p:cNvSpPr>
          <p:nvPr>
            <p:ph type="dt" sz="half" idx="11"/>
          </p:nvPr>
        </p:nvSpPr>
        <p:spPr>
          <a:ln/>
        </p:spPr>
        <p:txBody>
          <a:bodyPr/>
          <a:lstStyle>
            <a:lvl1pPr>
              <a:defRPr/>
            </a:lvl1pPr>
          </a:lstStyle>
          <a:p>
            <a:pPr>
              <a:defRPr/>
            </a:pPr>
            <a:endParaRPr lang="fi-FI" dirty="0"/>
          </a:p>
        </p:txBody>
      </p:sp>
      <p:sp>
        <p:nvSpPr>
          <p:cNvPr id="6" name="Rectangle 7"/>
          <p:cNvSpPr>
            <a:spLocks noGrp="1" noChangeArrowheads="1"/>
          </p:cNvSpPr>
          <p:nvPr>
            <p:ph type="sldNum" sz="quarter" idx="12"/>
          </p:nvPr>
        </p:nvSpPr>
        <p:spPr>
          <a:ln/>
        </p:spPr>
        <p:txBody>
          <a:bodyPr/>
          <a:lstStyle>
            <a:lvl1pPr>
              <a:defRPr/>
            </a:lvl1pPr>
          </a:lstStyle>
          <a:p>
            <a:pPr>
              <a:defRPr/>
            </a:pPr>
            <a:fld id="{A33CD24F-3B7C-4D6A-BCBC-2B6A377E1B8D}" type="slidenum">
              <a:rPr lang="fi-FI"/>
              <a:pPr>
                <a:defRPr/>
              </a:pPr>
              <a:t>‹#›</a:t>
            </a:fld>
            <a:endParaRPr lang="fi-FI" dirty="0"/>
          </a:p>
        </p:txBody>
      </p:sp>
    </p:spTree>
    <p:extLst>
      <p:ext uri="{BB962C8B-B14F-4D97-AF65-F5344CB8AC3E}">
        <p14:creationId xmlns:p14="http://schemas.microsoft.com/office/powerpoint/2010/main" val="402488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5" name="Rectangle 6"/>
          <p:cNvSpPr>
            <a:spLocks noGrp="1" noChangeArrowheads="1"/>
          </p:cNvSpPr>
          <p:nvPr>
            <p:ph type="dt" sz="half" idx="11"/>
          </p:nvPr>
        </p:nvSpPr>
        <p:spPr>
          <a:ln/>
        </p:spPr>
        <p:txBody>
          <a:bodyPr/>
          <a:lstStyle>
            <a:lvl1pPr>
              <a:defRPr/>
            </a:lvl1pPr>
          </a:lstStyle>
          <a:p>
            <a:pPr>
              <a:defRPr/>
            </a:pPr>
            <a:endParaRPr lang="fi-FI" dirty="0"/>
          </a:p>
        </p:txBody>
      </p:sp>
      <p:sp>
        <p:nvSpPr>
          <p:cNvPr id="6" name="Rectangle 7"/>
          <p:cNvSpPr>
            <a:spLocks noGrp="1" noChangeArrowheads="1"/>
          </p:cNvSpPr>
          <p:nvPr>
            <p:ph type="sldNum" sz="quarter" idx="12"/>
          </p:nvPr>
        </p:nvSpPr>
        <p:spPr>
          <a:ln/>
        </p:spPr>
        <p:txBody>
          <a:bodyPr/>
          <a:lstStyle>
            <a:lvl1pPr>
              <a:defRPr/>
            </a:lvl1pPr>
          </a:lstStyle>
          <a:p>
            <a:pPr>
              <a:defRPr/>
            </a:pPr>
            <a:fld id="{40695BD7-9896-4D0A-B920-241664B5A95C}" type="slidenum">
              <a:rPr lang="fi-FI"/>
              <a:pPr>
                <a:defRPr/>
              </a:pPr>
              <a:t>‹#›</a:t>
            </a:fld>
            <a:endParaRPr lang="fi-FI" dirty="0"/>
          </a:p>
        </p:txBody>
      </p:sp>
    </p:spTree>
    <p:extLst>
      <p:ext uri="{BB962C8B-B14F-4D97-AF65-F5344CB8AC3E}">
        <p14:creationId xmlns:p14="http://schemas.microsoft.com/office/powerpoint/2010/main" val="228096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5" name="Rectangle 6"/>
          <p:cNvSpPr>
            <a:spLocks noGrp="1" noChangeArrowheads="1"/>
          </p:cNvSpPr>
          <p:nvPr>
            <p:ph type="dt" sz="half" idx="11"/>
          </p:nvPr>
        </p:nvSpPr>
        <p:spPr>
          <a:ln/>
        </p:spPr>
        <p:txBody>
          <a:bodyPr/>
          <a:lstStyle>
            <a:lvl1pPr>
              <a:defRPr/>
            </a:lvl1pPr>
          </a:lstStyle>
          <a:p>
            <a:pPr>
              <a:defRPr/>
            </a:pPr>
            <a:endParaRPr lang="fi-FI" dirty="0"/>
          </a:p>
        </p:txBody>
      </p:sp>
      <p:sp>
        <p:nvSpPr>
          <p:cNvPr id="6" name="Rectangle 7"/>
          <p:cNvSpPr>
            <a:spLocks noGrp="1" noChangeArrowheads="1"/>
          </p:cNvSpPr>
          <p:nvPr>
            <p:ph type="sldNum" sz="quarter" idx="12"/>
          </p:nvPr>
        </p:nvSpPr>
        <p:spPr>
          <a:ln/>
        </p:spPr>
        <p:txBody>
          <a:bodyPr/>
          <a:lstStyle>
            <a:lvl1pPr>
              <a:defRPr/>
            </a:lvl1pPr>
          </a:lstStyle>
          <a:p>
            <a:pPr>
              <a:defRPr/>
            </a:pPr>
            <a:fld id="{B2D93F7C-08EC-49DC-8BFF-ADAA7E6CF042}" type="slidenum">
              <a:rPr lang="fi-FI"/>
              <a:pPr>
                <a:defRPr/>
              </a:pPr>
              <a:t>‹#›</a:t>
            </a:fld>
            <a:endParaRPr lang="fi-FI" dirty="0"/>
          </a:p>
        </p:txBody>
      </p:sp>
    </p:spTree>
    <p:extLst>
      <p:ext uri="{BB962C8B-B14F-4D97-AF65-F5344CB8AC3E}">
        <p14:creationId xmlns:p14="http://schemas.microsoft.com/office/powerpoint/2010/main" val="101874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1529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6" name="Rectangle 6"/>
          <p:cNvSpPr>
            <a:spLocks noGrp="1" noChangeArrowheads="1"/>
          </p:cNvSpPr>
          <p:nvPr>
            <p:ph type="dt" sz="half" idx="11"/>
          </p:nvPr>
        </p:nvSpPr>
        <p:spPr>
          <a:ln/>
        </p:spPr>
        <p:txBody>
          <a:bodyPr/>
          <a:lstStyle>
            <a:lvl1pPr>
              <a:defRPr/>
            </a:lvl1pPr>
          </a:lstStyle>
          <a:p>
            <a:pPr>
              <a:defRPr/>
            </a:pPr>
            <a:endParaRPr lang="fi-FI" dirty="0"/>
          </a:p>
        </p:txBody>
      </p:sp>
      <p:sp>
        <p:nvSpPr>
          <p:cNvPr id="7" name="Rectangle 7"/>
          <p:cNvSpPr>
            <a:spLocks noGrp="1" noChangeArrowheads="1"/>
          </p:cNvSpPr>
          <p:nvPr>
            <p:ph type="sldNum" sz="quarter" idx="12"/>
          </p:nvPr>
        </p:nvSpPr>
        <p:spPr>
          <a:ln/>
        </p:spPr>
        <p:txBody>
          <a:bodyPr/>
          <a:lstStyle>
            <a:lvl1pPr>
              <a:defRPr/>
            </a:lvl1pPr>
          </a:lstStyle>
          <a:p>
            <a:pPr>
              <a:defRPr/>
            </a:pPr>
            <a:fld id="{E1E17FAE-F894-4018-959B-83ECA11467D7}" type="slidenum">
              <a:rPr lang="fi-FI"/>
              <a:pPr>
                <a:defRPr/>
              </a:pPr>
              <a:t>‹#›</a:t>
            </a:fld>
            <a:endParaRPr lang="fi-FI" dirty="0"/>
          </a:p>
        </p:txBody>
      </p:sp>
    </p:spTree>
    <p:extLst>
      <p:ext uri="{BB962C8B-B14F-4D97-AF65-F5344CB8AC3E}">
        <p14:creationId xmlns:p14="http://schemas.microsoft.com/office/powerpoint/2010/main" val="311431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8" name="Rectangle 6"/>
          <p:cNvSpPr>
            <a:spLocks noGrp="1" noChangeArrowheads="1"/>
          </p:cNvSpPr>
          <p:nvPr>
            <p:ph type="dt" sz="half" idx="11"/>
          </p:nvPr>
        </p:nvSpPr>
        <p:spPr>
          <a:ln/>
        </p:spPr>
        <p:txBody>
          <a:bodyPr/>
          <a:lstStyle>
            <a:lvl1pPr>
              <a:defRPr/>
            </a:lvl1pPr>
          </a:lstStyle>
          <a:p>
            <a:pPr>
              <a:defRPr/>
            </a:pPr>
            <a:endParaRPr lang="fi-FI" dirty="0"/>
          </a:p>
        </p:txBody>
      </p:sp>
      <p:sp>
        <p:nvSpPr>
          <p:cNvPr id="9" name="Rectangle 7"/>
          <p:cNvSpPr>
            <a:spLocks noGrp="1" noChangeArrowheads="1"/>
          </p:cNvSpPr>
          <p:nvPr>
            <p:ph type="sldNum" sz="quarter" idx="12"/>
          </p:nvPr>
        </p:nvSpPr>
        <p:spPr>
          <a:ln/>
        </p:spPr>
        <p:txBody>
          <a:bodyPr/>
          <a:lstStyle>
            <a:lvl1pPr>
              <a:defRPr/>
            </a:lvl1pPr>
          </a:lstStyle>
          <a:p>
            <a:pPr>
              <a:defRPr/>
            </a:pPr>
            <a:fld id="{F6E40CF1-3CF6-4770-A07F-7FBACE08F005}" type="slidenum">
              <a:rPr lang="fi-FI"/>
              <a:pPr>
                <a:defRPr/>
              </a:pPr>
              <a:t>‹#›</a:t>
            </a:fld>
            <a:endParaRPr lang="fi-FI" dirty="0"/>
          </a:p>
        </p:txBody>
      </p:sp>
    </p:spTree>
    <p:extLst>
      <p:ext uri="{BB962C8B-B14F-4D97-AF65-F5344CB8AC3E}">
        <p14:creationId xmlns:p14="http://schemas.microsoft.com/office/powerpoint/2010/main" val="103674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4" name="Rectangle 6"/>
          <p:cNvSpPr>
            <a:spLocks noGrp="1" noChangeArrowheads="1"/>
          </p:cNvSpPr>
          <p:nvPr>
            <p:ph type="dt" sz="half" idx="11"/>
          </p:nvPr>
        </p:nvSpPr>
        <p:spPr>
          <a:ln/>
        </p:spPr>
        <p:txBody>
          <a:bodyPr/>
          <a:lstStyle>
            <a:lvl1pPr>
              <a:defRPr/>
            </a:lvl1pPr>
          </a:lstStyle>
          <a:p>
            <a:pPr>
              <a:defRPr/>
            </a:pPr>
            <a:endParaRPr lang="fi-FI" dirty="0"/>
          </a:p>
        </p:txBody>
      </p:sp>
      <p:sp>
        <p:nvSpPr>
          <p:cNvPr id="5" name="Rectangle 7"/>
          <p:cNvSpPr>
            <a:spLocks noGrp="1" noChangeArrowheads="1"/>
          </p:cNvSpPr>
          <p:nvPr>
            <p:ph type="sldNum" sz="quarter" idx="12"/>
          </p:nvPr>
        </p:nvSpPr>
        <p:spPr>
          <a:ln/>
        </p:spPr>
        <p:txBody>
          <a:bodyPr/>
          <a:lstStyle>
            <a:lvl1pPr>
              <a:defRPr/>
            </a:lvl1pPr>
          </a:lstStyle>
          <a:p>
            <a:pPr>
              <a:defRPr/>
            </a:pPr>
            <a:fld id="{7B62A54D-9C81-48D9-8138-5EC434C9F9BF}" type="slidenum">
              <a:rPr lang="fi-FI"/>
              <a:pPr>
                <a:defRPr/>
              </a:pPr>
              <a:t>‹#›</a:t>
            </a:fld>
            <a:endParaRPr lang="fi-FI" dirty="0"/>
          </a:p>
        </p:txBody>
      </p:sp>
    </p:spTree>
    <p:extLst>
      <p:ext uri="{BB962C8B-B14F-4D97-AF65-F5344CB8AC3E}">
        <p14:creationId xmlns:p14="http://schemas.microsoft.com/office/powerpoint/2010/main" val="396626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3" name="Rectangle 6"/>
          <p:cNvSpPr>
            <a:spLocks noGrp="1" noChangeArrowheads="1"/>
          </p:cNvSpPr>
          <p:nvPr>
            <p:ph type="dt" sz="half" idx="11"/>
          </p:nvPr>
        </p:nvSpPr>
        <p:spPr>
          <a:ln/>
        </p:spPr>
        <p:txBody>
          <a:bodyPr/>
          <a:lstStyle>
            <a:lvl1pPr>
              <a:defRPr/>
            </a:lvl1pPr>
          </a:lstStyle>
          <a:p>
            <a:pPr>
              <a:defRPr/>
            </a:pPr>
            <a:endParaRPr lang="fi-FI" dirty="0"/>
          </a:p>
        </p:txBody>
      </p:sp>
      <p:sp>
        <p:nvSpPr>
          <p:cNvPr id="4" name="Rectangle 7"/>
          <p:cNvSpPr>
            <a:spLocks noGrp="1" noChangeArrowheads="1"/>
          </p:cNvSpPr>
          <p:nvPr>
            <p:ph type="sldNum" sz="quarter" idx="12"/>
          </p:nvPr>
        </p:nvSpPr>
        <p:spPr>
          <a:ln/>
        </p:spPr>
        <p:txBody>
          <a:bodyPr/>
          <a:lstStyle>
            <a:lvl1pPr>
              <a:defRPr/>
            </a:lvl1pPr>
          </a:lstStyle>
          <a:p>
            <a:pPr>
              <a:defRPr/>
            </a:pPr>
            <a:fld id="{892E805B-5BDD-4B28-AD70-6267670023A5}" type="slidenum">
              <a:rPr lang="fi-FI"/>
              <a:pPr>
                <a:defRPr/>
              </a:pPr>
              <a:t>‹#›</a:t>
            </a:fld>
            <a:endParaRPr lang="fi-FI" dirty="0"/>
          </a:p>
        </p:txBody>
      </p:sp>
    </p:spTree>
    <p:extLst>
      <p:ext uri="{BB962C8B-B14F-4D97-AF65-F5344CB8AC3E}">
        <p14:creationId xmlns:p14="http://schemas.microsoft.com/office/powerpoint/2010/main" val="2528335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6" name="Rectangle 6"/>
          <p:cNvSpPr>
            <a:spLocks noGrp="1" noChangeArrowheads="1"/>
          </p:cNvSpPr>
          <p:nvPr>
            <p:ph type="dt" sz="half" idx="11"/>
          </p:nvPr>
        </p:nvSpPr>
        <p:spPr>
          <a:ln/>
        </p:spPr>
        <p:txBody>
          <a:bodyPr/>
          <a:lstStyle>
            <a:lvl1pPr>
              <a:defRPr/>
            </a:lvl1pPr>
          </a:lstStyle>
          <a:p>
            <a:pPr>
              <a:defRPr/>
            </a:pPr>
            <a:endParaRPr lang="fi-FI" dirty="0"/>
          </a:p>
        </p:txBody>
      </p:sp>
      <p:sp>
        <p:nvSpPr>
          <p:cNvPr id="7" name="Rectangle 7"/>
          <p:cNvSpPr>
            <a:spLocks noGrp="1" noChangeArrowheads="1"/>
          </p:cNvSpPr>
          <p:nvPr>
            <p:ph type="sldNum" sz="quarter" idx="12"/>
          </p:nvPr>
        </p:nvSpPr>
        <p:spPr>
          <a:ln/>
        </p:spPr>
        <p:txBody>
          <a:bodyPr/>
          <a:lstStyle>
            <a:lvl1pPr>
              <a:defRPr/>
            </a:lvl1pPr>
          </a:lstStyle>
          <a:p>
            <a:pPr>
              <a:defRPr/>
            </a:pPr>
            <a:fld id="{789BDEDC-E81F-4238-9D23-39BD562B66A7}" type="slidenum">
              <a:rPr lang="fi-FI"/>
              <a:pPr>
                <a:defRPr/>
              </a:pPr>
              <a:t>‹#›</a:t>
            </a:fld>
            <a:endParaRPr lang="fi-FI" dirty="0"/>
          </a:p>
        </p:txBody>
      </p:sp>
    </p:spTree>
    <p:extLst>
      <p:ext uri="{BB962C8B-B14F-4D97-AF65-F5344CB8AC3E}">
        <p14:creationId xmlns:p14="http://schemas.microsoft.com/office/powerpoint/2010/main" val="296073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5" name="Rectangle 6"/>
          <p:cNvSpPr>
            <a:spLocks noGrp="1" noChangeArrowheads="1"/>
          </p:cNvSpPr>
          <p:nvPr>
            <p:ph type="dt" sz="half" idx="11"/>
          </p:nvPr>
        </p:nvSpPr>
        <p:spPr>
          <a:ln/>
        </p:spPr>
        <p:txBody>
          <a:bodyPr/>
          <a:lstStyle>
            <a:lvl1pPr>
              <a:defRPr/>
            </a:lvl1pPr>
          </a:lstStyle>
          <a:p>
            <a:pPr>
              <a:defRPr/>
            </a:pPr>
            <a:endParaRPr lang="fi-FI" dirty="0"/>
          </a:p>
        </p:txBody>
      </p:sp>
      <p:sp>
        <p:nvSpPr>
          <p:cNvPr id="6" name="Rectangle 7"/>
          <p:cNvSpPr>
            <a:spLocks noGrp="1" noChangeArrowheads="1"/>
          </p:cNvSpPr>
          <p:nvPr>
            <p:ph type="sldNum" sz="quarter" idx="12"/>
          </p:nvPr>
        </p:nvSpPr>
        <p:spPr>
          <a:ln/>
        </p:spPr>
        <p:txBody>
          <a:bodyPr/>
          <a:lstStyle>
            <a:lvl1pPr>
              <a:defRPr/>
            </a:lvl1pPr>
          </a:lstStyle>
          <a:p>
            <a:pPr>
              <a:defRPr/>
            </a:pPr>
            <a:fld id="{84E8E9C6-21E3-4962-A7D5-77297A6AF30F}" type="slidenum">
              <a:rPr lang="fi-FI"/>
              <a:pPr>
                <a:defRPr/>
              </a:pPr>
              <a:t>‹#›</a:t>
            </a:fld>
            <a:endParaRPr lang="fi-FI" dirty="0"/>
          </a:p>
        </p:txBody>
      </p:sp>
    </p:spTree>
    <p:extLst>
      <p:ext uri="{BB962C8B-B14F-4D97-AF65-F5344CB8AC3E}">
        <p14:creationId xmlns:p14="http://schemas.microsoft.com/office/powerpoint/2010/main" val="349023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6" name="Rectangle 6"/>
          <p:cNvSpPr>
            <a:spLocks noGrp="1" noChangeArrowheads="1"/>
          </p:cNvSpPr>
          <p:nvPr>
            <p:ph type="dt" sz="half" idx="11"/>
          </p:nvPr>
        </p:nvSpPr>
        <p:spPr>
          <a:ln/>
        </p:spPr>
        <p:txBody>
          <a:bodyPr/>
          <a:lstStyle>
            <a:lvl1pPr>
              <a:defRPr/>
            </a:lvl1pPr>
          </a:lstStyle>
          <a:p>
            <a:pPr>
              <a:defRPr/>
            </a:pPr>
            <a:endParaRPr lang="fi-FI" dirty="0"/>
          </a:p>
        </p:txBody>
      </p:sp>
      <p:sp>
        <p:nvSpPr>
          <p:cNvPr id="7" name="Rectangle 7"/>
          <p:cNvSpPr>
            <a:spLocks noGrp="1" noChangeArrowheads="1"/>
          </p:cNvSpPr>
          <p:nvPr>
            <p:ph type="sldNum" sz="quarter" idx="12"/>
          </p:nvPr>
        </p:nvSpPr>
        <p:spPr>
          <a:ln/>
        </p:spPr>
        <p:txBody>
          <a:bodyPr/>
          <a:lstStyle>
            <a:lvl1pPr>
              <a:defRPr/>
            </a:lvl1pPr>
          </a:lstStyle>
          <a:p>
            <a:pPr>
              <a:defRPr/>
            </a:pPr>
            <a:fld id="{9658D501-C388-41B4-8B3B-5AB7D3DBB771}" type="slidenum">
              <a:rPr lang="fi-FI"/>
              <a:pPr>
                <a:defRPr/>
              </a:pPr>
              <a:t>‹#›</a:t>
            </a:fld>
            <a:endParaRPr lang="fi-FI" dirty="0"/>
          </a:p>
        </p:txBody>
      </p:sp>
    </p:spTree>
    <p:extLst>
      <p:ext uri="{BB962C8B-B14F-4D97-AF65-F5344CB8AC3E}">
        <p14:creationId xmlns:p14="http://schemas.microsoft.com/office/powerpoint/2010/main" val="303463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5" name="Rectangle 6"/>
          <p:cNvSpPr>
            <a:spLocks noGrp="1" noChangeArrowheads="1"/>
          </p:cNvSpPr>
          <p:nvPr>
            <p:ph type="dt" sz="half" idx="11"/>
          </p:nvPr>
        </p:nvSpPr>
        <p:spPr>
          <a:ln/>
        </p:spPr>
        <p:txBody>
          <a:bodyPr/>
          <a:lstStyle>
            <a:lvl1pPr>
              <a:defRPr/>
            </a:lvl1pPr>
          </a:lstStyle>
          <a:p>
            <a:pPr>
              <a:defRPr/>
            </a:pPr>
            <a:endParaRPr lang="fi-FI" dirty="0"/>
          </a:p>
        </p:txBody>
      </p:sp>
      <p:sp>
        <p:nvSpPr>
          <p:cNvPr id="6" name="Rectangle 7"/>
          <p:cNvSpPr>
            <a:spLocks noGrp="1" noChangeArrowheads="1"/>
          </p:cNvSpPr>
          <p:nvPr>
            <p:ph type="sldNum" sz="quarter" idx="12"/>
          </p:nvPr>
        </p:nvSpPr>
        <p:spPr>
          <a:ln/>
        </p:spPr>
        <p:txBody>
          <a:bodyPr/>
          <a:lstStyle>
            <a:lvl1pPr>
              <a:defRPr/>
            </a:lvl1pPr>
          </a:lstStyle>
          <a:p>
            <a:pPr>
              <a:defRPr/>
            </a:pPr>
            <a:fld id="{1DB7FA25-AC8B-4D40-A6FE-F66F98E84784}" type="slidenum">
              <a:rPr lang="fi-FI"/>
              <a:pPr>
                <a:defRPr/>
              </a:pPr>
              <a:t>‹#›</a:t>
            </a:fld>
            <a:endParaRPr lang="fi-FI" dirty="0"/>
          </a:p>
        </p:txBody>
      </p:sp>
    </p:spTree>
    <p:extLst>
      <p:ext uri="{BB962C8B-B14F-4D97-AF65-F5344CB8AC3E}">
        <p14:creationId xmlns:p14="http://schemas.microsoft.com/office/powerpoint/2010/main" val="81362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695950" y="708025"/>
            <a:ext cx="161925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708025"/>
            <a:ext cx="470535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5" name="Rectangle 6"/>
          <p:cNvSpPr>
            <a:spLocks noGrp="1" noChangeArrowheads="1"/>
          </p:cNvSpPr>
          <p:nvPr>
            <p:ph type="dt" sz="half" idx="11"/>
          </p:nvPr>
        </p:nvSpPr>
        <p:spPr>
          <a:ln/>
        </p:spPr>
        <p:txBody>
          <a:bodyPr/>
          <a:lstStyle>
            <a:lvl1pPr>
              <a:defRPr/>
            </a:lvl1pPr>
          </a:lstStyle>
          <a:p>
            <a:pPr>
              <a:defRPr/>
            </a:pPr>
            <a:endParaRPr lang="fi-FI" dirty="0"/>
          </a:p>
        </p:txBody>
      </p:sp>
      <p:sp>
        <p:nvSpPr>
          <p:cNvPr id="6" name="Rectangle 7"/>
          <p:cNvSpPr>
            <a:spLocks noGrp="1" noChangeArrowheads="1"/>
          </p:cNvSpPr>
          <p:nvPr>
            <p:ph type="sldNum" sz="quarter" idx="12"/>
          </p:nvPr>
        </p:nvSpPr>
        <p:spPr>
          <a:ln/>
        </p:spPr>
        <p:txBody>
          <a:bodyPr/>
          <a:lstStyle>
            <a:lvl1pPr>
              <a:defRPr/>
            </a:lvl1pPr>
          </a:lstStyle>
          <a:p>
            <a:pPr>
              <a:defRPr/>
            </a:pPr>
            <a:fld id="{8D1A35B1-9D01-43A8-8588-A2BFAC0B4F85}" type="slidenum">
              <a:rPr lang="fi-FI"/>
              <a:pPr>
                <a:defRPr/>
              </a:pPr>
              <a:t>‹#›</a:t>
            </a:fld>
            <a:endParaRPr lang="fi-FI" dirty="0"/>
          </a:p>
        </p:txBody>
      </p:sp>
    </p:spTree>
    <p:extLst>
      <p:ext uri="{BB962C8B-B14F-4D97-AF65-F5344CB8AC3E}">
        <p14:creationId xmlns:p14="http://schemas.microsoft.com/office/powerpoint/2010/main" val="2873661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8575" y="2679700"/>
            <a:ext cx="40528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579438"/>
            <a:ext cx="25479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sp>
        <p:nvSpPr>
          <p:cNvPr id="2" name="Title 1"/>
          <p:cNvSpPr>
            <a:spLocks noGrp="1"/>
          </p:cNvSpPr>
          <p:nvPr>
            <p:ph type="ctrTitle"/>
          </p:nvPr>
        </p:nvSpPr>
        <p:spPr>
          <a:xfrm>
            <a:off x="685800" y="1823503"/>
            <a:ext cx="7298267" cy="1470025"/>
          </a:xfrm>
        </p:spPr>
        <p:txBody>
          <a:bodyPr lIns="0" anchor="b"/>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spTree>
    <p:extLst>
      <p:ext uri="{BB962C8B-B14F-4D97-AF65-F5344CB8AC3E}">
        <p14:creationId xmlns:p14="http://schemas.microsoft.com/office/powerpoint/2010/main" val="2158193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2413" y="3797300"/>
            <a:ext cx="38115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6" name="Picture 6"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88830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22789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994927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04800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81290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0196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5" name="Rectangle 6"/>
          <p:cNvSpPr>
            <a:spLocks noGrp="1" noChangeArrowheads="1"/>
          </p:cNvSpPr>
          <p:nvPr>
            <p:ph type="dt" sz="half" idx="11"/>
          </p:nvPr>
        </p:nvSpPr>
        <p:spPr>
          <a:ln/>
        </p:spPr>
        <p:txBody>
          <a:bodyPr/>
          <a:lstStyle>
            <a:lvl1pPr>
              <a:defRPr/>
            </a:lvl1pPr>
          </a:lstStyle>
          <a:p>
            <a:pPr>
              <a:defRPr/>
            </a:pPr>
            <a:endParaRPr lang="fi-FI" dirty="0"/>
          </a:p>
        </p:txBody>
      </p:sp>
      <p:sp>
        <p:nvSpPr>
          <p:cNvPr id="6" name="Rectangle 7"/>
          <p:cNvSpPr>
            <a:spLocks noGrp="1" noChangeArrowheads="1"/>
          </p:cNvSpPr>
          <p:nvPr>
            <p:ph type="sldNum" sz="quarter" idx="12"/>
          </p:nvPr>
        </p:nvSpPr>
        <p:spPr>
          <a:ln/>
        </p:spPr>
        <p:txBody>
          <a:bodyPr/>
          <a:lstStyle>
            <a:lvl1pPr>
              <a:defRPr/>
            </a:lvl1pPr>
          </a:lstStyle>
          <a:p>
            <a:pPr>
              <a:defRPr/>
            </a:pPr>
            <a:fld id="{8367686E-8374-45F2-8194-854B1C6F5B30}" type="slidenum">
              <a:rPr lang="fi-FI"/>
              <a:pPr>
                <a:defRPr/>
              </a:pPr>
              <a:t>‹#›</a:t>
            </a:fld>
            <a:endParaRPr lang="fi-FI" dirty="0"/>
          </a:p>
        </p:txBody>
      </p:sp>
    </p:spTree>
    <p:extLst>
      <p:ext uri="{BB962C8B-B14F-4D97-AF65-F5344CB8AC3E}">
        <p14:creationId xmlns:p14="http://schemas.microsoft.com/office/powerpoint/2010/main" val="2555269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913434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713299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5" name="Picture 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2831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5" name="Picture 1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Tree>
    <p:extLst>
      <p:ext uri="{BB962C8B-B14F-4D97-AF65-F5344CB8AC3E}">
        <p14:creationId xmlns:p14="http://schemas.microsoft.com/office/powerpoint/2010/main" val="3481590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dirty="0"/>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800">
                <a:solidFill>
                  <a:srgbClr val="002E63"/>
                </a:solidFill>
                <a:latin typeface="Verdana"/>
                <a:cs typeface="+mn-cs"/>
              </a:defRPr>
            </a:lvl1pPr>
          </a:lstStyle>
          <a:p>
            <a:pPr>
              <a:defRPr/>
            </a:pPr>
            <a:r>
              <a:rPr lang="en-US" smtClean="0"/>
              <a:t>11.2.2015 Kari-Pekka Mäki-Lohiluoma</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dirty="0"/>
          </a:p>
        </p:txBody>
      </p:sp>
    </p:spTree>
    <p:extLst>
      <p:ext uri="{BB962C8B-B14F-4D97-AF65-F5344CB8AC3E}">
        <p14:creationId xmlns:p14="http://schemas.microsoft.com/office/powerpoint/2010/main" val="1173360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2" name="Title 1"/>
          <p:cNvSpPr>
            <a:spLocks noGrp="1"/>
          </p:cNvSpPr>
          <p:nvPr>
            <p:ph type="title"/>
          </p:nvPr>
        </p:nvSpPr>
        <p:spPr>
          <a:xfrm>
            <a:off x="696913" y="4406900"/>
            <a:ext cx="7772400" cy="1362075"/>
          </a:xfrm>
        </p:spPr>
        <p:txBody>
          <a:bodyPr lIns="0" rIns="0" anchor="t"/>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9"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
        <p:nvSpPr>
          <p:cNvPr id="10"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1"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Tree>
    <p:extLst>
      <p:ext uri="{BB962C8B-B14F-4D97-AF65-F5344CB8AC3E}">
        <p14:creationId xmlns:p14="http://schemas.microsoft.com/office/powerpoint/2010/main" val="1534244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Tree>
    <p:extLst>
      <p:ext uri="{BB962C8B-B14F-4D97-AF65-F5344CB8AC3E}">
        <p14:creationId xmlns:p14="http://schemas.microsoft.com/office/powerpoint/2010/main" val="1642201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7" name="Rectangle 12"/>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8" name="Picture 1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10" name="TextBox 19"/>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11" name="TextBox 20"/>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
        <p:nvSpPr>
          <p:cNvPr id="13"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4"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Tree>
    <p:extLst>
      <p:ext uri="{BB962C8B-B14F-4D97-AF65-F5344CB8AC3E}">
        <p14:creationId xmlns:p14="http://schemas.microsoft.com/office/powerpoint/2010/main" val="3514388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Rectangle 8"/>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4" name="Picture 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Tree>
    <p:extLst>
      <p:ext uri="{BB962C8B-B14F-4D97-AF65-F5344CB8AC3E}">
        <p14:creationId xmlns:p14="http://schemas.microsoft.com/office/powerpoint/2010/main" val="1321852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7"/>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3" name="Picture 4"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60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1529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6" name="Rectangle 6"/>
          <p:cNvSpPr>
            <a:spLocks noGrp="1" noChangeArrowheads="1"/>
          </p:cNvSpPr>
          <p:nvPr>
            <p:ph type="dt" sz="half" idx="11"/>
          </p:nvPr>
        </p:nvSpPr>
        <p:spPr>
          <a:ln/>
        </p:spPr>
        <p:txBody>
          <a:bodyPr/>
          <a:lstStyle>
            <a:lvl1pPr>
              <a:defRPr/>
            </a:lvl1pPr>
          </a:lstStyle>
          <a:p>
            <a:pPr>
              <a:defRPr/>
            </a:pPr>
            <a:endParaRPr lang="fi-FI" dirty="0"/>
          </a:p>
        </p:txBody>
      </p:sp>
      <p:sp>
        <p:nvSpPr>
          <p:cNvPr id="7" name="Rectangle 7"/>
          <p:cNvSpPr>
            <a:spLocks noGrp="1" noChangeArrowheads="1"/>
          </p:cNvSpPr>
          <p:nvPr>
            <p:ph type="sldNum" sz="quarter" idx="12"/>
          </p:nvPr>
        </p:nvSpPr>
        <p:spPr>
          <a:ln/>
        </p:spPr>
        <p:txBody>
          <a:bodyPr/>
          <a:lstStyle>
            <a:lvl1pPr>
              <a:defRPr/>
            </a:lvl1pPr>
          </a:lstStyle>
          <a:p>
            <a:pPr>
              <a:defRPr/>
            </a:pPr>
            <a:fld id="{DA8DCC2A-12BB-4938-BDB9-3E097AA04C2B}" type="slidenum">
              <a:rPr lang="fi-FI"/>
              <a:pPr>
                <a:defRPr/>
              </a:pPr>
              <a:t>‹#›</a:t>
            </a:fld>
            <a:endParaRPr lang="fi-FI" dirty="0"/>
          </a:p>
        </p:txBody>
      </p:sp>
    </p:spTree>
    <p:extLst>
      <p:ext uri="{BB962C8B-B14F-4D97-AF65-F5344CB8AC3E}">
        <p14:creationId xmlns:p14="http://schemas.microsoft.com/office/powerpoint/2010/main" val="2179604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Tree>
    <p:extLst>
      <p:ext uri="{BB962C8B-B14F-4D97-AF65-F5344CB8AC3E}">
        <p14:creationId xmlns:p14="http://schemas.microsoft.com/office/powerpoint/2010/main" val="1264292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dirty="0" smtClean="0"/>
              <a:t>Lisää kuva napsauttamalla kuvaketta</a:t>
            </a:r>
            <a:endParaRPr lang="fi-FI" noProof="0" dirty="0"/>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dirty="0"/>
          </a:p>
        </p:txBody>
      </p:sp>
    </p:spTree>
    <p:extLst>
      <p:ext uri="{BB962C8B-B14F-4D97-AF65-F5344CB8AC3E}">
        <p14:creationId xmlns:p14="http://schemas.microsoft.com/office/powerpoint/2010/main" val="1896238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dirty="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dirty="0" smtClean="0">
                <a:solidFill>
                  <a:srgbClr val="002E63"/>
                </a:solidFill>
                <a:cs typeface="+mn-cs"/>
              </a:rPr>
              <a:t>|</a:t>
            </a:r>
          </a:p>
        </p:txBody>
      </p:sp>
      <p:sp>
        <p:nvSpPr>
          <p:cNvPr id="9" name="Date Placeholder 3"/>
          <p:cNvSpPr txBox="1">
            <a:spLocks/>
          </p:cNvSpPr>
          <p:nvPr userDrawn="1"/>
        </p:nvSpPr>
        <p:spPr>
          <a:xfrm>
            <a:off x="2908300" y="6604000"/>
            <a:ext cx="904875" cy="265113"/>
          </a:xfrm>
          <a:prstGeom prst="rect">
            <a:avLst/>
          </a:prstGeom>
        </p:spPr>
        <p:txBody>
          <a:bodyPr lIns="0" tIns="0" rIns="0" bIns="0" anchor="ctr"/>
          <a:lstStyle>
            <a:lvl1pPr algn="ctr">
              <a:defRPr sz="1100">
                <a:solidFill>
                  <a:schemeClr val="accent1"/>
                </a:solidFill>
              </a:defRPr>
            </a:lvl1pPr>
          </a:lstStyle>
          <a:p>
            <a:pPr defTabSz="457200" fontAlgn="auto">
              <a:spcBef>
                <a:spcPts val="0"/>
              </a:spcBef>
              <a:spcAft>
                <a:spcPts val="0"/>
              </a:spcAft>
              <a:defRPr/>
            </a:pPr>
            <a:r>
              <a:rPr lang="fi-FI" dirty="0" smtClean="0">
                <a:solidFill>
                  <a:srgbClr val="002E63"/>
                </a:solidFill>
                <a:latin typeface="Verdana"/>
                <a:cs typeface="+mn-cs"/>
              </a:rPr>
              <a:t>5.4.2011</a:t>
            </a:r>
            <a:endParaRPr lang="fi-FI" dirty="0">
              <a:solidFill>
                <a:srgbClr val="002E63"/>
              </a:solidFill>
              <a:latin typeface="Verdana"/>
              <a:cs typeface="+mn-cs"/>
            </a:endParaRPr>
          </a:p>
        </p:txBody>
      </p:sp>
      <p:sp>
        <p:nvSpPr>
          <p:cNvPr id="10" name="Footer Placeholder 4"/>
          <p:cNvSpPr txBox="1">
            <a:spLocks/>
          </p:cNvSpPr>
          <p:nvPr userDrawn="1"/>
        </p:nvSpPr>
        <p:spPr>
          <a:xfrm>
            <a:off x="3922713" y="6604000"/>
            <a:ext cx="3095625" cy="265113"/>
          </a:xfrm>
          <a:prstGeom prst="rect">
            <a:avLst/>
          </a:prstGeom>
        </p:spPr>
        <p:txBody>
          <a:bodyPr lIns="0" tIns="0" rIns="0" bIns="0" anchor="ctr"/>
          <a:lstStyle>
            <a:lvl1pPr algn="l">
              <a:defRPr sz="1100">
                <a:solidFill>
                  <a:schemeClr val="accent1"/>
                </a:solidFill>
              </a:defRPr>
            </a:lvl1pPr>
          </a:lstStyle>
          <a:p>
            <a:pPr defTabSz="457200" fontAlgn="auto">
              <a:spcBef>
                <a:spcPts val="0"/>
              </a:spcBef>
              <a:spcAft>
                <a:spcPts val="0"/>
              </a:spcAft>
              <a:defRPr/>
            </a:pPr>
            <a:r>
              <a:rPr lang="en-US" dirty="0" err="1" smtClean="0">
                <a:solidFill>
                  <a:srgbClr val="002E63"/>
                </a:solidFill>
                <a:latin typeface="Verdana"/>
                <a:cs typeface="+mn-cs"/>
              </a:rPr>
              <a:t>etunimi</a:t>
            </a:r>
            <a:r>
              <a:rPr lang="en-US" dirty="0" smtClean="0">
                <a:solidFill>
                  <a:srgbClr val="002E63"/>
                </a:solidFill>
                <a:latin typeface="Verdana"/>
                <a:cs typeface="+mn-cs"/>
              </a:rPr>
              <a:t> </a:t>
            </a:r>
            <a:r>
              <a:rPr lang="en-US" dirty="0" err="1" smtClean="0">
                <a:solidFill>
                  <a:srgbClr val="002E63"/>
                </a:solidFill>
                <a:latin typeface="Verdana"/>
                <a:cs typeface="+mn-cs"/>
              </a:rPr>
              <a:t>sukunimi</a:t>
            </a:r>
            <a:r>
              <a:rPr lang="en-US" dirty="0" smtClean="0">
                <a:solidFill>
                  <a:srgbClr val="002E63"/>
                </a:solidFill>
                <a:latin typeface="Verdana"/>
                <a:cs typeface="+mn-cs"/>
              </a:rPr>
              <a:t> </a:t>
            </a:r>
            <a:r>
              <a:rPr lang="en-US" dirty="0" err="1" smtClean="0">
                <a:solidFill>
                  <a:srgbClr val="002E63"/>
                </a:solidFill>
                <a:latin typeface="Verdana"/>
                <a:cs typeface="+mn-cs"/>
              </a:rPr>
              <a:t>Titteli</a:t>
            </a:r>
            <a:r>
              <a:rPr lang="en-US" dirty="0" smtClean="0">
                <a:solidFill>
                  <a:srgbClr val="002E63"/>
                </a:solidFill>
                <a:latin typeface="Verdana"/>
                <a:cs typeface="+mn-cs"/>
              </a:rPr>
              <a:t> | </a:t>
            </a:r>
            <a:r>
              <a:rPr lang="en-US" dirty="0" err="1" smtClean="0">
                <a:solidFill>
                  <a:srgbClr val="002E63"/>
                </a:solidFill>
                <a:latin typeface="Verdana"/>
                <a:cs typeface="+mn-cs"/>
              </a:rPr>
              <a:t>Tapahtuma</a:t>
            </a:r>
            <a:endParaRPr lang="fi-FI" dirty="0" smtClean="0">
              <a:solidFill>
                <a:srgbClr val="002E63"/>
              </a:solidFill>
              <a:latin typeface="Verdana"/>
              <a:cs typeface="+mn-cs"/>
            </a:endParaRPr>
          </a:p>
        </p:txBody>
      </p:sp>
      <p:sp>
        <p:nvSpPr>
          <p:cNvPr id="11" name="TextBox 20"/>
          <p:cNvSpPr txBox="1">
            <a:spLocks noChangeArrowheads="1"/>
          </p:cNvSpPr>
          <p:nvPr userDrawn="1"/>
        </p:nvSpPr>
        <p:spPr bwMode="auto">
          <a:xfrm>
            <a:off x="3833813"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2" name="TextBox 27"/>
          <p:cNvSpPr txBox="1">
            <a:spLocks noChangeArrowheads="1"/>
          </p:cNvSpPr>
          <p:nvPr userDrawn="1"/>
        </p:nvSpPr>
        <p:spPr bwMode="auto">
          <a:xfrm>
            <a:off x="281305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3" name="TextBox 28"/>
          <p:cNvSpPr txBox="1">
            <a:spLocks noChangeArrowheads="1"/>
          </p:cNvSpPr>
          <p:nvPr userDrawn="1"/>
        </p:nvSpPr>
        <p:spPr bwMode="auto">
          <a:xfrm>
            <a:off x="236220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5"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11.2.2015 Kari-Pekka Mäki-Lohiluoma</a:t>
            </a:r>
            <a:endParaRPr lang="fi-FI" dirty="0"/>
          </a:p>
        </p:txBody>
      </p:sp>
      <p:sp>
        <p:nvSpPr>
          <p:cNvPr id="16"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73790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274638"/>
            <a:ext cx="3698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1828800" cy="5851525"/>
          </a:xfrm>
        </p:spPr>
        <p:txBody>
          <a:bodyPr vert="eaVert" lIns="0" tIns="0" rIns="0" anchor="b"/>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296263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8" name="Rectangle 6"/>
          <p:cNvSpPr>
            <a:spLocks noGrp="1" noChangeArrowheads="1"/>
          </p:cNvSpPr>
          <p:nvPr>
            <p:ph type="dt" sz="half" idx="11"/>
          </p:nvPr>
        </p:nvSpPr>
        <p:spPr>
          <a:ln/>
        </p:spPr>
        <p:txBody>
          <a:bodyPr/>
          <a:lstStyle>
            <a:lvl1pPr>
              <a:defRPr/>
            </a:lvl1pPr>
          </a:lstStyle>
          <a:p>
            <a:pPr>
              <a:defRPr/>
            </a:pPr>
            <a:endParaRPr lang="fi-FI" dirty="0"/>
          </a:p>
        </p:txBody>
      </p:sp>
      <p:sp>
        <p:nvSpPr>
          <p:cNvPr id="9" name="Rectangle 7"/>
          <p:cNvSpPr>
            <a:spLocks noGrp="1" noChangeArrowheads="1"/>
          </p:cNvSpPr>
          <p:nvPr>
            <p:ph type="sldNum" sz="quarter" idx="12"/>
          </p:nvPr>
        </p:nvSpPr>
        <p:spPr>
          <a:ln/>
        </p:spPr>
        <p:txBody>
          <a:bodyPr/>
          <a:lstStyle>
            <a:lvl1pPr>
              <a:defRPr/>
            </a:lvl1pPr>
          </a:lstStyle>
          <a:p>
            <a:pPr>
              <a:defRPr/>
            </a:pPr>
            <a:fld id="{7A98BA95-2B22-4354-9F56-CB5C11D03DAB}" type="slidenum">
              <a:rPr lang="fi-FI"/>
              <a:pPr>
                <a:defRPr/>
              </a:pPr>
              <a:t>‹#›</a:t>
            </a:fld>
            <a:endParaRPr lang="fi-FI" dirty="0"/>
          </a:p>
        </p:txBody>
      </p:sp>
    </p:spTree>
    <p:extLst>
      <p:ext uri="{BB962C8B-B14F-4D97-AF65-F5344CB8AC3E}">
        <p14:creationId xmlns:p14="http://schemas.microsoft.com/office/powerpoint/2010/main" val="270109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4" name="Rectangle 6"/>
          <p:cNvSpPr>
            <a:spLocks noGrp="1" noChangeArrowheads="1"/>
          </p:cNvSpPr>
          <p:nvPr>
            <p:ph type="dt" sz="half" idx="11"/>
          </p:nvPr>
        </p:nvSpPr>
        <p:spPr>
          <a:ln/>
        </p:spPr>
        <p:txBody>
          <a:bodyPr/>
          <a:lstStyle>
            <a:lvl1pPr>
              <a:defRPr/>
            </a:lvl1pPr>
          </a:lstStyle>
          <a:p>
            <a:pPr>
              <a:defRPr/>
            </a:pPr>
            <a:endParaRPr lang="fi-FI" dirty="0"/>
          </a:p>
        </p:txBody>
      </p:sp>
      <p:sp>
        <p:nvSpPr>
          <p:cNvPr id="5" name="Rectangle 7"/>
          <p:cNvSpPr>
            <a:spLocks noGrp="1" noChangeArrowheads="1"/>
          </p:cNvSpPr>
          <p:nvPr>
            <p:ph type="sldNum" sz="quarter" idx="12"/>
          </p:nvPr>
        </p:nvSpPr>
        <p:spPr>
          <a:ln/>
        </p:spPr>
        <p:txBody>
          <a:bodyPr/>
          <a:lstStyle>
            <a:lvl1pPr>
              <a:defRPr/>
            </a:lvl1pPr>
          </a:lstStyle>
          <a:p>
            <a:pPr>
              <a:defRPr/>
            </a:pPr>
            <a:fld id="{D8694E5A-8CDD-48AA-BB39-1F5A45F34CA8}" type="slidenum">
              <a:rPr lang="fi-FI"/>
              <a:pPr>
                <a:defRPr/>
              </a:pPr>
              <a:t>‹#›</a:t>
            </a:fld>
            <a:endParaRPr lang="fi-FI" dirty="0"/>
          </a:p>
        </p:txBody>
      </p:sp>
    </p:spTree>
    <p:extLst>
      <p:ext uri="{BB962C8B-B14F-4D97-AF65-F5344CB8AC3E}">
        <p14:creationId xmlns:p14="http://schemas.microsoft.com/office/powerpoint/2010/main" val="184108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3" name="Rectangle 6"/>
          <p:cNvSpPr>
            <a:spLocks noGrp="1" noChangeArrowheads="1"/>
          </p:cNvSpPr>
          <p:nvPr>
            <p:ph type="dt" sz="half" idx="11"/>
          </p:nvPr>
        </p:nvSpPr>
        <p:spPr>
          <a:ln/>
        </p:spPr>
        <p:txBody>
          <a:bodyPr/>
          <a:lstStyle>
            <a:lvl1pPr>
              <a:defRPr/>
            </a:lvl1pPr>
          </a:lstStyle>
          <a:p>
            <a:pPr>
              <a:defRPr/>
            </a:pPr>
            <a:endParaRPr lang="fi-FI" dirty="0"/>
          </a:p>
        </p:txBody>
      </p:sp>
      <p:sp>
        <p:nvSpPr>
          <p:cNvPr id="4" name="Rectangle 7"/>
          <p:cNvSpPr>
            <a:spLocks noGrp="1" noChangeArrowheads="1"/>
          </p:cNvSpPr>
          <p:nvPr>
            <p:ph type="sldNum" sz="quarter" idx="12"/>
          </p:nvPr>
        </p:nvSpPr>
        <p:spPr>
          <a:ln/>
        </p:spPr>
        <p:txBody>
          <a:bodyPr/>
          <a:lstStyle>
            <a:lvl1pPr>
              <a:defRPr/>
            </a:lvl1pPr>
          </a:lstStyle>
          <a:p>
            <a:pPr>
              <a:defRPr/>
            </a:pPr>
            <a:fld id="{9BB893AB-A313-43B7-A0E3-77EDF9224A86}" type="slidenum">
              <a:rPr lang="fi-FI"/>
              <a:pPr>
                <a:defRPr/>
              </a:pPr>
              <a:t>‹#›</a:t>
            </a:fld>
            <a:endParaRPr lang="fi-FI" dirty="0"/>
          </a:p>
        </p:txBody>
      </p:sp>
    </p:spTree>
    <p:extLst>
      <p:ext uri="{BB962C8B-B14F-4D97-AF65-F5344CB8AC3E}">
        <p14:creationId xmlns:p14="http://schemas.microsoft.com/office/powerpoint/2010/main" val="415470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6" name="Rectangle 6"/>
          <p:cNvSpPr>
            <a:spLocks noGrp="1" noChangeArrowheads="1"/>
          </p:cNvSpPr>
          <p:nvPr>
            <p:ph type="dt" sz="half" idx="11"/>
          </p:nvPr>
        </p:nvSpPr>
        <p:spPr>
          <a:ln/>
        </p:spPr>
        <p:txBody>
          <a:bodyPr/>
          <a:lstStyle>
            <a:lvl1pPr>
              <a:defRPr/>
            </a:lvl1pPr>
          </a:lstStyle>
          <a:p>
            <a:pPr>
              <a:defRPr/>
            </a:pPr>
            <a:endParaRPr lang="fi-FI" dirty="0"/>
          </a:p>
        </p:txBody>
      </p:sp>
      <p:sp>
        <p:nvSpPr>
          <p:cNvPr id="7" name="Rectangle 7"/>
          <p:cNvSpPr>
            <a:spLocks noGrp="1" noChangeArrowheads="1"/>
          </p:cNvSpPr>
          <p:nvPr>
            <p:ph type="sldNum" sz="quarter" idx="12"/>
          </p:nvPr>
        </p:nvSpPr>
        <p:spPr>
          <a:ln/>
        </p:spPr>
        <p:txBody>
          <a:bodyPr/>
          <a:lstStyle>
            <a:lvl1pPr>
              <a:defRPr/>
            </a:lvl1pPr>
          </a:lstStyle>
          <a:p>
            <a:pPr>
              <a:defRPr/>
            </a:pPr>
            <a:fld id="{64B7A83D-551F-4688-96B1-C7412C8B1D5C}" type="slidenum">
              <a:rPr lang="fi-FI"/>
              <a:pPr>
                <a:defRPr/>
              </a:pPr>
              <a:t>‹#›</a:t>
            </a:fld>
            <a:endParaRPr lang="fi-FI" dirty="0"/>
          </a:p>
        </p:txBody>
      </p:sp>
    </p:spTree>
    <p:extLst>
      <p:ext uri="{BB962C8B-B14F-4D97-AF65-F5344CB8AC3E}">
        <p14:creationId xmlns:p14="http://schemas.microsoft.com/office/powerpoint/2010/main" val="212302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11.2.2015 Kari-Pekka Mäki-Lohiluoma</a:t>
            </a:r>
            <a:endParaRPr lang="fi-FI" dirty="0"/>
          </a:p>
        </p:txBody>
      </p:sp>
      <p:sp>
        <p:nvSpPr>
          <p:cNvPr id="6" name="Rectangle 6"/>
          <p:cNvSpPr>
            <a:spLocks noGrp="1" noChangeArrowheads="1"/>
          </p:cNvSpPr>
          <p:nvPr>
            <p:ph type="dt" sz="half" idx="11"/>
          </p:nvPr>
        </p:nvSpPr>
        <p:spPr>
          <a:ln/>
        </p:spPr>
        <p:txBody>
          <a:bodyPr/>
          <a:lstStyle>
            <a:lvl1pPr>
              <a:defRPr/>
            </a:lvl1pPr>
          </a:lstStyle>
          <a:p>
            <a:pPr>
              <a:defRPr/>
            </a:pPr>
            <a:endParaRPr lang="fi-FI" dirty="0"/>
          </a:p>
        </p:txBody>
      </p:sp>
      <p:sp>
        <p:nvSpPr>
          <p:cNvPr id="7" name="Rectangle 7"/>
          <p:cNvSpPr>
            <a:spLocks noGrp="1" noChangeArrowheads="1"/>
          </p:cNvSpPr>
          <p:nvPr>
            <p:ph type="sldNum" sz="quarter" idx="12"/>
          </p:nvPr>
        </p:nvSpPr>
        <p:spPr>
          <a:ln/>
        </p:spPr>
        <p:txBody>
          <a:bodyPr/>
          <a:lstStyle>
            <a:lvl1pPr>
              <a:defRPr/>
            </a:lvl1pPr>
          </a:lstStyle>
          <a:p>
            <a:pPr>
              <a:defRPr/>
            </a:pPr>
            <a:fld id="{47774975-A501-41D0-8D0A-AE1BA5642375}" type="slidenum">
              <a:rPr lang="fi-FI"/>
              <a:pPr>
                <a:defRPr/>
              </a:pPr>
              <a:t>‹#›</a:t>
            </a:fld>
            <a:endParaRPr lang="fi-FI" dirty="0"/>
          </a:p>
        </p:txBody>
      </p:sp>
    </p:spTree>
    <p:extLst>
      <p:ext uri="{BB962C8B-B14F-4D97-AF65-F5344CB8AC3E}">
        <p14:creationId xmlns:p14="http://schemas.microsoft.com/office/powerpoint/2010/main" val="350281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KL_jatkosiv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700" y="0"/>
            <a:ext cx="84963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2" descr="Kuntaliitto_pc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700" y="5876925"/>
            <a:ext cx="24225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838200" y="708025"/>
            <a:ext cx="6477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1029" name="Rectangle 4"/>
          <p:cNvSpPr>
            <a:spLocks noGrp="1" noChangeArrowheads="1"/>
          </p:cNvSpPr>
          <p:nvPr>
            <p:ph type="body" idx="1"/>
          </p:nvPr>
        </p:nvSpPr>
        <p:spPr bwMode="auto">
          <a:xfrm>
            <a:off x="838200" y="2079625"/>
            <a:ext cx="6477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101" name="Rectangle 5"/>
          <p:cNvSpPr>
            <a:spLocks noGrp="1" noChangeArrowheads="1"/>
          </p:cNvSpPr>
          <p:nvPr>
            <p:ph type="ftr" sz="quarter" idx="3"/>
          </p:nvPr>
        </p:nvSpPr>
        <p:spPr bwMode="black">
          <a:xfrm>
            <a:off x="4549775" y="6553200"/>
            <a:ext cx="1800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11.2.2015 Kari-Pekka Mäki-Lohiluoma</a:t>
            </a:r>
            <a:endParaRPr lang="fi-FI" dirty="0"/>
          </a:p>
        </p:txBody>
      </p:sp>
      <p:sp>
        <p:nvSpPr>
          <p:cNvPr id="4102" name="Rectangle 6"/>
          <p:cNvSpPr>
            <a:spLocks noGrp="1" noChangeArrowheads="1"/>
          </p:cNvSpPr>
          <p:nvPr>
            <p:ph type="dt" sz="half" idx="2"/>
          </p:nvPr>
        </p:nvSpPr>
        <p:spPr bwMode="white">
          <a:xfrm>
            <a:off x="7181850" y="6553200"/>
            <a:ext cx="1079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endParaRPr lang="fi-FI" dirty="0"/>
          </a:p>
        </p:txBody>
      </p:sp>
      <p:sp>
        <p:nvSpPr>
          <p:cNvPr id="4103" name="Rectangle 7"/>
          <p:cNvSpPr>
            <a:spLocks noGrp="1" noChangeArrowheads="1"/>
          </p:cNvSpPr>
          <p:nvPr>
            <p:ph type="sldNum" sz="quarter" idx="4"/>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solidFill>
                  <a:schemeClr val="accent1"/>
                </a:solidFill>
                <a:cs typeface="+mn-cs"/>
              </a:defRPr>
            </a:lvl1pPr>
          </a:lstStyle>
          <a:p>
            <a:pPr>
              <a:defRPr/>
            </a:pPr>
            <a:fld id="{B52D336E-DF80-4747-AEF0-315572594E81}" type="slidenum">
              <a:rPr lang="fi-FI"/>
              <a:pPr>
                <a:defRPr/>
              </a:pPr>
              <a:t>‹#›</a:t>
            </a:fld>
            <a:endParaRPr lang="fi-FI" dirty="0"/>
          </a:p>
        </p:txBody>
      </p:sp>
    </p:spTree>
  </p:cSld>
  <p:clrMap bg1="lt1" tx1="dk1" bg2="lt2" tx2="dk2" accent1="accent1" accent2="accent2" accent3="accent3" accent4="accent4" accent5="accent5" accent6="accent6" hlink="hlink" folHlink="folHlink"/>
  <p:sldLayoutIdLst>
    <p:sldLayoutId id="2147484442"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Kuntaliitto_p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0700" y="5876925"/>
            <a:ext cx="24177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838200" y="708025"/>
            <a:ext cx="6477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Click to edit Master title style</a:t>
            </a:r>
          </a:p>
        </p:txBody>
      </p:sp>
      <p:sp>
        <p:nvSpPr>
          <p:cNvPr id="2052" name="Rectangle 4"/>
          <p:cNvSpPr>
            <a:spLocks noGrp="1" noChangeArrowheads="1"/>
          </p:cNvSpPr>
          <p:nvPr>
            <p:ph type="body" idx="1"/>
          </p:nvPr>
        </p:nvSpPr>
        <p:spPr bwMode="auto">
          <a:xfrm>
            <a:off x="838200" y="2079625"/>
            <a:ext cx="6477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7173" name="Rectangle 5"/>
          <p:cNvSpPr>
            <a:spLocks noGrp="1" noChangeArrowheads="1"/>
          </p:cNvSpPr>
          <p:nvPr>
            <p:ph type="ftr" sz="quarter" idx="3"/>
          </p:nvPr>
        </p:nvSpPr>
        <p:spPr bwMode="black">
          <a:xfrm>
            <a:off x="4549775" y="6553200"/>
            <a:ext cx="1800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11.2.2015 Kari-Pekka Mäki-Lohiluoma</a:t>
            </a:r>
            <a:endParaRPr lang="fi-FI" dirty="0"/>
          </a:p>
        </p:txBody>
      </p:sp>
      <p:sp>
        <p:nvSpPr>
          <p:cNvPr id="7174" name="Rectangle 6"/>
          <p:cNvSpPr>
            <a:spLocks noGrp="1" noChangeArrowheads="1"/>
          </p:cNvSpPr>
          <p:nvPr>
            <p:ph type="dt" sz="half" idx="2"/>
          </p:nvPr>
        </p:nvSpPr>
        <p:spPr bwMode="auto">
          <a:xfrm>
            <a:off x="7181850" y="6553200"/>
            <a:ext cx="1079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endParaRPr lang="fi-FI" dirty="0"/>
          </a:p>
        </p:txBody>
      </p:sp>
      <p:sp>
        <p:nvSpPr>
          <p:cNvPr id="7175" name="Rectangle 7"/>
          <p:cNvSpPr>
            <a:spLocks noGrp="1" noChangeArrowheads="1"/>
          </p:cNvSpPr>
          <p:nvPr>
            <p:ph type="sldNum" sz="quarter" idx="4"/>
          </p:nvPr>
        </p:nvSpPr>
        <p:spPr bwMode="auto">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cs typeface="+mn-cs"/>
              </a:defRPr>
            </a:lvl1pPr>
          </a:lstStyle>
          <a:p>
            <a:pPr>
              <a:defRPr/>
            </a:pPr>
            <a:fld id="{DCEDA052-6166-4552-8B84-5B0F221E5FD6}" type="slidenum">
              <a:rPr lang="fi-FI"/>
              <a:pPr>
                <a:defRPr/>
              </a:pPr>
              <a:t>‹#›</a:t>
            </a:fld>
            <a:endParaRPr lang="fi-FI" dirty="0"/>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54" r:id="rId12"/>
    <p:sldLayoutId id="2147484455" r:id="rId13"/>
    <p:sldLayoutId id="2147484456" r:id="rId14"/>
    <p:sldLayoutId id="2147484457" r:id="rId15"/>
    <p:sldLayoutId id="2147484458" r:id="rId16"/>
    <p:sldLayoutId id="2147484459" r:id="rId17"/>
    <p:sldLayoutId id="2147484460" r:id="rId18"/>
    <p:sldLayoutId id="2147484461" r:id="rId19"/>
    <p:sldLayoutId id="2147484462" r:id="rId20"/>
    <p:sldLayoutId id="2147484463" r:id="rId21"/>
  </p:sldLayoutIdLst>
  <p:hf sldNum="0" hdr="0" dt="0"/>
  <p:txStyles>
    <p:titleStyle>
      <a:lvl1pPr algn="ctr" defTabSz="457200" rtl="0" eaLnBrk="0" fontAlgn="base" hangingPunct="0">
        <a:spcBef>
          <a:spcPct val="0"/>
        </a:spcBef>
        <a:spcAft>
          <a:spcPct val="0"/>
        </a:spcAft>
        <a:defRPr sz="30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2600" kern="1600" spc="-30">
          <a:solidFill>
            <a:srgbClr val="002E63"/>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Verdana" pitchFamily="34" charset="0"/>
        <a:buChar char="»"/>
        <a:defRPr sz="2200" kern="1600" spc="-30">
          <a:solidFill>
            <a:srgbClr val="002E63"/>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kern="1600" spc="-30">
          <a:solidFill>
            <a:srgbClr val="002E63"/>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5.xml"/><Relationship Id="rId2" Type="http://schemas.openxmlformats.org/officeDocument/2006/relationships/slideLayout" Target="../slideLayouts/slideLayout39.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5.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9.xml"/><Relationship Id="rId7" Type="http://schemas.openxmlformats.org/officeDocument/2006/relationships/oleObject" Target="../embeddings/oleObject11.bin"/><Relationship Id="rId2" Type="http://schemas.openxmlformats.org/officeDocument/2006/relationships/slideLayout" Target="../slideLayouts/slideLayout39.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7.xml"/><Relationship Id="rId2" Type="http://schemas.openxmlformats.org/officeDocument/2006/relationships/slideLayout" Target="../slideLayouts/slideLayout39.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10.xml"/><Relationship Id="rId2" Type="http://schemas.openxmlformats.org/officeDocument/2006/relationships/slideLayout" Target="../slideLayouts/slideLayout39.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11.xml"/><Relationship Id="rId2" Type="http://schemas.openxmlformats.org/officeDocument/2006/relationships/slideLayout" Target="../slideLayouts/slideLayout39.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5.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13.xml"/><Relationship Id="rId7" Type="http://schemas.openxmlformats.org/officeDocument/2006/relationships/oleObject" Target="../embeddings/oleObject20.bin"/><Relationship Id="rId2" Type="http://schemas.openxmlformats.org/officeDocument/2006/relationships/slideLayout" Target="../slideLayouts/slideLayout39.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15.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1.xml"/><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hart" Target="../charts/chart13.xml"/><Relationship Id="rId2" Type="http://schemas.openxmlformats.org/officeDocument/2006/relationships/slideLayout" Target="../slideLayouts/slideLayout39.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15.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3.xml"/><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5.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4.xml"/><Relationship Id="rId2" Type="http://schemas.openxmlformats.org/officeDocument/2006/relationships/slideLayout" Target="../slideLayouts/slideLayout39.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5.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898798" y="1772791"/>
            <a:ext cx="7345610" cy="1547738"/>
          </a:xfrm>
        </p:spPr>
        <p:txBody>
          <a:bodyPr>
            <a:noAutofit/>
          </a:bodyPr>
          <a:lstStyle/>
          <a:p>
            <a:pPr eaLnBrk="1" hangingPunct="1"/>
            <a:r>
              <a:rPr lang="fi-FI" sz="2400" dirty="0" smtClean="0"/>
              <a:t>Kommunernas och </a:t>
            </a:r>
            <a:r>
              <a:rPr lang="fi-FI" sz="2400" dirty="0" err="1" smtClean="0"/>
              <a:t>samkommunernas</a:t>
            </a:r>
            <a:r>
              <a:rPr lang="fi-FI" sz="2400" dirty="0" smtClean="0"/>
              <a:t> </a:t>
            </a:r>
            <a:r>
              <a:rPr lang="fi-FI" sz="2400" dirty="0" err="1" smtClean="0"/>
              <a:t>bokslutsprognoser</a:t>
            </a:r>
            <a:r>
              <a:rPr lang="fi-FI" sz="2400" dirty="0" smtClean="0"/>
              <a:t> för 2014 </a:t>
            </a:r>
            <a:r>
              <a:rPr lang="fi-FI" sz="2400" dirty="0" err="1" smtClean="0"/>
              <a:t>samt</a:t>
            </a:r>
            <a:r>
              <a:rPr lang="fi-FI" sz="2400" dirty="0" smtClean="0"/>
              <a:t> </a:t>
            </a:r>
            <a:r>
              <a:rPr lang="fi-FI" sz="2400" dirty="0" err="1" smtClean="0"/>
              <a:t>budgetar</a:t>
            </a:r>
            <a:r>
              <a:rPr lang="fi-FI" sz="2400" dirty="0" smtClean="0"/>
              <a:t> </a:t>
            </a:r>
            <a:r>
              <a:rPr lang="fi-FI" sz="2400" dirty="0" err="1" smtClean="0"/>
              <a:t>och</a:t>
            </a:r>
            <a:r>
              <a:rPr lang="fi-FI" sz="2400" dirty="0" smtClean="0"/>
              <a:t> </a:t>
            </a:r>
            <a:r>
              <a:rPr lang="fi-FI" sz="2400" dirty="0" err="1" smtClean="0"/>
              <a:t>ekonomiplaner</a:t>
            </a:r>
            <a:r>
              <a:rPr lang="fi-FI" sz="2400" dirty="0" smtClean="0"/>
              <a:t> för 2015-2017</a:t>
            </a:r>
          </a:p>
        </p:txBody>
      </p:sp>
      <p:sp>
        <p:nvSpPr>
          <p:cNvPr id="9" name="Rectangle 4"/>
          <p:cNvSpPr>
            <a:spLocks noChangeArrowheads="1"/>
          </p:cNvSpPr>
          <p:nvPr/>
        </p:nvSpPr>
        <p:spPr bwMode="auto">
          <a:xfrm>
            <a:off x="827584" y="3356198"/>
            <a:ext cx="6096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20000"/>
              </a:spcBef>
              <a:buClr>
                <a:schemeClr val="accent1"/>
              </a:buClr>
            </a:pPr>
            <a:r>
              <a:rPr lang="fi-FI" sz="1800" dirty="0" err="1" smtClean="0">
                <a:solidFill>
                  <a:schemeClr val="accent1"/>
                </a:solidFill>
              </a:rPr>
              <a:t>Presskonferens</a:t>
            </a:r>
            <a:r>
              <a:rPr lang="fi-FI" sz="1800" dirty="0" smtClean="0">
                <a:solidFill>
                  <a:schemeClr val="accent1"/>
                </a:solidFill>
              </a:rPr>
              <a:t> 11.2.2015</a:t>
            </a:r>
            <a:endParaRPr lang="fi-FI" sz="1800" dirty="0">
              <a:solidFill>
                <a:schemeClr val="accent1"/>
              </a:solidFill>
            </a:endParaRPr>
          </a:p>
          <a:p>
            <a:pPr>
              <a:lnSpc>
                <a:spcPct val="110000"/>
              </a:lnSpc>
              <a:spcBef>
                <a:spcPct val="20000"/>
              </a:spcBef>
              <a:buClr>
                <a:schemeClr val="accent1"/>
              </a:buClr>
            </a:pPr>
            <a:endParaRPr lang="fi-FI" dirty="0"/>
          </a:p>
        </p:txBody>
      </p:sp>
      <p:sp>
        <p:nvSpPr>
          <p:cNvPr id="10" name="Rectangle 3"/>
          <p:cNvSpPr>
            <a:spLocks noGrp="1" noChangeArrowheads="1"/>
          </p:cNvSpPr>
          <p:nvPr>
            <p:ph type="subTitle" idx="1"/>
          </p:nvPr>
        </p:nvSpPr>
        <p:spPr>
          <a:xfrm>
            <a:off x="898798" y="3860279"/>
            <a:ext cx="5618162" cy="504825"/>
          </a:xfrm>
        </p:spPr>
        <p:txBody>
          <a:bodyPr/>
          <a:lstStyle/>
          <a:p>
            <a:pPr eaLnBrk="1" hangingPunct="1"/>
            <a:r>
              <a:rPr lang="fi-FI" sz="1600" dirty="0" smtClean="0"/>
              <a:t>Verkställande direktör Kari-Pekka Mäki-Lohiluoma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ext uri="{D42A27DB-BD31-4B8C-83A1-F6EECF244321}">
                <p14:modId xmlns:p14="http://schemas.microsoft.com/office/powerpoint/2010/main" val="3799210727"/>
              </p:ext>
            </p:extLst>
          </p:nvPr>
        </p:nvGraphicFramePr>
        <p:xfrm>
          <a:off x="654050" y="1297905"/>
          <a:ext cx="8077200" cy="4078288"/>
        </p:xfrm>
        <a:graphic>
          <a:graphicData uri="http://schemas.openxmlformats.org/presentationml/2006/ole">
            <mc:AlternateContent xmlns:mc="http://schemas.openxmlformats.org/markup-compatibility/2006">
              <mc:Choice xmlns:v="urn:schemas-microsoft-com:vml" Requires="v">
                <p:oleObj spid="_x0000_s107692"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9790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extLst>
              <p:ext uri="{D42A27DB-BD31-4B8C-83A1-F6EECF244321}">
                <p14:modId xmlns:p14="http://schemas.microsoft.com/office/powerpoint/2010/main" val="2273787877"/>
              </p:ext>
            </p:extLst>
          </p:nvPr>
        </p:nvGraphicFramePr>
        <p:xfrm>
          <a:off x="654050" y="1297905"/>
          <a:ext cx="8077200" cy="4078288"/>
        </p:xfrm>
        <a:graphic>
          <a:graphicData uri="http://schemas.openxmlformats.org/presentationml/2006/ole">
            <mc:AlternateContent xmlns:mc="http://schemas.openxmlformats.org/markup-compatibility/2006">
              <mc:Choice xmlns:v="urn:schemas-microsoft-com:vml" Requires="v">
                <p:oleObj spid="_x0000_s107693"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9790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1183789081"/>
              </p:ext>
            </p:extLst>
          </p:nvPr>
        </p:nvGraphicFramePr>
        <p:xfrm>
          <a:off x="1765300" y="1401093"/>
          <a:ext cx="7072313" cy="4548187"/>
        </p:xfrm>
        <a:graphic>
          <a:graphicData uri="http://schemas.openxmlformats.org/drawingml/2006/chart">
            <c:chart xmlns:c="http://schemas.openxmlformats.org/drawingml/2006/chart" xmlns:r="http://schemas.openxmlformats.org/officeDocument/2006/relationships" r:id="rId7"/>
          </a:graphicData>
        </a:graphic>
      </p:graphicFrame>
      <p:sp>
        <p:nvSpPr>
          <p:cNvPr id="24582" name="Text Box 10"/>
          <p:cNvSpPr txBox="1">
            <a:spLocks noChangeArrowheads="1"/>
          </p:cNvSpPr>
          <p:nvPr/>
        </p:nvSpPr>
        <p:spPr bwMode="auto">
          <a:xfrm>
            <a:off x="352425" y="1639218"/>
            <a:ext cx="16859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solidFill>
                  <a:schemeClr val="accent1"/>
                </a:solidFill>
              </a:rPr>
              <a:t>          -    2000</a:t>
            </a:r>
          </a:p>
        </p:txBody>
      </p:sp>
      <p:sp>
        <p:nvSpPr>
          <p:cNvPr id="24583" name="Text Box 11"/>
          <p:cNvSpPr txBox="1">
            <a:spLocks noChangeArrowheads="1"/>
          </p:cNvSpPr>
          <p:nvPr/>
        </p:nvSpPr>
        <p:spPr bwMode="auto">
          <a:xfrm>
            <a:off x="352425" y="5055518"/>
            <a:ext cx="150900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smtClean="0">
                <a:solidFill>
                  <a:schemeClr val="accent1"/>
                </a:solidFill>
              </a:rPr>
              <a:t>Fasta Finland</a:t>
            </a:r>
            <a:endParaRPr lang="fi-FI" sz="1500" dirty="0">
              <a:solidFill>
                <a:schemeClr val="accent1"/>
              </a:solidFill>
            </a:endParaRPr>
          </a:p>
        </p:txBody>
      </p:sp>
      <p:sp>
        <p:nvSpPr>
          <p:cNvPr id="24584" name="Text Box 12"/>
          <p:cNvSpPr txBox="1">
            <a:spLocks noChangeArrowheads="1"/>
          </p:cNvSpPr>
          <p:nvPr/>
        </p:nvSpPr>
        <p:spPr bwMode="auto">
          <a:xfrm>
            <a:off x="352425" y="4109368"/>
            <a:ext cx="1663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solidFill>
                  <a:schemeClr val="accent1"/>
                </a:solidFill>
              </a:rPr>
              <a:t> 40001-100000</a:t>
            </a:r>
          </a:p>
        </p:txBody>
      </p:sp>
      <p:sp>
        <p:nvSpPr>
          <p:cNvPr id="24585" name="Text Box 13"/>
          <p:cNvSpPr txBox="1">
            <a:spLocks noChangeArrowheads="1"/>
          </p:cNvSpPr>
          <p:nvPr/>
        </p:nvSpPr>
        <p:spPr bwMode="auto">
          <a:xfrm>
            <a:off x="352425" y="3101305"/>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solidFill>
                  <a:schemeClr val="accent1"/>
                </a:solidFill>
              </a:rPr>
              <a:t> 10001-  20000</a:t>
            </a:r>
          </a:p>
        </p:txBody>
      </p:sp>
      <p:sp>
        <p:nvSpPr>
          <p:cNvPr id="24586" name="Text Box 14"/>
          <p:cNvSpPr txBox="1">
            <a:spLocks noChangeArrowheads="1"/>
          </p:cNvSpPr>
          <p:nvPr/>
        </p:nvSpPr>
        <p:spPr bwMode="auto">
          <a:xfrm>
            <a:off x="352425" y="2096418"/>
            <a:ext cx="1701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solidFill>
                  <a:schemeClr val="accent1"/>
                </a:solidFill>
              </a:rPr>
              <a:t>   2001-    6000</a:t>
            </a:r>
          </a:p>
        </p:txBody>
      </p:sp>
      <p:sp>
        <p:nvSpPr>
          <p:cNvPr id="24587" name="Text Box 15"/>
          <p:cNvSpPr txBox="1">
            <a:spLocks noChangeArrowheads="1"/>
          </p:cNvSpPr>
          <p:nvPr/>
        </p:nvSpPr>
        <p:spPr bwMode="auto">
          <a:xfrm>
            <a:off x="352425" y="3566443"/>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solidFill>
                  <a:schemeClr val="accent1"/>
                </a:solidFill>
              </a:rPr>
              <a:t> 20001-  40000</a:t>
            </a:r>
          </a:p>
        </p:txBody>
      </p:sp>
      <p:sp>
        <p:nvSpPr>
          <p:cNvPr id="24588" name="Text Box 16"/>
          <p:cNvSpPr txBox="1">
            <a:spLocks noChangeArrowheads="1"/>
          </p:cNvSpPr>
          <p:nvPr/>
        </p:nvSpPr>
        <p:spPr bwMode="auto">
          <a:xfrm>
            <a:off x="352425" y="4574505"/>
            <a:ext cx="993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solidFill>
                  <a:schemeClr val="accent1"/>
                </a:solidFill>
              </a:rPr>
              <a:t>100001-</a:t>
            </a:r>
          </a:p>
        </p:txBody>
      </p:sp>
      <p:sp>
        <p:nvSpPr>
          <p:cNvPr id="24589" name="Text Box 17"/>
          <p:cNvSpPr txBox="1">
            <a:spLocks noChangeArrowheads="1"/>
          </p:cNvSpPr>
          <p:nvPr/>
        </p:nvSpPr>
        <p:spPr bwMode="auto">
          <a:xfrm>
            <a:off x="352425" y="2596480"/>
            <a:ext cx="16891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solidFill>
                  <a:schemeClr val="accent1"/>
                </a:solidFill>
              </a:rPr>
              <a:t>   6001-  10000</a:t>
            </a:r>
          </a:p>
        </p:txBody>
      </p:sp>
      <p:sp>
        <p:nvSpPr>
          <p:cNvPr id="22545"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endParaRPr lang="fi-FI" dirty="0" smtClean="0">
              <a:solidFill>
                <a:schemeClr val="accent1"/>
              </a:solidFill>
            </a:endParaRPr>
          </a:p>
        </p:txBody>
      </p:sp>
      <p:cxnSp>
        <p:nvCxnSpPr>
          <p:cNvPr id="4" name="Suora yhdysviiva 3"/>
          <p:cNvCxnSpPr/>
          <p:nvPr/>
        </p:nvCxnSpPr>
        <p:spPr>
          <a:xfrm>
            <a:off x="6696000" y="1494656"/>
            <a:ext cx="0" cy="40176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Box 11"/>
          <p:cNvSpPr txBox="1">
            <a:spLocks noChangeArrowheads="1"/>
          </p:cNvSpPr>
          <p:nvPr/>
        </p:nvSpPr>
        <p:spPr bwMode="auto">
          <a:xfrm>
            <a:off x="1979265" y="5988013"/>
            <a:ext cx="4752975"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200" dirty="0"/>
              <a:t>Källa: Statistikcentralen, </a:t>
            </a:r>
            <a:r>
              <a:rPr lang="fi-FI" sz="1200" dirty="0" err="1"/>
              <a:t>år</a:t>
            </a:r>
            <a:r>
              <a:rPr lang="fi-FI" sz="1200" dirty="0"/>
              <a:t> </a:t>
            </a:r>
            <a:r>
              <a:rPr lang="fi-FI" sz="1200" dirty="0" smtClean="0"/>
              <a:t>2014 </a:t>
            </a:r>
            <a:r>
              <a:rPr lang="fi-FI" sz="1200" dirty="0"/>
              <a:t>enligt bokslutsprognoser.</a:t>
            </a:r>
            <a:endParaRPr lang="fi-FI" sz="2400" dirty="0"/>
          </a:p>
        </p:txBody>
      </p:sp>
      <p:sp>
        <p:nvSpPr>
          <p:cNvPr id="19" name="Text Box 31"/>
          <p:cNvSpPr txBox="1">
            <a:spLocks noChangeArrowheads="1"/>
          </p:cNvSpPr>
          <p:nvPr/>
        </p:nvSpPr>
        <p:spPr bwMode="auto">
          <a:xfrm>
            <a:off x="408087" y="836712"/>
            <a:ext cx="157162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solidFill>
                  <a:schemeClr val="accent1"/>
                </a:solidFill>
              </a:rPr>
              <a:t>Antal invånare</a:t>
            </a:r>
            <a:endParaRPr lang="fi-FI" dirty="0">
              <a:solidFill>
                <a:schemeClr val="accent1"/>
              </a:solidFill>
            </a:endParaRPr>
          </a:p>
          <a:p>
            <a:pPr eaLnBrk="1" hangingPunct="1"/>
            <a:r>
              <a:rPr lang="fi-FI" sz="1500" dirty="0">
                <a:solidFill>
                  <a:schemeClr val="accent1"/>
                </a:solidFill>
              </a:rPr>
              <a:t>  </a:t>
            </a:r>
            <a:r>
              <a:rPr lang="fi-FI" sz="1500" dirty="0" smtClean="0">
                <a:solidFill>
                  <a:schemeClr val="accent1"/>
                </a:solidFill>
              </a:rPr>
              <a:t>31.12.2014</a:t>
            </a:r>
            <a:endParaRPr lang="fi-FI" sz="1500" dirty="0">
              <a:solidFill>
                <a:schemeClr val="accent1"/>
              </a:solidFill>
            </a:endParaRPr>
          </a:p>
          <a:p>
            <a:pPr eaLnBrk="1" hangingPunct="1"/>
            <a:r>
              <a:rPr lang="fi-FI" sz="1000" dirty="0">
                <a:solidFill>
                  <a:schemeClr val="accent1"/>
                </a:solidFill>
              </a:rPr>
              <a:t>  </a:t>
            </a:r>
            <a:r>
              <a:rPr lang="fi-FI" sz="1100" dirty="0">
                <a:solidFill>
                  <a:schemeClr val="accent1"/>
                </a:solidFill>
              </a:rPr>
              <a:t>(förhandsuppgift)</a:t>
            </a:r>
          </a:p>
        </p:txBody>
      </p:sp>
      <p:sp>
        <p:nvSpPr>
          <p:cNvPr id="20" name="Rectangle 21"/>
          <p:cNvSpPr>
            <a:spLocks noChangeArrowheads="1"/>
          </p:cNvSpPr>
          <p:nvPr/>
        </p:nvSpPr>
        <p:spPr bwMode="auto">
          <a:xfrm>
            <a:off x="621452" y="116632"/>
            <a:ext cx="8120173" cy="654025"/>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85000"/>
              </a:lnSpc>
            </a:pPr>
            <a:r>
              <a:rPr lang="fi-FI" sz="2600" dirty="0">
                <a:solidFill>
                  <a:schemeClr val="accent1"/>
                </a:solidFill>
              </a:rPr>
              <a:t>Kommunernas årsbidrag enligt kommunstorlek</a:t>
            </a:r>
          </a:p>
          <a:p>
            <a:pPr algn="ctr">
              <a:lnSpc>
                <a:spcPct val="85000"/>
              </a:lnSpc>
            </a:pPr>
            <a:r>
              <a:rPr lang="fi-FI" sz="2400" dirty="0" err="1" smtClean="0">
                <a:solidFill>
                  <a:schemeClr val="accent1"/>
                </a:solidFill>
              </a:rPr>
              <a:t>Årsbidraget</a:t>
            </a:r>
            <a:r>
              <a:rPr lang="fi-FI" sz="2400" dirty="0" smtClean="0">
                <a:solidFill>
                  <a:schemeClr val="accent1"/>
                </a:solidFill>
              </a:rPr>
              <a:t> </a:t>
            </a:r>
            <a:r>
              <a:rPr lang="fi-FI" sz="2400" dirty="0">
                <a:solidFill>
                  <a:schemeClr val="accent1"/>
                </a:solidFill>
              </a:rPr>
              <a:t>i procent av </a:t>
            </a:r>
            <a:r>
              <a:rPr lang="fi-FI" sz="2400" dirty="0" err="1" smtClean="0">
                <a:solidFill>
                  <a:schemeClr val="accent1"/>
                </a:solidFill>
              </a:rPr>
              <a:t>avskrivningarna</a:t>
            </a:r>
            <a:r>
              <a:rPr lang="fi-FI" sz="2400" dirty="0" smtClean="0">
                <a:solidFill>
                  <a:schemeClr val="accent1"/>
                </a:solidFill>
              </a:rPr>
              <a:t> 2012-2014</a:t>
            </a:r>
            <a:endParaRPr lang="fi-FI" sz="2400" dirty="0">
              <a:solidFill>
                <a:schemeClr val="accent1"/>
              </a:solidFill>
            </a:endParaRPr>
          </a:p>
        </p:txBody>
      </p:sp>
    </p:spTree>
    <p:extLst>
      <p:ext uri="{BB962C8B-B14F-4D97-AF65-F5344CB8AC3E}">
        <p14:creationId xmlns:p14="http://schemas.microsoft.com/office/powerpoint/2010/main" val="2271515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08804"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000" dirty="0">
              <a:solidFill>
                <a:schemeClr val="accent1"/>
              </a:solidFill>
            </a:endParaRPr>
          </a:p>
        </p:txBody>
      </p:sp>
      <p:graphicFrame>
        <p:nvGraphicFramePr>
          <p:cNvPr id="25605" name="Object 20"/>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08805"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679450" y="1174750"/>
          <a:ext cx="8077200" cy="4078288"/>
        </p:xfrm>
        <a:graphic>
          <a:graphicData uri="http://schemas.openxmlformats.org/presentationml/2006/ole">
            <mc:AlternateContent xmlns:mc="http://schemas.openxmlformats.org/markup-compatibility/2006">
              <mc:Choice xmlns:v="urn:schemas-microsoft-com:vml" Requires="v">
                <p:oleObj spid="_x0000_s108806" name="Kaavio" r:id="rId7" imgW="8077320" imgH="4076790" progId="MSGraph.Chart.8">
                  <p:embed followColorScheme="full"/>
                </p:oleObj>
              </mc:Choice>
              <mc:Fallback>
                <p:oleObj name="Kaavio" r:id="rId7"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79450" y="11747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962381810"/>
              </p:ext>
            </p:extLst>
          </p:nvPr>
        </p:nvGraphicFramePr>
        <p:xfrm>
          <a:off x="251520" y="764704"/>
          <a:ext cx="8635305" cy="5277321"/>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808040" y="86057"/>
            <a:ext cx="7800853" cy="623248"/>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400" dirty="0" smtClean="0">
                <a:solidFill>
                  <a:schemeClr val="accent1"/>
                </a:solidFill>
              </a:rPr>
              <a:t>Kommunernas årsbidrag enligt landskap</a:t>
            </a:r>
            <a:endParaRPr lang="fi-FI" sz="2400" dirty="0">
              <a:solidFill>
                <a:schemeClr val="accent1"/>
              </a:solidFill>
            </a:endParaRPr>
          </a:p>
          <a:p>
            <a:pPr algn="ctr">
              <a:lnSpc>
                <a:spcPct val="90000"/>
              </a:lnSpc>
            </a:pPr>
            <a:r>
              <a:rPr lang="fi-FI" sz="2100" dirty="0" err="1" smtClean="0">
                <a:solidFill>
                  <a:schemeClr val="accent1"/>
                </a:solidFill>
              </a:rPr>
              <a:t>Årsbidraget</a:t>
            </a:r>
            <a:r>
              <a:rPr lang="fi-FI" sz="2100" dirty="0" smtClean="0">
                <a:solidFill>
                  <a:schemeClr val="accent1"/>
                </a:solidFill>
              </a:rPr>
              <a:t> i procent av </a:t>
            </a:r>
            <a:r>
              <a:rPr lang="fi-FI" sz="2100" dirty="0" err="1" smtClean="0">
                <a:solidFill>
                  <a:schemeClr val="accent1"/>
                </a:solidFill>
              </a:rPr>
              <a:t>avskrivningarna</a:t>
            </a:r>
            <a:r>
              <a:rPr lang="fi-FI" sz="2100" dirty="0" smtClean="0">
                <a:solidFill>
                  <a:schemeClr val="accent1"/>
                </a:solidFill>
              </a:rPr>
              <a:t> </a:t>
            </a:r>
            <a:r>
              <a:rPr lang="fi-FI" sz="2100" dirty="0" err="1" smtClean="0">
                <a:solidFill>
                  <a:schemeClr val="accent1"/>
                </a:solidFill>
              </a:rPr>
              <a:t>åren</a:t>
            </a:r>
            <a:r>
              <a:rPr lang="fi-FI" sz="2100" dirty="0" smtClean="0">
                <a:solidFill>
                  <a:schemeClr val="accent1"/>
                </a:solidFill>
              </a:rPr>
              <a:t> 2013-2014</a:t>
            </a:r>
            <a:endParaRPr lang="fi-FI" sz="2100" dirty="0">
              <a:solidFill>
                <a:schemeClr val="accent1"/>
              </a:solidFill>
            </a:endParaRPr>
          </a:p>
        </p:txBody>
      </p:sp>
      <p:sp>
        <p:nvSpPr>
          <p:cNvPr id="23587"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endParaRPr lang="fi-FI" dirty="0" smtClean="0">
              <a:solidFill>
                <a:schemeClr val="accent1"/>
              </a:solidFill>
            </a:endParaRPr>
          </a:p>
        </p:txBody>
      </p:sp>
      <p:sp>
        <p:nvSpPr>
          <p:cNvPr id="15" name="Text Box 11"/>
          <p:cNvSpPr txBox="1">
            <a:spLocks noChangeArrowheads="1"/>
          </p:cNvSpPr>
          <p:nvPr/>
        </p:nvSpPr>
        <p:spPr bwMode="auto">
          <a:xfrm>
            <a:off x="1979265" y="6060021"/>
            <a:ext cx="4752975"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200" dirty="0"/>
              <a:t>Källa: Statistikcentralen, </a:t>
            </a:r>
            <a:r>
              <a:rPr lang="fi-FI" sz="1200" dirty="0" err="1"/>
              <a:t>år</a:t>
            </a:r>
            <a:r>
              <a:rPr lang="fi-FI" sz="1200" dirty="0"/>
              <a:t> </a:t>
            </a:r>
            <a:r>
              <a:rPr lang="fi-FI" sz="1200" dirty="0" smtClean="0"/>
              <a:t>2014 </a:t>
            </a:r>
            <a:r>
              <a:rPr lang="fi-FI" sz="1200" dirty="0"/>
              <a:t>enligt bokslutsprognoser.</a:t>
            </a:r>
            <a:endParaRPr lang="fi-FI" sz="2400" dirty="0"/>
          </a:p>
        </p:txBody>
      </p:sp>
      <p:cxnSp>
        <p:nvCxnSpPr>
          <p:cNvPr id="4" name="Suora yhdysviiva 3"/>
          <p:cNvCxnSpPr/>
          <p:nvPr/>
        </p:nvCxnSpPr>
        <p:spPr>
          <a:xfrm>
            <a:off x="6289200" y="836712"/>
            <a:ext cx="0" cy="482400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853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5820"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5821"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1217631" y="44624"/>
            <a:ext cx="6834179" cy="1046440"/>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400" dirty="0" err="1" smtClean="0"/>
              <a:t>Kommunernas</a:t>
            </a:r>
            <a:r>
              <a:rPr lang="fi-FI" sz="2400" dirty="0" smtClean="0"/>
              <a:t> </a:t>
            </a:r>
            <a:r>
              <a:rPr lang="fi-FI" sz="2400" dirty="0" err="1" smtClean="0"/>
              <a:t>investeringar</a:t>
            </a:r>
            <a:r>
              <a:rPr lang="fi-FI" sz="2400" dirty="0" smtClean="0"/>
              <a:t> </a:t>
            </a:r>
            <a:r>
              <a:rPr lang="fi-FI" sz="2400" dirty="0" err="1" smtClean="0"/>
              <a:t>som</a:t>
            </a:r>
            <a:r>
              <a:rPr lang="fi-FI" sz="2400" dirty="0" smtClean="0"/>
              <a:t> avskrivs</a:t>
            </a:r>
            <a:r>
              <a:rPr lang="fi-FI" sz="2400" baseline="30000" dirty="0" smtClean="0"/>
              <a:t>1)</a:t>
            </a:r>
            <a:r>
              <a:rPr lang="fi-FI" sz="2400" dirty="0" smtClean="0"/>
              <a:t> </a:t>
            </a:r>
          </a:p>
          <a:p>
            <a:pPr algn="ctr"/>
            <a:r>
              <a:rPr lang="fi-FI" sz="2400" dirty="0" smtClean="0"/>
              <a:t>2000-2014, </a:t>
            </a:r>
            <a:r>
              <a:rPr lang="fi-FI" sz="2400" dirty="0" err="1"/>
              <a:t>€</a:t>
            </a:r>
            <a:r>
              <a:rPr lang="fi-FI" sz="2400" dirty="0" err="1" smtClean="0"/>
              <a:t>/inv</a:t>
            </a:r>
            <a:r>
              <a:rPr lang="fi-FI" sz="2400" dirty="0" smtClean="0"/>
              <a:t>.</a:t>
            </a:r>
            <a:endParaRPr lang="fi-FI" sz="2400" dirty="0"/>
          </a:p>
          <a:p>
            <a:pPr algn="ctr"/>
            <a:r>
              <a:rPr lang="fi-FI" sz="2000" dirty="0" err="1" smtClean="0"/>
              <a:t>Enligt</a:t>
            </a:r>
            <a:r>
              <a:rPr lang="fi-FI" sz="2000" dirty="0" smtClean="0"/>
              <a:t> </a:t>
            </a:r>
            <a:r>
              <a:rPr lang="fi-FI" sz="2000" dirty="0" err="1" smtClean="0"/>
              <a:t>kommunstorlek</a:t>
            </a:r>
            <a:r>
              <a:rPr lang="fi-FI" sz="2000" dirty="0" smtClean="0"/>
              <a:t> (</a:t>
            </a:r>
            <a:r>
              <a:rPr lang="fi-FI" sz="2000" dirty="0" err="1" smtClean="0"/>
              <a:t>exkl</a:t>
            </a:r>
            <a:r>
              <a:rPr lang="fi-FI" sz="2000" dirty="0" smtClean="0"/>
              <a:t>. </a:t>
            </a:r>
            <a:r>
              <a:rPr lang="fi-FI" sz="2000" dirty="0" err="1" smtClean="0"/>
              <a:t>Åland</a:t>
            </a:r>
            <a:r>
              <a:rPr lang="fi-FI" sz="2000" dirty="0" smtClean="0"/>
              <a:t>)</a:t>
            </a:r>
            <a:endParaRPr lang="fi-FI" sz="2000" dirty="0"/>
          </a:p>
        </p:txBody>
      </p:sp>
      <p:graphicFrame>
        <p:nvGraphicFramePr>
          <p:cNvPr id="2" name="Object 6"/>
          <p:cNvGraphicFramePr>
            <a:graphicFrameLocks noChangeAspect="1"/>
          </p:cNvGraphicFramePr>
          <p:nvPr>
            <p:extLst>
              <p:ext uri="{D42A27DB-BD31-4B8C-83A1-F6EECF244321}">
                <p14:modId xmlns:p14="http://schemas.microsoft.com/office/powerpoint/2010/main" val="2884743001"/>
              </p:ext>
            </p:extLst>
          </p:nvPr>
        </p:nvGraphicFramePr>
        <p:xfrm>
          <a:off x="179512" y="1152620"/>
          <a:ext cx="8600380" cy="4796660"/>
        </p:xfrm>
        <a:graphic>
          <a:graphicData uri="http://schemas.openxmlformats.org/drawingml/2006/chart">
            <c:chart xmlns:c="http://schemas.openxmlformats.org/drawingml/2006/chart" xmlns:r="http://schemas.openxmlformats.org/officeDocument/2006/relationships" r:id="rId7"/>
          </a:graphicData>
        </a:graphic>
      </p:graphicFrame>
      <p:sp>
        <p:nvSpPr>
          <p:cNvPr id="8199" name="Text Box 12"/>
          <p:cNvSpPr txBox="1">
            <a:spLocks noChangeArrowheads="1"/>
          </p:cNvSpPr>
          <p:nvPr/>
        </p:nvSpPr>
        <p:spPr bwMode="auto">
          <a:xfrm>
            <a:off x="971550" y="6176337"/>
            <a:ext cx="79209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smtClean="0">
                <a:solidFill>
                  <a:srgbClr val="00B050"/>
                </a:solidFill>
              </a:rPr>
              <a:t> </a:t>
            </a:r>
            <a:r>
              <a:rPr lang="fi-FI" sz="1200" dirty="0" smtClean="0">
                <a:solidFill>
                  <a:srgbClr val="003882"/>
                </a:solidFill>
              </a:rPr>
              <a:t>1) </a:t>
            </a:r>
            <a:r>
              <a:rPr lang="fi-FI" sz="1200" dirty="0" err="1" smtClean="0">
                <a:solidFill>
                  <a:srgbClr val="003882"/>
                </a:solidFill>
              </a:rPr>
              <a:t>Bruttoinvesteringar</a:t>
            </a:r>
            <a:r>
              <a:rPr lang="fi-FI" sz="1200" dirty="0" smtClean="0">
                <a:solidFill>
                  <a:srgbClr val="003882"/>
                </a:solidFill>
              </a:rPr>
              <a:t> </a:t>
            </a:r>
            <a:r>
              <a:rPr lang="fi-FI" sz="1200" dirty="0" err="1" smtClean="0">
                <a:solidFill>
                  <a:srgbClr val="003882"/>
                </a:solidFill>
              </a:rPr>
              <a:t>exkl</a:t>
            </a:r>
            <a:r>
              <a:rPr lang="fi-FI" sz="1200" dirty="0" smtClean="0">
                <a:solidFill>
                  <a:srgbClr val="003882"/>
                </a:solidFill>
              </a:rPr>
              <a:t>. </a:t>
            </a:r>
            <a:r>
              <a:rPr lang="fi-FI" sz="1200" dirty="0" err="1" smtClean="0">
                <a:solidFill>
                  <a:srgbClr val="003882"/>
                </a:solidFill>
              </a:rPr>
              <a:t>mark-</a:t>
            </a:r>
            <a:r>
              <a:rPr lang="fi-FI" sz="1200" dirty="0" smtClean="0">
                <a:solidFill>
                  <a:srgbClr val="003882"/>
                </a:solidFill>
              </a:rPr>
              <a:t> </a:t>
            </a:r>
            <a:r>
              <a:rPr lang="fi-FI" sz="1200" dirty="0" err="1" smtClean="0">
                <a:solidFill>
                  <a:srgbClr val="003882"/>
                </a:solidFill>
              </a:rPr>
              <a:t>och</a:t>
            </a:r>
            <a:r>
              <a:rPr lang="fi-FI" sz="1200" dirty="0" smtClean="0">
                <a:solidFill>
                  <a:srgbClr val="003882"/>
                </a:solidFill>
              </a:rPr>
              <a:t> </a:t>
            </a:r>
            <a:r>
              <a:rPr lang="fi-FI" sz="1200" dirty="0" err="1" smtClean="0">
                <a:solidFill>
                  <a:srgbClr val="003882"/>
                </a:solidFill>
              </a:rPr>
              <a:t>vattenområden</a:t>
            </a:r>
            <a:r>
              <a:rPr lang="fi-FI" sz="1200" dirty="0" smtClean="0">
                <a:solidFill>
                  <a:srgbClr val="003882"/>
                </a:solidFill>
              </a:rPr>
              <a:t> </a:t>
            </a:r>
            <a:r>
              <a:rPr lang="fi-FI" sz="1200" dirty="0" err="1" smtClean="0">
                <a:solidFill>
                  <a:srgbClr val="003882"/>
                </a:solidFill>
              </a:rPr>
              <a:t>samt</a:t>
            </a:r>
            <a:r>
              <a:rPr lang="fi-FI" sz="1200" dirty="0" smtClean="0">
                <a:solidFill>
                  <a:srgbClr val="003882"/>
                </a:solidFill>
              </a:rPr>
              <a:t> </a:t>
            </a:r>
            <a:r>
              <a:rPr lang="fi-FI" sz="1200" dirty="0" err="1" smtClean="0">
                <a:solidFill>
                  <a:srgbClr val="003882"/>
                </a:solidFill>
              </a:rPr>
              <a:t>anskaffning</a:t>
            </a:r>
            <a:r>
              <a:rPr lang="fi-FI" sz="1200" dirty="0" smtClean="0">
                <a:solidFill>
                  <a:srgbClr val="003882"/>
                </a:solidFill>
              </a:rPr>
              <a:t> av </a:t>
            </a:r>
            <a:r>
              <a:rPr lang="fi-FI" sz="1200" dirty="0" err="1" smtClean="0">
                <a:solidFill>
                  <a:srgbClr val="003882"/>
                </a:solidFill>
              </a:rPr>
              <a:t>aktier</a:t>
            </a:r>
            <a:r>
              <a:rPr lang="fi-FI" sz="1200" dirty="0" smtClean="0">
                <a:solidFill>
                  <a:srgbClr val="003882"/>
                </a:solidFill>
              </a:rPr>
              <a:t> </a:t>
            </a:r>
            <a:r>
              <a:rPr lang="fi-FI" sz="1200" dirty="0" err="1" smtClean="0">
                <a:solidFill>
                  <a:srgbClr val="003882"/>
                </a:solidFill>
              </a:rPr>
              <a:t>och</a:t>
            </a:r>
            <a:r>
              <a:rPr lang="fi-FI" sz="1200" dirty="0" smtClean="0">
                <a:solidFill>
                  <a:srgbClr val="003882"/>
                </a:solidFill>
              </a:rPr>
              <a:t> </a:t>
            </a:r>
            <a:r>
              <a:rPr lang="fi-FI" sz="1200" dirty="0" err="1" smtClean="0">
                <a:solidFill>
                  <a:srgbClr val="003882"/>
                </a:solidFill>
              </a:rPr>
              <a:t>andelar</a:t>
            </a:r>
            <a:r>
              <a:rPr lang="fi-FI" sz="1200" dirty="0" smtClean="0">
                <a:solidFill>
                  <a:srgbClr val="003882"/>
                </a:solidFill>
              </a:rPr>
              <a:t>.</a:t>
            </a:r>
            <a:endParaRPr lang="fi-FI" sz="1200" dirty="0">
              <a:solidFill>
                <a:srgbClr val="003882"/>
              </a:solidFill>
            </a:endParaRPr>
          </a:p>
        </p:txBody>
      </p:sp>
      <p:sp>
        <p:nvSpPr>
          <p:cNvPr id="8200"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sp>
        <p:nvSpPr>
          <p:cNvPr id="9" name="Text Box 11"/>
          <p:cNvSpPr txBox="1">
            <a:spLocks noChangeArrowheads="1"/>
          </p:cNvSpPr>
          <p:nvPr/>
        </p:nvSpPr>
        <p:spPr bwMode="auto">
          <a:xfrm>
            <a:off x="1043161" y="5988013"/>
            <a:ext cx="4752975"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200" dirty="0"/>
              <a:t>Källa: Statistikcentralen, </a:t>
            </a:r>
            <a:r>
              <a:rPr lang="fi-FI" sz="1200" dirty="0" err="1"/>
              <a:t>år</a:t>
            </a:r>
            <a:r>
              <a:rPr lang="fi-FI" sz="1200" dirty="0"/>
              <a:t> </a:t>
            </a:r>
            <a:r>
              <a:rPr lang="fi-FI" sz="1200" dirty="0" smtClean="0"/>
              <a:t>2014 </a:t>
            </a:r>
            <a:r>
              <a:rPr lang="fi-FI" sz="1200" dirty="0"/>
              <a:t>enligt bokslutsprognoser.</a:t>
            </a:r>
            <a:endParaRPr lang="fi-FI" sz="2400" dirty="0"/>
          </a:p>
        </p:txBody>
      </p:sp>
    </p:spTree>
    <p:extLst>
      <p:ext uri="{BB962C8B-B14F-4D97-AF65-F5344CB8AC3E}">
        <p14:creationId xmlns:p14="http://schemas.microsoft.com/office/powerpoint/2010/main" val="188771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4293605120"/>
              </p:ext>
            </p:extLst>
          </p:nvPr>
        </p:nvGraphicFramePr>
        <p:xfrm>
          <a:off x="250824" y="759885"/>
          <a:ext cx="8680673" cy="4469315"/>
        </p:xfrm>
        <a:graphic>
          <a:graphicData uri="http://schemas.openxmlformats.org/drawingml/2006/chart">
            <c:chart xmlns:c="http://schemas.openxmlformats.org/drawingml/2006/chart" xmlns:r="http://schemas.openxmlformats.org/officeDocument/2006/relationships" r:id="rId2"/>
          </a:graphicData>
        </a:graphic>
      </p:graphicFrame>
      <p:sp>
        <p:nvSpPr>
          <p:cNvPr id="5" name="Alatunnisteen paikkamerkki 4"/>
          <p:cNvSpPr>
            <a:spLocks noGrp="1"/>
          </p:cNvSpPr>
          <p:nvPr>
            <p:ph type="ftr" sz="quarter" idx="11"/>
          </p:nvPr>
        </p:nvSpPr>
        <p:spPr/>
        <p:txBody>
          <a:bodyPr/>
          <a:lstStyle/>
          <a:p>
            <a:pPr>
              <a:defRPr/>
            </a:pPr>
            <a:r>
              <a:rPr lang="en-US" dirty="0" smtClean="0"/>
              <a:t>11.2.2015 Kari-</a:t>
            </a:r>
            <a:r>
              <a:rPr lang="en-US" dirty="0" err="1" smtClean="0"/>
              <a:t>Pekka</a:t>
            </a:r>
            <a:r>
              <a:rPr lang="en-US" dirty="0" smtClean="0"/>
              <a:t> </a:t>
            </a:r>
            <a:r>
              <a:rPr lang="en-US" dirty="0" err="1" smtClean="0"/>
              <a:t>Mäki-Lohiluoma</a:t>
            </a:r>
            <a:endParaRPr lang="fi-FI" dirty="0"/>
          </a:p>
        </p:txBody>
      </p:sp>
      <p:sp>
        <p:nvSpPr>
          <p:cNvPr id="9" name="Rectangle 6"/>
          <p:cNvSpPr>
            <a:spLocks noChangeArrowheads="1"/>
          </p:cNvSpPr>
          <p:nvPr/>
        </p:nvSpPr>
        <p:spPr bwMode="auto">
          <a:xfrm>
            <a:off x="250825" y="121451"/>
            <a:ext cx="8748713" cy="584775"/>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000" dirty="0" err="1">
                <a:solidFill>
                  <a:schemeClr val="accent1"/>
                </a:solidFill>
              </a:rPr>
              <a:t>V</a:t>
            </a:r>
            <a:r>
              <a:rPr lang="fi-FI" sz="2000" dirty="0" err="1" smtClean="0">
                <a:solidFill>
                  <a:schemeClr val="accent1"/>
                </a:solidFill>
              </a:rPr>
              <a:t>erksamhetens</a:t>
            </a:r>
            <a:r>
              <a:rPr lang="fi-FI" sz="2000" dirty="0" smtClean="0">
                <a:solidFill>
                  <a:schemeClr val="accent1"/>
                </a:solidFill>
              </a:rPr>
              <a:t> </a:t>
            </a:r>
            <a:r>
              <a:rPr lang="fi-FI" sz="2000" dirty="0" err="1" smtClean="0">
                <a:solidFill>
                  <a:schemeClr val="accent1"/>
                </a:solidFill>
              </a:rPr>
              <a:t>och</a:t>
            </a:r>
            <a:r>
              <a:rPr lang="fi-FI" sz="2000" dirty="0" smtClean="0">
                <a:solidFill>
                  <a:schemeClr val="accent1"/>
                </a:solidFill>
              </a:rPr>
              <a:t> </a:t>
            </a:r>
            <a:r>
              <a:rPr lang="fi-FI" sz="2000" dirty="0" err="1" smtClean="0">
                <a:solidFill>
                  <a:schemeClr val="accent1"/>
                </a:solidFill>
              </a:rPr>
              <a:t>investeringarnas</a:t>
            </a:r>
            <a:r>
              <a:rPr lang="fi-FI" sz="2000" dirty="0" smtClean="0">
                <a:solidFill>
                  <a:schemeClr val="accent1"/>
                </a:solidFill>
              </a:rPr>
              <a:t> </a:t>
            </a:r>
            <a:r>
              <a:rPr lang="fi-FI" sz="2000" dirty="0" err="1" smtClean="0">
                <a:solidFill>
                  <a:schemeClr val="accent1"/>
                </a:solidFill>
              </a:rPr>
              <a:t>kassaflöde</a:t>
            </a:r>
            <a:r>
              <a:rPr lang="fi-FI" sz="2000" dirty="0" smtClean="0">
                <a:solidFill>
                  <a:schemeClr val="accent1"/>
                </a:solidFill>
              </a:rPr>
              <a:t> </a:t>
            </a:r>
            <a:r>
              <a:rPr lang="fi-FI" sz="2000" dirty="0" err="1" smtClean="0">
                <a:solidFill>
                  <a:schemeClr val="accent1"/>
                </a:solidFill>
              </a:rPr>
              <a:t>samt</a:t>
            </a:r>
            <a:r>
              <a:rPr lang="fi-FI" sz="2000" dirty="0" smtClean="0">
                <a:solidFill>
                  <a:schemeClr val="accent1"/>
                </a:solidFill>
              </a:rPr>
              <a:t> </a:t>
            </a:r>
            <a:r>
              <a:rPr lang="fi-FI" sz="2000" dirty="0" err="1" smtClean="0">
                <a:solidFill>
                  <a:schemeClr val="accent1"/>
                </a:solidFill>
              </a:rPr>
              <a:t>ökningen</a:t>
            </a:r>
            <a:r>
              <a:rPr lang="fi-FI" sz="2000" dirty="0" smtClean="0">
                <a:solidFill>
                  <a:schemeClr val="accent1"/>
                </a:solidFill>
              </a:rPr>
              <a:t> av </a:t>
            </a:r>
            <a:r>
              <a:rPr lang="fi-FI" sz="2000" dirty="0" err="1" smtClean="0">
                <a:solidFill>
                  <a:schemeClr val="accent1"/>
                </a:solidFill>
              </a:rPr>
              <a:t>lånestocken</a:t>
            </a:r>
            <a:r>
              <a:rPr lang="fi-FI" sz="2000" dirty="0" smtClean="0">
                <a:solidFill>
                  <a:schemeClr val="accent1"/>
                </a:solidFill>
              </a:rPr>
              <a:t> </a:t>
            </a:r>
            <a:r>
              <a:rPr lang="fi-FI" sz="2000" dirty="0" err="1" smtClean="0">
                <a:solidFill>
                  <a:schemeClr val="accent1"/>
                </a:solidFill>
              </a:rPr>
              <a:t>inom</a:t>
            </a:r>
            <a:r>
              <a:rPr lang="fi-FI" sz="2000" dirty="0" smtClean="0">
                <a:solidFill>
                  <a:schemeClr val="accent1"/>
                </a:solidFill>
              </a:rPr>
              <a:t> </a:t>
            </a:r>
            <a:r>
              <a:rPr lang="fi-FI" sz="2000" dirty="0" err="1" smtClean="0">
                <a:solidFill>
                  <a:schemeClr val="accent1"/>
                </a:solidFill>
              </a:rPr>
              <a:t>den</a:t>
            </a:r>
            <a:r>
              <a:rPr lang="fi-FI" sz="2000" dirty="0" smtClean="0">
                <a:solidFill>
                  <a:schemeClr val="accent1"/>
                </a:solidFill>
              </a:rPr>
              <a:t> </a:t>
            </a:r>
            <a:r>
              <a:rPr lang="fi-FI" sz="2000" dirty="0" err="1" smtClean="0">
                <a:solidFill>
                  <a:schemeClr val="accent1"/>
                </a:solidFill>
              </a:rPr>
              <a:t>kommunala</a:t>
            </a:r>
            <a:r>
              <a:rPr lang="fi-FI" sz="2000" dirty="0" smtClean="0">
                <a:solidFill>
                  <a:schemeClr val="accent1"/>
                </a:solidFill>
              </a:rPr>
              <a:t> </a:t>
            </a:r>
            <a:r>
              <a:rPr lang="fi-FI" sz="2000" dirty="0" err="1" smtClean="0">
                <a:solidFill>
                  <a:schemeClr val="accent1"/>
                </a:solidFill>
              </a:rPr>
              <a:t>sektorn</a:t>
            </a:r>
            <a:r>
              <a:rPr lang="fi-FI" sz="2000" dirty="0" smtClean="0">
                <a:solidFill>
                  <a:schemeClr val="accent1"/>
                </a:solidFill>
              </a:rPr>
              <a:t> </a:t>
            </a:r>
            <a:r>
              <a:rPr lang="fi-FI" sz="2000" dirty="0" err="1" smtClean="0">
                <a:solidFill>
                  <a:schemeClr val="accent1"/>
                </a:solidFill>
              </a:rPr>
              <a:t>åren</a:t>
            </a:r>
            <a:r>
              <a:rPr lang="fi-FI" sz="2000" dirty="0" smtClean="0">
                <a:solidFill>
                  <a:schemeClr val="accent1"/>
                </a:solidFill>
              </a:rPr>
              <a:t> 1997-2014, md </a:t>
            </a:r>
            <a:r>
              <a:rPr lang="fi-FI" sz="2000" dirty="0">
                <a:solidFill>
                  <a:schemeClr val="accent1"/>
                </a:solidFill>
              </a:rPr>
              <a:t>€</a:t>
            </a:r>
          </a:p>
        </p:txBody>
      </p:sp>
      <p:sp>
        <p:nvSpPr>
          <p:cNvPr id="11" name="Suorakulmio 10"/>
          <p:cNvSpPr/>
          <p:nvPr/>
        </p:nvSpPr>
        <p:spPr>
          <a:xfrm>
            <a:off x="324990" y="5473450"/>
            <a:ext cx="8711506" cy="830997"/>
          </a:xfrm>
          <a:prstGeom prst="rect">
            <a:avLst/>
          </a:prstGeom>
        </p:spPr>
        <p:txBody>
          <a:bodyPr wrap="square">
            <a:spAutoFit/>
          </a:bodyPr>
          <a:lstStyle/>
          <a:p>
            <a:r>
              <a:rPr lang="sv-FI" sz="1200" dirty="0"/>
              <a:t>Verksamhetens och investeringarnas kassaflöde är </a:t>
            </a:r>
            <a:r>
              <a:rPr lang="sv-FI" sz="1200" dirty="0" smtClean="0"/>
              <a:t>ett mellanresultat i finansieringsanalysen. Ett negativt belopp </a:t>
            </a:r>
            <a:r>
              <a:rPr lang="sv-FI" sz="1200" dirty="0"/>
              <a:t>(</a:t>
            </a:r>
            <a:r>
              <a:rPr lang="sv-FI" sz="1200" dirty="0" smtClean="0"/>
              <a:t>underskott) </a:t>
            </a:r>
            <a:r>
              <a:rPr lang="sv-FI" sz="1200" dirty="0"/>
              <a:t>beskriver att </a:t>
            </a:r>
            <a:r>
              <a:rPr lang="sv-FI" sz="1200" dirty="0" smtClean="0"/>
              <a:t>utgifter antingen </a:t>
            </a:r>
            <a:r>
              <a:rPr lang="sv-FI" sz="1200" dirty="0"/>
              <a:t>måste täckas genom en minskning </a:t>
            </a:r>
            <a:r>
              <a:rPr lang="sv-FI" sz="1200" dirty="0" smtClean="0"/>
              <a:t>av de </a:t>
            </a:r>
            <a:r>
              <a:rPr lang="sv-FI" sz="1200" dirty="0"/>
              <a:t>likvida medlen eller genom </a:t>
            </a:r>
            <a:r>
              <a:rPr lang="sv-FI" sz="1200" dirty="0" smtClean="0"/>
              <a:t>ökning av lånestocken. Ett positivt belopp </a:t>
            </a:r>
            <a:r>
              <a:rPr lang="sv-FI" sz="1200" dirty="0"/>
              <a:t>(</a:t>
            </a:r>
            <a:r>
              <a:rPr lang="sv-FI" sz="1200" dirty="0" smtClean="0"/>
              <a:t>överskott) </a:t>
            </a:r>
            <a:r>
              <a:rPr lang="sv-FI" sz="1200" dirty="0"/>
              <a:t>beskriver hur stor andel av kassaflödet </a:t>
            </a:r>
            <a:r>
              <a:rPr lang="sv-FI" sz="1200" dirty="0" smtClean="0"/>
              <a:t>som blir </a:t>
            </a:r>
            <a:r>
              <a:rPr lang="sv-FI" sz="1200" dirty="0"/>
              <a:t>kvar till </a:t>
            </a:r>
            <a:r>
              <a:rPr lang="sv-FI" sz="1200" dirty="0" smtClean="0"/>
              <a:t>nettoutlåning, låneamorteringar och förstärkning </a:t>
            </a:r>
            <a:r>
              <a:rPr lang="sv-FI" sz="1200" dirty="0"/>
              <a:t>av kassan.</a:t>
            </a:r>
            <a:endParaRPr lang="fi-FI" sz="1200" dirty="0"/>
          </a:p>
        </p:txBody>
      </p:sp>
      <p:sp>
        <p:nvSpPr>
          <p:cNvPr id="12" name="Suorakulmio 11"/>
          <p:cNvSpPr/>
          <p:nvPr/>
        </p:nvSpPr>
        <p:spPr>
          <a:xfrm>
            <a:off x="107504" y="4981007"/>
            <a:ext cx="8892034" cy="492443"/>
          </a:xfrm>
          <a:prstGeom prst="rect">
            <a:avLst/>
          </a:prstGeom>
        </p:spPr>
        <p:txBody>
          <a:bodyPr wrap="square">
            <a:spAutoFit/>
          </a:bodyPr>
          <a:lstStyle/>
          <a:p>
            <a:pPr eaLnBrk="1" hangingPunct="1"/>
            <a:r>
              <a:rPr lang="fi-FI" sz="1400" dirty="0" smtClean="0"/>
              <a:t> </a:t>
            </a:r>
            <a:r>
              <a:rPr lang="fi-FI" sz="1200" b="1" dirty="0" smtClean="0"/>
              <a:t>1) </a:t>
            </a:r>
            <a:r>
              <a:rPr lang="fi-FI" sz="1200" b="1" dirty="0" err="1" smtClean="0"/>
              <a:t>Verksamhetens</a:t>
            </a:r>
            <a:r>
              <a:rPr lang="fi-FI" sz="1200" b="1" dirty="0" smtClean="0"/>
              <a:t> </a:t>
            </a:r>
            <a:r>
              <a:rPr lang="fi-FI" sz="1200" b="1" dirty="0" err="1" smtClean="0"/>
              <a:t>och</a:t>
            </a:r>
            <a:r>
              <a:rPr lang="fi-FI" sz="1200" b="1" dirty="0" smtClean="0"/>
              <a:t> </a:t>
            </a:r>
            <a:r>
              <a:rPr lang="fi-FI" sz="1200" b="1" dirty="0" err="1" smtClean="0"/>
              <a:t>investeringarnas</a:t>
            </a:r>
            <a:r>
              <a:rPr lang="fi-FI" sz="1200" b="1" dirty="0" smtClean="0"/>
              <a:t> </a:t>
            </a:r>
            <a:r>
              <a:rPr lang="fi-FI" sz="1200" b="1" dirty="0" err="1" smtClean="0"/>
              <a:t>kassaflöde</a:t>
            </a:r>
            <a:r>
              <a:rPr lang="fi-FI" sz="1200" b="1" dirty="0" smtClean="0"/>
              <a:t> = </a:t>
            </a:r>
            <a:r>
              <a:rPr lang="fi-FI" sz="1200" b="1" dirty="0" err="1" smtClean="0"/>
              <a:t>Internt</a:t>
            </a:r>
            <a:r>
              <a:rPr lang="fi-FI" sz="1200" b="1" dirty="0" smtClean="0"/>
              <a:t> </a:t>
            </a:r>
            <a:r>
              <a:rPr lang="fi-FI" sz="1200" b="1" dirty="0" err="1" smtClean="0"/>
              <a:t>tillförda</a:t>
            </a:r>
            <a:r>
              <a:rPr lang="fi-FI" sz="1200" b="1" dirty="0" smtClean="0"/>
              <a:t> </a:t>
            </a:r>
            <a:r>
              <a:rPr lang="fi-FI" sz="1200" b="1" dirty="0" err="1" smtClean="0"/>
              <a:t>medel</a:t>
            </a:r>
            <a:r>
              <a:rPr lang="fi-FI" sz="1200" b="1" dirty="0" smtClean="0"/>
              <a:t> + </a:t>
            </a:r>
            <a:r>
              <a:rPr lang="fi-FI" sz="1200" b="1" dirty="0" err="1" smtClean="0"/>
              <a:t>Investeringar</a:t>
            </a:r>
            <a:r>
              <a:rPr lang="fi-FI" sz="1200" b="1" dirty="0" smtClean="0"/>
              <a:t>, netto  </a:t>
            </a:r>
          </a:p>
          <a:p>
            <a:pPr eaLnBrk="1" hangingPunct="1"/>
            <a:r>
              <a:rPr lang="fi-FI" sz="1200" b="1" dirty="0"/>
              <a:t> </a:t>
            </a:r>
            <a:r>
              <a:rPr lang="fi-FI" sz="1200" b="1" dirty="0" smtClean="0"/>
              <a:t>     </a:t>
            </a:r>
            <a:r>
              <a:rPr lang="fi-FI" sz="1200" kern="0" dirty="0" err="1" smtClean="0"/>
              <a:t>Internt</a:t>
            </a:r>
            <a:r>
              <a:rPr lang="fi-FI" sz="1200" kern="0" dirty="0" smtClean="0"/>
              <a:t> </a:t>
            </a:r>
            <a:r>
              <a:rPr lang="fi-FI" sz="1200" kern="0" dirty="0" err="1"/>
              <a:t>tillförda</a:t>
            </a:r>
            <a:r>
              <a:rPr lang="fi-FI" sz="1200" kern="0" dirty="0"/>
              <a:t> </a:t>
            </a:r>
            <a:r>
              <a:rPr lang="fi-FI" sz="1200" kern="0" dirty="0" err="1"/>
              <a:t>medel</a:t>
            </a:r>
            <a:r>
              <a:rPr lang="fi-FI" sz="1200" kern="0" dirty="0"/>
              <a:t> = </a:t>
            </a:r>
            <a:r>
              <a:rPr lang="fi-FI" sz="1200" kern="0" dirty="0" err="1"/>
              <a:t>Årsbidrag</a:t>
            </a:r>
            <a:r>
              <a:rPr lang="fi-FI" sz="1200" kern="0" dirty="0"/>
              <a:t> + </a:t>
            </a:r>
            <a:r>
              <a:rPr lang="fi-FI" sz="1200" kern="0" dirty="0" err="1"/>
              <a:t>extraordinära</a:t>
            </a:r>
            <a:r>
              <a:rPr lang="fi-FI" sz="1200" kern="0" dirty="0"/>
              <a:t> </a:t>
            </a:r>
            <a:r>
              <a:rPr lang="fi-FI" sz="1200" kern="0" dirty="0" err="1"/>
              <a:t>poster</a:t>
            </a:r>
            <a:r>
              <a:rPr lang="fi-FI" sz="1200" kern="0" dirty="0"/>
              <a:t>, netto + </a:t>
            </a:r>
            <a:r>
              <a:rPr lang="fi-FI" sz="1200" kern="0" dirty="0" err="1"/>
              <a:t>korrektivposter</a:t>
            </a:r>
            <a:r>
              <a:rPr lang="fi-FI" sz="1200" kern="0" dirty="0"/>
              <a:t> </a:t>
            </a:r>
            <a:r>
              <a:rPr lang="fi-FI" sz="1200" kern="0" dirty="0" err="1"/>
              <a:t>till</a:t>
            </a:r>
            <a:r>
              <a:rPr lang="fi-FI" sz="1200" kern="0" dirty="0"/>
              <a:t> </a:t>
            </a:r>
            <a:r>
              <a:rPr lang="fi-FI" sz="1200" kern="0" dirty="0" err="1"/>
              <a:t>internt</a:t>
            </a:r>
            <a:r>
              <a:rPr lang="fi-FI" sz="1200" kern="0" dirty="0"/>
              <a:t> </a:t>
            </a:r>
            <a:r>
              <a:rPr lang="fi-FI" sz="1200" kern="0" dirty="0" err="1"/>
              <a:t>tillförda</a:t>
            </a:r>
            <a:r>
              <a:rPr lang="fi-FI" sz="1200" kern="0" dirty="0"/>
              <a:t> </a:t>
            </a:r>
            <a:r>
              <a:rPr lang="fi-FI" sz="1200" kern="0" dirty="0" err="1"/>
              <a:t>medel</a:t>
            </a:r>
            <a:r>
              <a:rPr lang="fi-FI" sz="1200" kern="0" dirty="0"/>
              <a:t> </a:t>
            </a:r>
            <a:endParaRPr lang="fi-FI" sz="1400" dirty="0"/>
          </a:p>
        </p:txBody>
      </p:sp>
      <p:sp>
        <p:nvSpPr>
          <p:cNvPr id="8" name="Text Box 11"/>
          <p:cNvSpPr txBox="1">
            <a:spLocks noChangeArrowheads="1"/>
          </p:cNvSpPr>
          <p:nvPr/>
        </p:nvSpPr>
        <p:spPr bwMode="auto">
          <a:xfrm>
            <a:off x="6192266" y="6334968"/>
            <a:ext cx="2916238" cy="38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100" dirty="0"/>
              <a:t>Källa: Statistikcentralen, </a:t>
            </a:r>
            <a:r>
              <a:rPr lang="fi-FI" sz="1100" dirty="0" err="1"/>
              <a:t>år</a:t>
            </a:r>
            <a:r>
              <a:rPr lang="fi-FI" sz="1100" dirty="0"/>
              <a:t> </a:t>
            </a:r>
            <a:r>
              <a:rPr lang="fi-FI" sz="1100" dirty="0" smtClean="0"/>
              <a:t>2014</a:t>
            </a:r>
            <a:endParaRPr lang="fi-FI" sz="1100" dirty="0"/>
          </a:p>
          <a:p>
            <a:pPr eaLnBrk="1" hangingPunct="1">
              <a:lnSpc>
                <a:spcPct val="85000"/>
              </a:lnSpc>
            </a:pPr>
            <a:r>
              <a:rPr lang="fi-FI" sz="1100" dirty="0"/>
              <a:t>         enligt bokslutsprognoser.</a:t>
            </a:r>
          </a:p>
        </p:txBody>
      </p:sp>
    </p:spTree>
    <p:extLst>
      <p:ext uri="{BB962C8B-B14F-4D97-AF65-F5344CB8AC3E}">
        <p14:creationId xmlns:p14="http://schemas.microsoft.com/office/powerpoint/2010/main" val="163670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322784"/>
            <a:ext cx="8604250" cy="585936"/>
          </a:xfrm>
        </p:spPr>
        <p:txBody>
          <a:bodyPr>
            <a:noAutofit/>
          </a:bodyPr>
          <a:lstStyle/>
          <a:p>
            <a:pPr algn="ctr" eaLnBrk="1" hangingPunct="1"/>
            <a:r>
              <a:rPr lang="fi-FI" sz="2500" b="0" dirty="0" smtClean="0">
                <a:solidFill>
                  <a:schemeClr val="accent1"/>
                </a:solidFill>
              </a:rPr>
              <a:t>Förändring i </a:t>
            </a:r>
            <a:r>
              <a:rPr lang="fi-FI" sz="2500" b="0" dirty="0" err="1" smtClean="0">
                <a:solidFill>
                  <a:schemeClr val="accent1"/>
                </a:solidFill>
              </a:rPr>
              <a:t>kommunernas</a:t>
            </a:r>
            <a:r>
              <a:rPr lang="fi-FI" sz="2500" b="0" dirty="0" smtClean="0">
                <a:solidFill>
                  <a:schemeClr val="accent1"/>
                </a:solidFill>
              </a:rPr>
              <a:t> </a:t>
            </a:r>
            <a:r>
              <a:rPr lang="fi-FI" sz="2500" b="0" dirty="0" err="1" smtClean="0">
                <a:solidFill>
                  <a:schemeClr val="accent1"/>
                </a:solidFill>
              </a:rPr>
              <a:t>lånestock</a:t>
            </a:r>
            <a:r>
              <a:rPr lang="fi-FI" sz="2500" b="0" dirty="0" smtClean="0">
                <a:solidFill>
                  <a:schemeClr val="accent1"/>
                </a:solidFill>
              </a:rPr>
              <a:t/>
            </a:r>
            <a:br>
              <a:rPr lang="fi-FI" sz="2500" b="0" dirty="0" smtClean="0">
                <a:solidFill>
                  <a:schemeClr val="accent1"/>
                </a:solidFill>
              </a:rPr>
            </a:br>
            <a:r>
              <a:rPr lang="fi-FI" sz="2500" b="0" dirty="0" smtClean="0">
                <a:solidFill>
                  <a:schemeClr val="accent1"/>
                </a:solidFill>
              </a:rPr>
              <a:t> </a:t>
            </a:r>
            <a:r>
              <a:rPr lang="fi-FI" sz="2500" b="0" dirty="0" smtClean="0">
                <a:solidFill>
                  <a:schemeClr val="accent1"/>
                </a:solidFill>
              </a:rPr>
              <a:t>2000–2014, </a:t>
            </a:r>
            <a:r>
              <a:rPr lang="fi-FI" sz="2500" b="0" dirty="0" smtClean="0">
                <a:solidFill>
                  <a:schemeClr val="accent1"/>
                </a:solidFill>
              </a:rPr>
              <a:t>mn €</a:t>
            </a:r>
          </a:p>
        </p:txBody>
      </p:sp>
      <p:graphicFrame>
        <p:nvGraphicFramePr>
          <p:cNvPr id="2" name="Object 3"/>
          <p:cNvGraphicFramePr>
            <a:graphicFrameLocks noChangeAspect="1"/>
          </p:cNvGraphicFramePr>
          <p:nvPr>
            <p:extLst>
              <p:ext uri="{D42A27DB-BD31-4B8C-83A1-F6EECF244321}">
                <p14:modId xmlns:p14="http://schemas.microsoft.com/office/powerpoint/2010/main" val="2224526026"/>
              </p:ext>
            </p:extLst>
          </p:nvPr>
        </p:nvGraphicFramePr>
        <p:xfrm>
          <a:off x="251520" y="958850"/>
          <a:ext cx="8624193" cy="47023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p:cNvSpPr txBox="1"/>
          <p:nvPr/>
        </p:nvSpPr>
        <p:spPr>
          <a:xfrm>
            <a:off x="1270999" y="5704800"/>
            <a:ext cx="6804235" cy="892552"/>
          </a:xfrm>
          <a:prstGeom prst="rect">
            <a:avLst/>
          </a:prstGeom>
          <a:noFill/>
        </p:spPr>
        <p:txBody>
          <a:bodyPr wrap="none" rtlCol="0">
            <a:spAutoFit/>
          </a:bodyPr>
          <a:lstStyle/>
          <a:p>
            <a:r>
              <a:rPr dirty="0" smtClean="0"/>
              <a:t> </a:t>
            </a:r>
            <a:r>
              <a:rPr lang="fi-FI" sz="1300" dirty="0" smtClean="0"/>
              <a:t>1) Lån för löpande utgifter är summan av kommunernas negativa årsbidrag. </a:t>
            </a:r>
          </a:p>
          <a:p>
            <a:r>
              <a:rPr lang="fi-FI" sz="1300" dirty="0" err="1" smtClean="0"/>
              <a:t>År</a:t>
            </a:r>
            <a:r>
              <a:rPr lang="fi-FI" sz="1300" dirty="0" smtClean="0"/>
              <a:t> </a:t>
            </a:r>
            <a:r>
              <a:rPr lang="fi-FI" sz="1300" dirty="0" smtClean="0"/>
              <a:t>2000–2014 </a:t>
            </a:r>
            <a:r>
              <a:rPr lang="fi-FI" sz="1300" dirty="0" smtClean="0"/>
              <a:t>uppgick lånen för löpande </a:t>
            </a:r>
            <a:r>
              <a:rPr lang="fi-FI" sz="1300" dirty="0" err="1" smtClean="0"/>
              <a:t>utgifter</a:t>
            </a:r>
            <a:r>
              <a:rPr lang="fi-FI" sz="1300" dirty="0" smtClean="0"/>
              <a:t> </a:t>
            </a:r>
            <a:r>
              <a:rPr lang="fi-FI" sz="1300" dirty="0" err="1" smtClean="0"/>
              <a:t>till</a:t>
            </a:r>
            <a:r>
              <a:rPr lang="fi-FI" sz="1300" dirty="0" smtClean="0"/>
              <a:t> cirka 600 miljoner euro, </a:t>
            </a:r>
          </a:p>
          <a:p>
            <a:pPr algn="l"/>
            <a:r>
              <a:rPr lang="fi-FI" sz="1300" dirty="0" err="1" smtClean="0"/>
              <a:t>vilket</a:t>
            </a:r>
            <a:r>
              <a:rPr lang="fi-FI" sz="1300" dirty="0" smtClean="0"/>
              <a:t> </a:t>
            </a:r>
            <a:r>
              <a:rPr lang="fi-FI" sz="1300" dirty="0" err="1" smtClean="0"/>
              <a:t>är</a:t>
            </a:r>
            <a:r>
              <a:rPr lang="fi-FI" sz="1300" dirty="0" smtClean="0"/>
              <a:t> </a:t>
            </a:r>
            <a:r>
              <a:rPr lang="fi-FI" sz="1300" dirty="0" smtClean="0"/>
              <a:t>5 </a:t>
            </a:r>
            <a:r>
              <a:rPr lang="fi-FI" sz="1300" dirty="0" smtClean="0"/>
              <a:t>% av förändringen i </a:t>
            </a:r>
            <a:r>
              <a:rPr lang="fi-FI" sz="1300" dirty="0" err="1" smtClean="0"/>
              <a:t>lånestocken</a:t>
            </a:r>
            <a:r>
              <a:rPr lang="fi-FI" sz="1300" dirty="0" smtClean="0"/>
              <a:t> </a:t>
            </a:r>
            <a:r>
              <a:rPr lang="fi-FI" sz="1300" dirty="0" smtClean="0"/>
              <a:t>2000–2014</a:t>
            </a:r>
            <a:endParaRPr lang="fi-FI" sz="1300" dirty="0" smtClean="0"/>
          </a:p>
          <a:p>
            <a:r>
              <a:rPr dirty="0" smtClean="0"/>
              <a:t> </a:t>
            </a:r>
            <a:r>
              <a:rPr lang="fi-FI" sz="1300" dirty="0" smtClean="0"/>
              <a:t>   </a:t>
            </a:r>
            <a:endParaRPr lang="sv-SE" sz="1300" dirty="0"/>
          </a:p>
        </p:txBody>
      </p:sp>
      <p:sp>
        <p:nvSpPr>
          <p:cNvPr id="6" name="Text Box 11"/>
          <p:cNvSpPr txBox="1">
            <a:spLocks noChangeArrowheads="1"/>
          </p:cNvSpPr>
          <p:nvPr/>
        </p:nvSpPr>
        <p:spPr bwMode="auto">
          <a:xfrm>
            <a:off x="6264274" y="6334968"/>
            <a:ext cx="2916238" cy="38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100" dirty="0"/>
              <a:t>Källa: Statistikcentralen, </a:t>
            </a:r>
            <a:r>
              <a:rPr lang="fi-FI" sz="1100" dirty="0" err="1"/>
              <a:t>år</a:t>
            </a:r>
            <a:r>
              <a:rPr lang="fi-FI" sz="1100" dirty="0"/>
              <a:t> </a:t>
            </a:r>
            <a:r>
              <a:rPr lang="fi-FI" sz="1100" dirty="0" smtClean="0"/>
              <a:t>2014</a:t>
            </a:r>
            <a:endParaRPr lang="fi-FI" sz="1100" dirty="0"/>
          </a:p>
          <a:p>
            <a:pPr eaLnBrk="1" hangingPunct="1">
              <a:lnSpc>
                <a:spcPct val="85000"/>
              </a:lnSpc>
            </a:pPr>
            <a:r>
              <a:rPr lang="fi-FI" sz="1100" dirty="0"/>
              <a:t>         enligt bokslutsprognoser.</a:t>
            </a:r>
          </a:p>
        </p:txBody>
      </p:sp>
      <p:sp>
        <p:nvSpPr>
          <p:cNvPr id="3" name="Alatunnisteen paikkamerkki 2"/>
          <p:cNvSpPr>
            <a:spLocks noGrp="1"/>
          </p:cNvSpPr>
          <p:nvPr>
            <p:ph type="ftr" sz="quarter" idx="11"/>
          </p:nvPr>
        </p:nvSpPr>
        <p:spPr>
          <a:xfrm>
            <a:off x="2987824" y="6451600"/>
            <a:ext cx="3095625" cy="265113"/>
          </a:xfrm>
        </p:spPr>
        <p:txBody>
          <a:bodyPr/>
          <a:lstStyle/>
          <a:p>
            <a:pPr>
              <a:defRPr/>
            </a:pPr>
            <a:r>
              <a:rPr lang="en-US" dirty="0" smtClean="0"/>
              <a:t>11.2.2015 Kari-Pekka Mäki-Lohiluoma</a:t>
            </a:r>
            <a:endParaRPr lang="fi-FI" dirty="0"/>
          </a:p>
        </p:txBody>
      </p:sp>
    </p:spTree>
    <p:extLst>
      <p:ext uri="{BB962C8B-B14F-4D97-AF65-F5344CB8AC3E}">
        <p14:creationId xmlns:p14="http://schemas.microsoft.com/office/powerpoint/2010/main" val="2899638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6842"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6843"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355627" y="116632"/>
            <a:ext cx="8558177"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err="1" smtClean="0">
                <a:solidFill>
                  <a:schemeClr val="accent1"/>
                </a:solidFill>
              </a:rPr>
              <a:t>Kommunernas</a:t>
            </a:r>
            <a:r>
              <a:rPr lang="fi-FI" sz="2600" dirty="0" smtClean="0">
                <a:solidFill>
                  <a:schemeClr val="accent1"/>
                </a:solidFill>
              </a:rPr>
              <a:t> </a:t>
            </a:r>
            <a:r>
              <a:rPr lang="fi-FI" sz="2600" dirty="0" err="1" smtClean="0">
                <a:solidFill>
                  <a:schemeClr val="accent1"/>
                </a:solidFill>
              </a:rPr>
              <a:t>lånestock</a:t>
            </a:r>
            <a:r>
              <a:rPr lang="fi-FI" sz="2600" dirty="0" smtClean="0">
                <a:solidFill>
                  <a:schemeClr val="accent1"/>
                </a:solidFill>
              </a:rPr>
              <a:t> 31.12.2000-2014, </a:t>
            </a:r>
            <a:r>
              <a:rPr lang="fi-FI" sz="2600" dirty="0" err="1">
                <a:solidFill>
                  <a:schemeClr val="accent1"/>
                </a:solidFill>
              </a:rPr>
              <a:t>€</a:t>
            </a:r>
            <a:r>
              <a:rPr lang="fi-FI" sz="2600" dirty="0" err="1" smtClean="0">
                <a:solidFill>
                  <a:schemeClr val="accent1"/>
                </a:solidFill>
              </a:rPr>
              <a:t>/inv</a:t>
            </a:r>
            <a:r>
              <a:rPr lang="fi-FI" sz="2600" dirty="0" smtClean="0">
                <a:solidFill>
                  <a:schemeClr val="accent1"/>
                </a:solidFill>
              </a:rPr>
              <a:t>.</a:t>
            </a:r>
            <a:endParaRPr lang="fi-FI" sz="2600" dirty="0">
              <a:solidFill>
                <a:schemeClr val="accent1"/>
              </a:solidFill>
            </a:endParaRPr>
          </a:p>
          <a:p>
            <a:pPr algn="ctr"/>
            <a:r>
              <a:rPr lang="fi-FI" sz="2000" dirty="0" err="1" smtClean="0">
                <a:solidFill>
                  <a:schemeClr val="accent1"/>
                </a:solidFill>
              </a:rPr>
              <a:t>Enligt</a:t>
            </a:r>
            <a:r>
              <a:rPr lang="fi-FI" sz="2000" dirty="0" smtClean="0">
                <a:solidFill>
                  <a:schemeClr val="accent1"/>
                </a:solidFill>
              </a:rPr>
              <a:t> </a:t>
            </a:r>
            <a:r>
              <a:rPr lang="fi-FI" sz="2000" dirty="0" err="1" smtClean="0">
                <a:solidFill>
                  <a:schemeClr val="accent1"/>
                </a:solidFill>
              </a:rPr>
              <a:t>kommunstorlek</a:t>
            </a:r>
            <a:r>
              <a:rPr lang="fi-FI" sz="2000" dirty="0" smtClean="0">
                <a:solidFill>
                  <a:schemeClr val="accent1"/>
                </a:solidFill>
              </a:rPr>
              <a:t> (</a:t>
            </a:r>
            <a:r>
              <a:rPr lang="fi-FI" sz="2000" dirty="0" err="1" smtClean="0">
                <a:solidFill>
                  <a:schemeClr val="accent1"/>
                </a:solidFill>
              </a:rPr>
              <a:t>exkl</a:t>
            </a:r>
            <a:r>
              <a:rPr lang="fi-FI" sz="2000" dirty="0" smtClean="0">
                <a:solidFill>
                  <a:schemeClr val="accent1"/>
                </a:solidFill>
              </a:rPr>
              <a:t>. </a:t>
            </a:r>
            <a:r>
              <a:rPr lang="fi-FI" sz="2000" dirty="0" err="1" smtClean="0">
                <a:solidFill>
                  <a:schemeClr val="accent1"/>
                </a:solidFill>
              </a:rPr>
              <a:t>Åland</a:t>
            </a:r>
            <a:r>
              <a:rPr lang="fi-FI" sz="2000" dirty="0" smtClean="0">
                <a:solidFill>
                  <a:schemeClr val="accent1"/>
                </a:solidFill>
              </a:rPr>
              <a:t>)</a:t>
            </a:r>
            <a:endParaRPr lang="fi-FI" sz="2000" dirty="0">
              <a:solidFill>
                <a:schemeClr val="accent1"/>
              </a:solidFill>
            </a:endParaRPr>
          </a:p>
        </p:txBody>
      </p:sp>
      <p:graphicFrame>
        <p:nvGraphicFramePr>
          <p:cNvPr id="2" name="Object 6"/>
          <p:cNvGraphicFramePr>
            <a:graphicFrameLocks noChangeAspect="1"/>
          </p:cNvGraphicFramePr>
          <p:nvPr>
            <p:extLst>
              <p:ext uri="{D42A27DB-BD31-4B8C-83A1-F6EECF244321}">
                <p14:modId xmlns:p14="http://schemas.microsoft.com/office/powerpoint/2010/main" val="4003456021"/>
              </p:ext>
            </p:extLst>
          </p:nvPr>
        </p:nvGraphicFramePr>
        <p:xfrm>
          <a:off x="179512" y="836712"/>
          <a:ext cx="8496944" cy="5112568"/>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p>
        </p:txBody>
      </p:sp>
      <p:sp>
        <p:nvSpPr>
          <p:cNvPr id="10" name="Text Box 11"/>
          <p:cNvSpPr txBox="1">
            <a:spLocks noChangeArrowheads="1"/>
          </p:cNvSpPr>
          <p:nvPr/>
        </p:nvSpPr>
        <p:spPr bwMode="auto">
          <a:xfrm>
            <a:off x="1043161" y="5988013"/>
            <a:ext cx="4752975"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200" dirty="0"/>
              <a:t>Källa: Statistikcentralen, </a:t>
            </a:r>
            <a:r>
              <a:rPr lang="fi-FI" sz="1200" dirty="0" err="1"/>
              <a:t>år</a:t>
            </a:r>
            <a:r>
              <a:rPr lang="fi-FI" sz="1200" dirty="0"/>
              <a:t> </a:t>
            </a:r>
            <a:r>
              <a:rPr lang="fi-FI" sz="1200" dirty="0" smtClean="0"/>
              <a:t>2014 </a:t>
            </a:r>
            <a:r>
              <a:rPr lang="fi-FI" sz="1200" dirty="0"/>
              <a:t>enligt bokslutsprognoser.</a:t>
            </a:r>
            <a:endParaRPr lang="fi-FI" sz="2400" dirty="0"/>
          </a:p>
        </p:txBody>
      </p:sp>
    </p:spTree>
    <p:extLst>
      <p:ext uri="{BB962C8B-B14F-4D97-AF65-F5344CB8AC3E}">
        <p14:creationId xmlns:p14="http://schemas.microsoft.com/office/powerpoint/2010/main" val="3582395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09746"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09747"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2623851866"/>
              </p:ext>
            </p:extLst>
          </p:nvPr>
        </p:nvGraphicFramePr>
        <p:xfrm>
          <a:off x="1765300" y="1319213"/>
          <a:ext cx="7072313" cy="4548187"/>
        </p:xfrm>
        <a:graphic>
          <a:graphicData uri="http://schemas.openxmlformats.org/drawingml/2006/chart">
            <c:chart xmlns:c="http://schemas.openxmlformats.org/drawingml/2006/chart" xmlns:r="http://schemas.openxmlformats.org/officeDocument/2006/relationships" r:id="rId7"/>
          </a:graphicData>
        </a:graphic>
      </p:graphicFrame>
      <p:sp>
        <p:nvSpPr>
          <p:cNvPr id="24582" name="Text Box 10"/>
          <p:cNvSpPr txBox="1">
            <a:spLocks noChangeArrowheads="1"/>
          </p:cNvSpPr>
          <p:nvPr/>
        </p:nvSpPr>
        <p:spPr bwMode="auto">
          <a:xfrm>
            <a:off x="352425" y="1557338"/>
            <a:ext cx="16859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    2000</a:t>
            </a:r>
          </a:p>
        </p:txBody>
      </p:sp>
      <p:sp>
        <p:nvSpPr>
          <p:cNvPr id="24583" name="Text Box 11"/>
          <p:cNvSpPr txBox="1">
            <a:spLocks noChangeArrowheads="1"/>
          </p:cNvSpPr>
          <p:nvPr/>
        </p:nvSpPr>
        <p:spPr bwMode="auto">
          <a:xfrm>
            <a:off x="352425" y="4973638"/>
            <a:ext cx="145610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smtClean="0"/>
              <a:t>Fasta Finland</a:t>
            </a:r>
            <a:endParaRPr lang="fi-FI" sz="1500" dirty="0"/>
          </a:p>
        </p:txBody>
      </p:sp>
      <p:sp>
        <p:nvSpPr>
          <p:cNvPr id="24584" name="Text Box 12"/>
          <p:cNvSpPr txBox="1">
            <a:spLocks noChangeArrowheads="1"/>
          </p:cNvSpPr>
          <p:nvPr/>
        </p:nvSpPr>
        <p:spPr bwMode="auto">
          <a:xfrm>
            <a:off x="352425" y="4027488"/>
            <a:ext cx="1663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40001-100000</a:t>
            </a:r>
          </a:p>
        </p:txBody>
      </p:sp>
      <p:sp>
        <p:nvSpPr>
          <p:cNvPr id="24585" name="Text Box 13"/>
          <p:cNvSpPr txBox="1">
            <a:spLocks noChangeArrowheads="1"/>
          </p:cNvSpPr>
          <p:nvPr/>
        </p:nvSpPr>
        <p:spPr bwMode="auto">
          <a:xfrm>
            <a:off x="352425" y="3019425"/>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10001-  20000</a:t>
            </a:r>
          </a:p>
        </p:txBody>
      </p:sp>
      <p:sp>
        <p:nvSpPr>
          <p:cNvPr id="24586" name="Text Box 14"/>
          <p:cNvSpPr txBox="1">
            <a:spLocks noChangeArrowheads="1"/>
          </p:cNvSpPr>
          <p:nvPr/>
        </p:nvSpPr>
        <p:spPr bwMode="auto">
          <a:xfrm>
            <a:off x="352425" y="2014538"/>
            <a:ext cx="1701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2001-    6000</a:t>
            </a:r>
          </a:p>
        </p:txBody>
      </p:sp>
      <p:sp>
        <p:nvSpPr>
          <p:cNvPr id="24587" name="Text Box 15"/>
          <p:cNvSpPr txBox="1">
            <a:spLocks noChangeArrowheads="1"/>
          </p:cNvSpPr>
          <p:nvPr/>
        </p:nvSpPr>
        <p:spPr bwMode="auto">
          <a:xfrm>
            <a:off x="352425" y="3484563"/>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20001-  40000</a:t>
            </a:r>
          </a:p>
        </p:txBody>
      </p:sp>
      <p:sp>
        <p:nvSpPr>
          <p:cNvPr id="24588" name="Text Box 16"/>
          <p:cNvSpPr txBox="1">
            <a:spLocks noChangeArrowheads="1"/>
          </p:cNvSpPr>
          <p:nvPr/>
        </p:nvSpPr>
        <p:spPr bwMode="auto">
          <a:xfrm>
            <a:off x="352425" y="4492625"/>
            <a:ext cx="993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100001-</a:t>
            </a:r>
          </a:p>
        </p:txBody>
      </p:sp>
      <p:sp>
        <p:nvSpPr>
          <p:cNvPr id="24589" name="Text Box 17"/>
          <p:cNvSpPr txBox="1">
            <a:spLocks noChangeArrowheads="1"/>
          </p:cNvSpPr>
          <p:nvPr/>
        </p:nvSpPr>
        <p:spPr bwMode="auto">
          <a:xfrm>
            <a:off x="352425" y="2514600"/>
            <a:ext cx="16891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6001-  10000</a:t>
            </a:r>
          </a:p>
        </p:txBody>
      </p:sp>
      <p:sp>
        <p:nvSpPr>
          <p:cNvPr id="22545"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endParaRPr lang="fi-FI" dirty="0" smtClean="0">
              <a:solidFill>
                <a:schemeClr val="accent1"/>
              </a:solidFill>
            </a:endParaRPr>
          </a:p>
        </p:txBody>
      </p:sp>
      <p:sp>
        <p:nvSpPr>
          <p:cNvPr id="18" name="Text Box 11"/>
          <p:cNvSpPr txBox="1">
            <a:spLocks noChangeArrowheads="1"/>
          </p:cNvSpPr>
          <p:nvPr/>
        </p:nvSpPr>
        <p:spPr bwMode="auto">
          <a:xfrm>
            <a:off x="1979265" y="5988013"/>
            <a:ext cx="4752975"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200" dirty="0" err="1" smtClean="0"/>
              <a:t>Källa</a:t>
            </a:r>
            <a:r>
              <a:rPr lang="fi-FI" sz="1200" dirty="0" smtClean="0"/>
              <a:t>: </a:t>
            </a:r>
            <a:r>
              <a:rPr lang="fi-FI" sz="1200" dirty="0" err="1" smtClean="0"/>
              <a:t>Statistikcentralen</a:t>
            </a:r>
            <a:r>
              <a:rPr lang="fi-FI" sz="1200" dirty="0"/>
              <a:t>, </a:t>
            </a:r>
            <a:r>
              <a:rPr lang="fi-FI" sz="1200" dirty="0" err="1"/>
              <a:t>år</a:t>
            </a:r>
            <a:r>
              <a:rPr lang="fi-FI" sz="1200" dirty="0"/>
              <a:t> </a:t>
            </a:r>
            <a:r>
              <a:rPr lang="fi-FI" sz="1200" dirty="0" smtClean="0"/>
              <a:t>2014 </a:t>
            </a:r>
            <a:r>
              <a:rPr lang="fi-FI" sz="1200" dirty="0"/>
              <a:t>enligt bokslutsprognoser.</a:t>
            </a:r>
            <a:endParaRPr lang="fi-FI" sz="2400" dirty="0"/>
          </a:p>
        </p:txBody>
      </p:sp>
      <p:sp>
        <p:nvSpPr>
          <p:cNvPr id="19" name="Text Box 31"/>
          <p:cNvSpPr txBox="1">
            <a:spLocks noChangeArrowheads="1"/>
          </p:cNvSpPr>
          <p:nvPr/>
        </p:nvSpPr>
        <p:spPr bwMode="auto">
          <a:xfrm>
            <a:off x="395288" y="839242"/>
            <a:ext cx="157162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Antal invånare</a:t>
            </a:r>
            <a:endParaRPr lang="fi-FI" dirty="0"/>
          </a:p>
          <a:p>
            <a:pPr eaLnBrk="1" hangingPunct="1"/>
            <a:r>
              <a:rPr lang="fi-FI" sz="1500" dirty="0"/>
              <a:t>  </a:t>
            </a:r>
            <a:r>
              <a:rPr lang="fi-FI" sz="1500" dirty="0" smtClean="0"/>
              <a:t>31.12.2014</a:t>
            </a:r>
            <a:endParaRPr lang="fi-FI" sz="1500" dirty="0"/>
          </a:p>
          <a:p>
            <a:pPr eaLnBrk="1" hangingPunct="1"/>
            <a:r>
              <a:rPr lang="fi-FI" sz="1000" dirty="0"/>
              <a:t>  </a:t>
            </a:r>
            <a:r>
              <a:rPr lang="fi-FI" sz="1100" dirty="0"/>
              <a:t>(förhandsuppgift)</a:t>
            </a:r>
          </a:p>
        </p:txBody>
      </p:sp>
      <p:sp>
        <p:nvSpPr>
          <p:cNvPr id="20" name="Rectangle 20"/>
          <p:cNvSpPr>
            <a:spLocks noChangeArrowheads="1"/>
          </p:cNvSpPr>
          <p:nvPr/>
        </p:nvSpPr>
        <p:spPr bwMode="auto">
          <a:xfrm>
            <a:off x="891855" y="115888"/>
            <a:ext cx="7584127" cy="723275"/>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500" dirty="0">
                <a:solidFill>
                  <a:schemeClr val="tx2"/>
                </a:solidFill>
              </a:rPr>
              <a:t>Kommunernas lånestock enligt kommunstorlek</a:t>
            </a:r>
          </a:p>
          <a:p>
            <a:pPr algn="ctr"/>
            <a:r>
              <a:rPr lang="fi-FI" sz="2200" dirty="0" err="1">
                <a:solidFill>
                  <a:schemeClr val="tx2"/>
                </a:solidFill>
              </a:rPr>
              <a:t>åren</a:t>
            </a:r>
            <a:r>
              <a:rPr lang="fi-FI" sz="2200" dirty="0">
                <a:solidFill>
                  <a:schemeClr val="tx2"/>
                </a:solidFill>
              </a:rPr>
              <a:t> </a:t>
            </a:r>
            <a:r>
              <a:rPr lang="fi-FI" sz="2200" dirty="0" smtClean="0">
                <a:solidFill>
                  <a:schemeClr val="tx2"/>
                </a:solidFill>
              </a:rPr>
              <a:t>2013 </a:t>
            </a:r>
            <a:r>
              <a:rPr lang="fi-FI" sz="2200" dirty="0" err="1" smtClean="0">
                <a:solidFill>
                  <a:schemeClr val="tx2"/>
                </a:solidFill>
              </a:rPr>
              <a:t>och</a:t>
            </a:r>
            <a:r>
              <a:rPr lang="fi-FI" sz="2200" dirty="0" smtClean="0">
                <a:solidFill>
                  <a:schemeClr val="tx2"/>
                </a:solidFill>
              </a:rPr>
              <a:t> 2014, </a:t>
            </a:r>
            <a:r>
              <a:rPr lang="fi-FI" sz="2200" dirty="0">
                <a:solidFill>
                  <a:schemeClr val="tx2"/>
                </a:solidFill>
              </a:rPr>
              <a:t>euro/invånare</a:t>
            </a:r>
            <a:endParaRPr lang="fi-FI" sz="2200" dirty="0">
              <a:solidFill>
                <a:srgbClr val="0083D7"/>
              </a:solidFill>
            </a:endParaRPr>
          </a:p>
        </p:txBody>
      </p:sp>
    </p:spTree>
    <p:extLst>
      <p:ext uri="{BB962C8B-B14F-4D97-AF65-F5344CB8AC3E}">
        <p14:creationId xmlns:p14="http://schemas.microsoft.com/office/powerpoint/2010/main" val="423982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0855"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000" dirty="0">
              <a:solidFill>
                <a:schemeClr val="accent1"/>
              </a:solidFill>
            </a:endParaRPr>
          </a:p>
        </p:txBody>
      </p:sp>
      <p:graphicFrame>
        <p:nvGraphicFramePr>
          <p:cNvPr id="25605" name="Object 20"/>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0856"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679450" y="1174750"/>
          <a:ext cx="8077200" cy="4078288"/>
        </p:xfrm>
        <a:graphic>
          <a:graphicData uri="http://schemas.openxmlformats.org/presentationml/2006/ole">
            <mc:AlternateContent xmlns:mc="http://schemas.openxmlformats.org/markup-compatibility/2006">
              <mc:Choice xmlns:v="urn:schemas-microsoft-com:vml" Requires="v">
                <p:oleObj spid="_x0000_s110857" name="Kaavio" r:id="rId7" imgW="8077320" imgH="4076790" progId="MSGraph.Chart.8">
                  <p:embed followColorScheme="full"/>
                </p:oleObj>
              </mc:Choice>
              <mc:Fallback>
                <p:oleObj name="Kaavio" r:id="rId7"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79450" y="11747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2374925667"/>
              </p:ext>
            </p:extLst>
          </p:nvPr>
        </p:nvGraphicFramePr>
        <p:xfrm>
          <a:off x="251520" y="781050"/>
          <a:ext cx="8635305" cy="5384254"/>
        </p:xfrm>
        <a:graphic>
          <a:graphicData uri="http://schemas.openxmlformats.org/drawingml/2006/chart">
            <c:chart xmlns:c="http://schemas.openxmlformats.org/drawingml/2006/chart" xmlns:r="http://schemas.openxmlformats.org/officeDocument/2006/relationships" r:id="rId8"/>
          </a:graphicData>
        </a:graphic>
      </p:graphicFrame>
      <p:sp>
        <p:nvSpPr>
          <p:cNvPr id="23587"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endParaRPr lang="fi-FI" dirty="0" smtClean="0">
              <a:solidFill>
                <a:schemeClr val="accent1"/>
              </a:solidFill>
            </a:endParaRPr>
          </a:p>
        </p:txBody>
      </p:sp>
      <p:sp>
        <p:nvSpPr>
          <p:cNvPr id="35" name="Text Box 11"/>
          <p:cNvSpPr txBox="1">
            <a:spLocks noChangeArrowheads="1"/>
          </p:cNvSpPr>
          <p:nvPr/>
        </p:nvSpPr>
        <p:spPr bwMode="auto">
          <a:xfrm>
            <a:off x="1979265" y="6204037"/>
            <a:ext cx="4752975"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200" dirty="0"/>
              <a:t>Källa: Statistikcentralen, </a:t>
            </a:r>
            <a:r>
              <a:rPr lang="fi-FI" sz="1200" dirty="0" err="1"/>
              <a:t>år</a:t>
            </a:r>
            <a:r>
              <a:rPr lang="fi-FI" sz="1200" dirty="0"/>
              <a:t> </a:t>
            </a:r>
            <a:r>
              <a:rPr lang="fi-FI" sz="1200" dirty="0" smtClean="0"/>
              <a:t>2014 </a:t>
            </a:r>
            <a:r>
              <a:rPr lang="fi-FI" sz="1200" dirty="0"/>
              <a:t>enligt bokslutsprognoser.</a:t>
            </a:r>
            <a:endParaRPr lang="fi-FI" sz="2400" dirty="0"/>
          </a:p>
        </p:txBody>
      </p:sp>
      <p:sp>
        <p:nvSpPr>
          <p:cNvPr id="36" name="Rectangle 55"/>
          <p:cNvSpPr>
            <a:spLocks noChangeArrowheads="1"/>
          </p:cNvSpPr>
          <p:nvPr/>
        </p:nvSpPr>
        <p:spPr bwMode="auto">
          <a:xfrm>
            <a:off x="1258888" y="115888"/>
            <a:ext cx="7240587" cy="665162"/>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0000"/>
              </a:lnSpc>
            </a:pPr>
            <a:r>
              <a:rPr lang="fi-FI" sz="2400" dirty="0">
                <a:solidFill>
                  <a:schemeClr val="accent1"/>
                </a:solidFill>
              </a:rPr>
              <a:t>Kommunernas lånestock enligt landskap</a:t>
            </a:r>
          </a:p>
          <a:p>
            <a:pPr algn="ctr">
              <a:lnSpc>
                <a:spcPct val="90000"/>
              </a:lnSpc>
            </a:pPr>
            <a:r>
              <a:rPr lang="fi-FI" sz="2400" dirty="0" err="1">
                <a:solidFill>
                  <a:schemeClr val="accent1"/>
                </a:solidFill>
              </a:rPr>
              <a:t>åren</a:t>
            </a:r>
            <a:r>
              <a:rPr lang="fi-FI" sz="2400" dirty="0">
                <a:solidFill>
                  <a:schemeClr val="accent1"/>
                </a:solidFill>
              </a:rPr>
              <a:t> </a:t>
            </a:r>
            <a:r>
              <a:rPr lang="fi-FI" sz="2400" dirty="0" smtClean="0">
                <a:solidFill>
                  <a:schemeClr val="accent1"/>
                </a:solidFill>
              </a:rPr>
              <a:t>2013 </a:t>
            </a:r>
            <a:r>
              <a:rPr lang="fi-FI" sz="2400" dirty="0" err="1" smtClean="0">
                <a:solidFill>
                  <a:schemeClr val="accent1"/>
                </a:solidFill>
              </a:rPr>
              <a:t>och</a:t>
            </a:r>
            <a:r>
              <a:rPr lang="fi-FI" sz="2400" dirty="0" smtClean="0">
                <a:solidFill>
                  <a:schemeClr val="accent1"/>
                </a:solidFill>
              </a:rPr>
              <a:t> 2014, </a:t>
            </a:r>
            <a:r>
              <a:rPr lang="fi-FI" sz="2400" dirty="0">
                <a:solidFill>
                  <a:schemeClr val="accent1"/>
                </a:solidFill>
              </a:rPr>
              <a:t>euro/invånare</a:t>
            </a:r>
          </a:p>
        </p:txBody>
      </p:sp>
    </p:spTree>
    <p:extLst>
      <p:ext uri="{BB962C8B-B14F-4D97-AF65-F5344CB8AC3E}">
        <p14:creationId xmlns:p14="http://schemas.microsoft.com/office/powerpoint/2010/main" val="1211904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pPr>
              <a:defRPr/>
            </a:pPr>
            <a:r>
              <a:rPr dirty="0" smtClean="0"/>
              <a:t>11.2.2015 Kari-Pekka Mäki-Lohiluoma</a:t>
            </a:r>
            <a:endParaRPr lang="sv-SE" dirty="0"/>
          </a:p>
        </p:txBody>
      </p:sp>
      <p:sp>
        <p:nvSpPr>
          <p:cNvPr id="6" name="Otsikko 5"/>
          <p:cNvSpPr>
            <a:spLocks noGrp="1"/>
          </p:cNvSpPr>
          <p:nvPr>
            <p:ph type="title"/>
          </p:nvPr>
        </p:nvSpPr>
        <p:spPr>
          <a:xfrm>
            <a:off x="679450" y="111770"/>
            <a:ext cx="7778750" cy="868958"/>
          </a:xfrm>
        </p:spPr>
        <p:txBody>
          <a:bodyPr>
            <a:normAutofit/>
          </a:bodyPr>
          <a:lstStyle/>
          <a:p>
            <a:pPr algn="ctr"/>
            <a:r>
              <a:rPr lang="fi-FI" sz="2500" dirty="0" smtClean="0"/>
              <a:t>Kommunernas och samkommunernas budgetar och ekonomiplaner</a:t>
            </a:r>
            <a:endParaRPr lang="sv-SE" sz="2500" dirty="0"/>
          </a:p>
        </p:txBody>
      </p:sp>
      <p:sp>
        <p:nvSpPr>
          <p:cNvPr id="20" name="Rectangle 150"/>
          <p:cNvSpPr>
            <a:spLocks noChangeArrowheads="1"/>
          </p:cNvSpPr>
          <p:nvPr/>
        </p:nvSpPr>
        <p:spPr bwMode="auto">
          <a:xfrm>
            <a:off x="69200" y="3601179"/>
            <a:ext cx="894520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dirty="0" smtClean="0">
                <a:solidFill>
                  <a:schemeClr val="accent1"/>
                </a:solidFill>
              </a:rPr>
              <a:t>Av de 142 samkommunerna besvarade 138 enkäten. Dessa samkommuners andel av samkommunernas verksamhetskostnader är nästan 100 %.  </a:t>
            </a:r>
            <a:endParaRPr lang="sv-SE" sz="1900" dirty="0">
              <a:solidFill>
                <a:schemeClr val="accent1"/>
              </a:solidFill>
            </a:endParaRPr>
          </a:p>
        </p:txBody>
      </p:sp>
      <p:sp>
        <p:nvSpPr>
          <p:cNvPr id="21" name="Rectangle 150"/>
          <p:cNvSpPr>
            <a:spLocks noChangeArrowheads="1"/>
          </p:cNvSpPr>
          <p:nvPr/>
        </p:nvSpPr>
        <p:spPr bwMode="auto">
          <a:xfrm>
            <a:off x="69200" y="980728"/>
            <a:ext cx="894520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dirty="0" smtClean="0">
                <a:solidFill>
                  <a:schemeClr val="accent1"/>
                </a:solidFill>
              </a:rPr>
              <a:t>På uppdrag av Finansministeriet genomförde Statistikcentralen en enkät om fastlandskommunernas och samkommunernas budgetar för 2015 och ekonomiplaner för 2016–2017.  </a:t>
            </a:r>
            <a:endParaRPr lang="sv-SE" sz="1900" dirty="0">
              <a:solidFill>
                <a:schemeClr val="accent1"/>
              </a:solidFill>
            </a:endParaRPr>
          </a:p>
        </p:txBody>
      </p:sp>
      <p:sp>
        <p:nvSpPr>
          <p:cNvPr id="22" name="Rectangle 150"/>
          <p:cNvSpPr>
            <a:spLocks noChangeArrowheads="1"/>
          </p:cNvSpPr>
          <p:nvPr/>
        </p:nvSpPr>
        <p:spPr bwMode="auto">
          <a:xfrm>
            <a:off x="69199" y="4568061"/>
            <a:ext cx="9111313"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dirty="0" smtClean="0">
                <a:solidFill>
                  <a:schemeClr val="accent1"/>
                </a:solidFill>
              </a:rPr>
              <a:t>I sammanfattningen av enkäten har delvis använts också Kommunförbundets uppskattningar av den kommande ekonomiska utvecklingen.  </a:t>
            </a:r>
            <a:endParaRPr lang="sv-SE" sz="1900" dirty="0">
              <a:solidFill>
                <a:schemeClr val="accent1"/>
              </a:solidFill>
            </a:endParaRPr>
          </a:p>
        </p:txBody>
      </p:sp>
      <p:sp>
        <p:nvSpPr>
          <p:cNvPr id="23" name="Rectangle 150"/>
          <p:cNvSpPr>
            <a:spLocks noChangeArrowheads="1"/>
          </p:cNvSpPr>
          <p:nvPr/>
        </p:nvSpPr>
        <p:spPr bwMode="auto">
          <a:xfrm>
            <a:off x="69199" y="5504165"/>
            <a:ext cx="9003809"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dirty="0" smtClean="0">
                <a:solidFill>
                  <a:schemeClr val="accent1"/>
                </a:solidFill>
              </a:rPr>
              <a:t>Närmare uppgifter om de enskilda kommunerna och samkommunerna publiceras under februari på Finansministeriets webbplats för kommunala ärenden.    </a:t>
            </a:r>
            <a:endParaRPr lang="sv-SE" sz="1900" dirty="0">
              <a:solidFill>
                <a:schemeClr val="accent1"/>
              </a:solidFill>
            </a:endParaRPr>
          </a:p>
        </p:txBody>
      </p:sp>
      <p:sp>
        <p:nvSpPr>
          <p:cNvPr id="24" name="Rectangle 150"/>
          <p:cNvSpPr>
            <a:spLocks noChangeArrowheads="1"/>
          </p:cNvSpPr>
          <p:nvPr/>
        </p:nvSpPr>
        <p:spPr bwMode="auto">
          <a:xfrm>
            <a:off x="69199" y="2916233"/>
            <a:ext cx="8945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dirty="0" smtClean="0">
                <a:solidFill>
                  <a:schemeClr val="accent1"/>
                </a:solidFill>
              </a:rPr>
              <a:t>Av de 301 fastlandskommunerna besvarade 288 enkäten. Dessa kommuners andel av fastlandskommunernas befolkning är 96 %.  </a:t>
            </a:r>
            <a:endParaRPr lang="sv-SE" sz="1900" dirty="0">
              <a:solidFill>
                <a:schemeClr val="accent1"/>
              </a:solidFill>
            </a:endParaRPr>
          </a:p>
        </p:txBody>
      </p:sp>
      <p:sp>
        <p:nvSpPr>
          <p:cNvPr id="9" name="Rectangle 150"/>
          <p:cNvSpPr>
            <a:spLocks noChangeArrowheads="1"/>
          </p:cNvSpPr>
          <p:nvPr/>
        </p:nvSpPr>
        <p:spPr bwMode="auto">
          <a:xfrm>
            <a:off x="69199" y="1916832"/>
            <a:ext cx="89452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dirty="0" smtClean="0">
                <a:solidFill>
                  <a:schemeClr val="accent1"/>
                </a:solidFill>
              </a:rPr>
              <a:t>Enkäten baserade sig på de utvecklingskrav som det nya programmet för kommunernas ekonomi ställer på de kommunalekonomiska prognoserna och uppföljningen av ekonomin.  </a:t>
            </a:r>
            <a:endParaRPr lang="sv-SE" sz="1900" dirty="0">
              <a:solidFill>
                <a:schemeClr val="accent1"/>
              </a:solidFill>
            </a:endParaRPr>
          </a:p>
        </p:txBody>
      </p:sp>
    </p:spTree>
    <p:extLst>
      <p:ext uri="{BB962C8B-B14F-4D97-AF65-F5344CB8AC3E}">
        <p14:creationId xmlns:p14="http://schemas.microsoft.com/office/powerpoint/2010/main" val="2244331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a:xfrm>
            <a:off x="3131840" y="6451600"/>
            <a:ext cx="3095625" cy="265113"/>
          </a:xfrm>
        </p:spPr>
        <p:txBody>
          <a:bodyPr/>
          <a:lstStyle/>
          <a:p>
            <a:pPr>
              <a:defRPr/>
            </a:pPr>
            <a:r>
              <a:rPr lang="fi-FI" sz="1050" dirty="0" smtClean="0"/>
              <a:t>11.2.2015 Kari-Pekka </a:t>
            </a:r>
            <a:r>
              <a:rPr lang="fi-FI" sz="1050" dirty="0" err="1" smtClean="0"/>
              <a:t>Mäki-Lohiluoma</a:t>
            </a:r>
            <a:endParaRPr lang="fi-FI" sz="1050" dirty="0"/>
          </a:p>
        </p:txBody>
      </p:sp>
      <p:sp>
        <p:nvSpPr>
          <p:cNvPr id="6" name="Otsikko 5"/>
          <p:cNvSpPr>
            <a:spLocks noGrp="1"/>
          </p:cNvSpPr>
          <p:nvPr>
            <p:ph type="title"/>
          </p:nvPr>
        </p:nvSpPr>
        <p:spPr>
          <a:xfrm>
            <a:off x="107504" y="44624"/>
            <a:ext cx="9102371" cy="796950"/>
          </a:xfrm>
        </p:spPr>
        <p:txBody>
          <a:bodyPr>
            <a:noAutofit/>
          </a:bodyPr>
          <a:lstStyle/>
          <a:p>
            <a:pPr algn="ctr"/>
            <a:r>
              <a:rPr lang="fi-FI" sz="2000" b="0" dirty="0" err="1" smtClean="0">
                <a:solidFill>
                  <a:srgbClr val="003882"/>
                </a:solidFill>
              </a:rPr>
              <a:t>Den</a:t>
            </a:r>
            <a:r>
              <a:rPr lang="fi-FI" sz="2000" b="0" dirty="0" smtClean="0">
                <a:solidFill>
                  <a:srgbClr val="003882"/>
                </a:solidFill>
              </a:rPr>
              <a:t> </a:t>
            </a:r>
            <a:r>
              <a:rPr lang="fi-FI" sz="2000" b="0" dirty="0" err="1" smtClean="0">
                <a:solidFill>
                  <a:srgbClr val="003882"/>
                </a:solidFill>
              </a:rPr>
              <a:t>kommunala</a:t>
            </a:r>
            <a:r>
              <a:rPr lang="fi-FI" sz="2000" b="0" dirty="0" smtClean="0">
                <a:solidFill>
                  <a:srgbClr val="003882"/>
                </a:solidFill>
              </a:rPr>
              <a:t> </a:t>
            </a:r>
            <a:r>
              <a:rPr lang="fi-FI" sz="2000" b="0" dirty="0" err="1" smtClean="0">
                <a:solidFill>
                  <a:srgbClr val="003882"/>
                </a:solidFill>
              </a:rPr>
              <a:t>ekonomins</a:t>
            </a:r>
            <a:r>
              <a:rPr lang="fi-FI" sz="2000" b="0" dirty="0" smtClean="0">
                <a:solidFill>
                  <a:srgbClr val="003882"/>
                </a:solidFill>
              </a:rPr>
              <a:t> </a:t>
            </a:r>
            <a:r>
              <a:rPr lang="fi-FI" sz="2000" b="0" dirty="0" err="1" smtClean="0">
                <a:solidFill>
                  <a:srgbClr val="003882"/>
                </a:solidFill>
              </a:rPr>
              <a:t>utveckling</a:t>
            </a:r>
            <a:r>
              <a:rPr lang="fi-FI" sz="2000" b="0" dirty="0" smtClean="0">
                <a:solidFill>
                  <a:srgbClr val="003882"/>
                </a:solidFill>
              </a:rPr>
              <a:t> </a:t>
            </a:r>
            <a:r>
              <a:rPr lang="fi-FI" sz="2000" b="0" dirty="0" err="1" smtClean="0">
                <a:solidFill>
                  <a:srgbClr val="003882"/>
                </a:solidFill>
              </a:rPr>
              <a:t>enligt</a:t>
            </a:r>
            <a:r>
              <a:rPr lang="fi-FI" sz="2000" b="0" dirty="0" smtClean="0">
                <a:solidFill>
                  <a:srgbClr val="003882"/>
                </a:solidFill>
              </a:rPr>
              <a:t> </a:t>
            </a:r>
            <a:r>
              <a:rPr lang="fi-FI" sz="2000" b="0" dirty="0" err="1" smtClean="0">
                <a:solidFill>
                  <a:srgbClr val="003882"/>
                </a:solidFill>
              </a:rPr>
              <a:t>Statistikcentralens</a:t>
            </a:r>
            <a:r>
              <a:rPr lang="fi-FI" sz="2000" b="0" dirty="0" smtClean="0">
                <a:solidFill>
                  <a:srgbClr val="003882"/>
                </a:solidFill>
              </a:rPr>
              <a:t> </a:t>
            </a:r>
            <a:r>
              <a:rPr lang="fi-FI" sz="2000" b="0" dirty="0" err="1" smtClean="0">
                <a:solidFill>
                  <a:srgbClr val="003882"/>
                </a:solidFill>
              </a:rPr>
              <a:t>enkät</a:t>
            </a:r>
            <a:r>
              <a:rPr lang="fi-FI" sz="2000" b="0" dirty="0" smtClean="0">
                <a:solidFill>
                  <a:srgbClr val="003882"/>
                </a:solidFill>
              </a:rPr>
              <a:t>, </a:t>
            </a:r>
            <a:r>
              <a:rPr lang="fi-FI" sz="2000" b="0" dirty="0" err="1" smtClean="0">
                <a:solidFill>
                  <a:srgbClr val="003882"/>
                </a:solidFill>
              </a:rPr>
              <a:t>kommunerna</a:t>
            </a:r>
            <a:r>
              <a:rPr lang="fi-FI" sz="2000" b="0" dirty="0" smtClean="0">
                <a:solidFill>
                  <a:srgbClr val="003882"/>
                </a:solidFill>
              </a:rPr>
              <a:t> </a:t>
            </a:r>
            <a:r>
              <a:rPr lang="fi-FI" sz="2000" b="0" dirty="0" err="1" smtClean="0">
                <a:solidFill>
                  <a:srgbClr val="003882"/>
                </a:solidFill>
              </a:rPr>
              <a:t>och</a:t>
            </a:r>
            <a:r>
              <a:rPr lang="fi-FI" sz="2000" b="0" dirty="0" smtClean="0">
                <a:solidFill>
                  <a:srgbClr val="003882"/>
                </a:solidFill>
              </a:rPr>
              <a:t> </a:t>
            </a:r>
            <a:r>
              <a:rPr lang="fi-FI" sz="2000" b="0" dirty="0" err="1" smtClean="0">
                <a:solidFill>
                  <a:srgbClr val="003882"/>
                </a:solidFill>
              </a:rPr>
              <a:t>samkommunerna</a:t>
            </a:r>
            <a:endParaRPr lang="fi-FI" sz="2000" b="0" dirty="0">
              <a:solidFill>
                <a:srgbClr val="003882"/>
              </a:solidFill>
            </a:endParaRPr>
          </a:p>
        </p:txBody>
      </p:sp>
      <p:sp>
        <p:nvSpPr>
          <p:cNvPr id="2" name="Tekstiruutu 1"/>
          <p:cNvSpPr txBox="1"/>
          <p:nvPr/>
        </p:nvSpPr>
        <p:spPr>
          <a:xfrm>
            <a:off x="5381605" y="1188000"/>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2014</a:t>
            </a:r>
          </a:p>
          <a:p>
            <a:pPr algn="ctr"/>
            <a:r>
              <a:rPr lang="fi-FI" sz="1800" dirty="0" smtClean="0">
                <a:solidFill>
                  <a:schemeClr val="accent5">
                    <a:lumMod val="50000"/>
                  </a:schemeClr>
                </a:solidFill>
              </a:rPr>
              <a:t>BSP</a:t>
            </a:r>
            <a:endParaRPr lang="fi-FI" sz="1800" dirty="0">
              <a:solidFill>
                <a:schemeClr val="accent5">
                  <a:lumMod val="50000"/>
                </a:schemeClr>
              </a:solidFill>
            </a:endParaRPr>
          </a:p>
        </p:txBody>
      </p:sp>
      <p:sp>
        <p:nvSpPr>
          <p:cNvPr id="10" name="Tekstiruutu 9"/>
          <p:cNvSpPr txBox="1"/>
          <p:nvPr/>
        </p:nvSpPr>
        <p:spPr>
          <a:xfrm>
            <a:off x="6317709" y="1188000"/>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2015</a:t>
            </a:r>
          </a:p>
          <a:p>
            <a:pPr algn="ctr"/>
            <a:r>
              <a:rPr lang="fi-FI" sz="1800" dirty="0" smtClean="0">
                <a:solidFill>
                  <a:schemeClr val="accent5">
                    <a:lumMod val="50000"/>
                  </a:schemeClr>
                </a:solidFill>
              </a:rPr>
              <a:t>BU</a:t>
            </a:r>
            <a:endParaRPr lang="fi-FI" sz="1800" dirty="0">
              <a:solidFill>
                <a:schemeClr val="accent5">
                  <a:lumMod val="50000"/>
                </a:schemeClr>
              </a:solidFill>
            </a:endParaRPr>
          </a:p>
        </p:txBody>
      </p:sp>
      <p:sp>
        <p:nvSpPr>
          <p:cNvPr id="11" name="Tekstiruutu 10"/>
          <p:cNvSpPr txBox="1"/>
          <p:nvPr/>
        </p:nvSpPr>
        <p:spPr>
          <a:xfrm>
            <a:off x="7253813" y="1188000"/>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2016</a:t>
            </a:r>
          </a:p>
          <a:p>
            <a:pPr algn="ctr"/>
            <a:r>
              <a:rPr lang="fi-FI" sz="1800" dirty="0" smtClean="0">
                <a:solidFill>
                  <a:schemeClr val="accent5">
                    <a:lumMod val="50000"/>
                  </a:schemeClr>
                </a:solidFill>
              </a:rPr>
              <a:t>EP</a:t>
            </a:r>
            <a:endParaRPr lang="fi-FI" sz="1800" dirty="0">
              <a:solidFill>
                <a:schemeClr val="accent5">
                  <a:lumMod val="50000"/>
                </a:schemeClr>
              </a:solidFill>
            </a:endParaRPr>
          </a:p>
        </p:txBody>
      </p:sp>
      <p:sp>
        <p:nvSpPr>
          <p:cNvPr id="12" name="Tekstiruutu 11"/>
          <p:cNvSpPr txBox="1"/>
          <p:nvPr/>
        </p:nvSpPr>
        <p:spPr>
          <a:xfrm>
            <a:off x="8189917" y="1188000"/>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2017</a:t>
            </a:r>
          </a:p>
          <a:p>
            <a:pPr algn="ctr"/>
            <a:r>
              <a:rPr lang="fi-FI" sz="1800" dirty="0" smtClean="0">
                <a:solidFill>
                  <a:schemeClr val="accent5">
                    <a:lumMod val="50000"/>
                  </a:schemeClr>
                </a:solidFill>
              </a:rPr>
              <a:t>EP</a:t>
            </a:r>
            <a:endParaRPr lang="fi-FI" sz="1800" dirty="0">
              <a:solidFill>
                <a:schemeClr val="accent5">
                  <a:lumMod val="50000"/>
                </a:schemeClr>
              </a:solidFill>
            </a:endParaRPr>
          </a:p>
        </p:txBody>
      </p:sp>
      <p:sp>
        <p:nvSpPr>
          <p:cNvPr id="13" name="Tekstiruutu 12"/>
          <p:cNvSpPr txBox="1"/>
          <p:nvPr/>
        </p:nvSpPr>
        <p:spPr>
          <a:xfrm>
            <a:off x="5688164" y="836712"/>
            <a:ext cx="2594941" cy="369332"/>
          </a:xfrm>
          <a:prstGeom prst="rect">
            <a:avLst/>
          </a:prstGeom>
          <a:noFill/>
        </p:spPr>
        <p:txBody>
          <a:bodyPr wrap="none" rtlCol="0">
            <a:spAutoFit/>
          </a:bodyPr>
          <a:lstStyle/>
          <a:p>
            <a:pPr algn="ctr"/>
            <a:r>
              <a:rPr lang="fi-FI" sz="1800" dirty="0" err="1" smtClean="0">
                <a:solidFill>
                  <a:schemeClr val="accent5">
                    <a:lumMod val="50000"/>
                  </a:schemeClr>
                </a:solidFill>
              </a:rPr>
              <a:t>Förändring</a:t>
            </a:r>
            <a:r>
              <a:rPr lang="fi-FI" sz="1800" dirty="0" smtClean="0">
                <a:solidFill>
                  <a:schemeClr val="accent5">
                    <a:lumMod val="50000"/>
                  </a:schemeClr>
                </a:solidFill>
              </a:rPr>
              <a:t> per </a:t>
            </a:r>
            <a:r>
              <a:rPr lang="fi-FI" sz="1800" dirty="0" err="1" smtClean="0">
                <a:solidFill>
                  <a:schemeClr val="accent5">
                    <a:lumMod val="50000"/>
                  </a:schemeClr>
                </a:solidFill>
              </a:rPr>
              <a:t>år</a:t>
            </a:r>
            <a:r>
              <a:rPr lang="fi-FI" sz="1800" dirty="0" smtClean="0">
                <a:solidFill>
                  <a:schemeClr val="accent5">
                    <a:lumMod val="50000"/>
                  </a:schemeClr>
                </a:solidFill>
              </a:rPr>
              <a:t>, %</a:t>
            </a:r>
            <a:endParaRPr lang="fi-FI" sz="1800" dirty="0">
              <a:solidFill>
                <a:schemeClr val="accent5">
                  <a:lumMod val="50000"/>
                </a:schemeClr>
              </a:solidFill>
            </a:endParaRPr>
          </a:p>
        </p:txBody>
      </p:sp>
      <p:sp>
        <p:nvSpPr>
          <p:cNvPr id="14" name="Tekstiruutu 13"/>
          <p:cNvSpPr txBox="1"/>
          <p:nvPr/>
        </p:nvSpPr>
        <p:spPr>
          <a:xfrm>
            <a:off x="4445501" y="836712"/>
            <a:ext cx="774571" cy="369332"/>
          </a:xfrm>
          <a:prstGeom prst="rect">
            <a:avLst/>
          </a:prstGeom>
          <a:noFill/>
        </p:spPr>
        <p:txBody>
          <a:bodyPr wrap="none" rtlCol="0">
            <a:spAutoFit/>
          </a:bodyPr>
          <a:lstStyle/>
          <a:p>
            <a:pPr algn="ctr"/>
            <a:r>
              <a:rPr lang="fi-FI" sz="1800" dirty="0" smtClean="0"/>
              <a:t>2013</a:t>
            </a:r>
            <a:endParaRPr lang="fi-FI" sz="1800" dirty="0"/>
          </a:p>
        </p:txBody>
      </p:sp>
      <p:cxnSp>
        <p:nvCxnSpPr>
          <p:cNvPr id="5" name="Suora yhdysviiva 4"/>
          <p:cNvCxnSpPr/>
          <p:nvPr/>
        </p:nvCxnSpPr>
        <p:spPr>
          <a:xfrm>
            <a:off x="5292480" y="1198493"/>
            <a:ext cx="36000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kstiruutu 17"/>
          <p:cNvSpPr txBox="1"/>
          <p:nvPr/>
        </p:nvSpPr>
        <p:spPr>
          <a:xfrm>
            <a:off x="107504" y="4202504"/>
            <a:ext cx="3441327" cy="369332"/>
          </a:xfrm>
          <a:prstGeom prst="rect">
            <a:avLst/>
          </a:prstGeom>
          <a:noFill/>
        </p:spPr>
        <p:txBody>
          <a:bodyPr wrap="none" rtlCol="0">
            <a:spAutoFit/>
          </a:bodyPr>
          <a:lstStyle/>
          <a:p>
            <a:r>
              <a:rPr lang="fi-FI" sz="1800" dirty="0" smtClean="0"/>
              <a:t>            </a:t>
            </a:r>
            <a:r>
              <a:rPr lang="fi-FI" sz="1800" dirty="0" err="1" smtClean="0"/>
              <a:t>Statsandelar</a:t>
            </a:r>
            <a:r>
              <a:rPr lang="fi-FI" sz="1800" dirty="0" smtClean="0"/>
              <a:t>, md €</a:t>
            </a:r>
            <a:endParaRPr lang="fi-FI" sz="1800" dirty="0"/>
          </a:p>
        </p:txBody>
      </p:sp>
      <p:sp>
        <p:nvSpPr>
          <p:cNvPr id="27" name="Tekstiruutu 26"/>
          <p:cNvSpPr txBox="1"/>
          <p:nvPr/>
        </p:nvSpPr>
        <p:spPr>
          <a:xfrm>
            <a:off x="4581629" y="4202504"/>
            <a:ext cx="710451" cy="369332"/>
          </a:xfrm>
          <a:prstGeom prst="rect">
            <a:avLst/>
          </a:prstGeom>
          <a:noFill/>
        </p:spPr>
        <p:txBody>
          <a:bodyPr wrap="none" rtlCol="0">
            <a:spAutoFit/>
          </a:bodyPr>
          <a:lstStyle/>
          <a:p>
            <a:pPr algn="r"/>
            <a:r>
              <a:rPr lang="fi-FI" sz="1800" dirty="0" smtClean="0"/>
              <a:t>8,29</a:t>
            </a:r>
            <a:endParaRPr lang="fi-FI" sz="1800" dirty="0"/>
          </a:p>
        </p:txBody>
      </p:sp>
      <p:sp>
        <p:nvSpPr>
          <p:cNvPr id="29" name="Tekstiruutu 28"/>
          <p:cNvSpPr txBox="1"/>
          <p:nvPr/>
        </p:nvSpPr>
        <p:spPr>
          <a:xfrm>
            <a:off x="107504" y="1826240"/>
            <a:ext cx="4518353" cy="369332"/>
          </a:xfrm>
          <a:prstGeom prst="rect">
            <a:avLst/>
          </a:prstGeom>
          <a:noFill/>
        </p:spPr>
        <p:txBody>
          <a:bodyPr wrap="none" rtlCol="0">
            <a:spAutoFit/>
          </a:bodyPr>
          <a:lstStyle/>
          <a:p>
            <a:r>
              <a:rPr lang="fi-FI" sz="1800" dirty="0" err="1" smtClean="0"/>
              <a:t>Inkomstskattesatsen</a:t>
            </a:r>
            <a:r>
              <a:rPr lang="fi-FI" sz="1800" dirty="0" smtClean="0"/>
              <a:t> </a:t>
            </a:r>
            <a:r>
              <a:rPr lang="fi-FI" sz="1600" dirty="0" smtClean="0"/>
              <a:t>(</a:t>
            </a:r>
            <a:r>
              <a:rPr lang="fi-FI" sz="1600" dirty="0" err="1" smtClean="0"/>
              <a:t>förändr</a:t>
            </a:r>
            <a:r>
              <a:rPr lang="fi-FI" sz="1600" dirty="0" smtClean="0"/>
              <a:t>. %</a:t>
            </a:r>
            <a:r>
              <a:rPr lang="fi-FI" sz="1600" dirty="0" err="1" smtClean="0"/>
              <a:t>-enh</a:t>
            </a:r>
            <a:r>
              <a:rPr lang="fi-FI" sz="1600" dirty="0" smtClean="0"/>
              <a:t>.)</a:t>
            </a:r>
            <a:endParaRPr lang="fi-FI" sz="1600" dirty="0"/>
          </a:p>
        </p:txBody>
      </p:sp>
      <p:sp>
        <p:nvSpPr>
          <p:cNvPr id="33" name="Tekstiruutu 32"/>
          <p:cNvSpPr txBox="1"/>
          <p:nvPr/>
        </p:nvSpPr>
        <p:spPr>
          <a:xfrm>
            <a:off x="4434153" y="1826240"/>
            <a:ext cx="857927" cy="369332"/>
          </a:xfrm>
          <a:prstGeom prst="rect">
            <a:avLst/>
          </a:prstGeom>
          <a:noFill/>
        </p:spPr>
        <p:txBody>
          <a:bodyPr wrap="none" rtlCol="0">
            <a:spAutoFit/>
          </a:bodyPr>
          <a:lstStyle/>
          <a:p>
            <a:pPr algn="r"/>
            <a:r>
              <a:rPr lang="fi-FI" sz="1800" dirty="0" smtClean="0"/>
              <a:t>19,38</a:t>
            </a:r>
            <a:endParaRPr lang="fi-FI" sz="1800" dirty="0"/>
          </a:p>
        </p:txBody>
      </p:sp>
      <p:sp>
        <p:nvSpPr>
          <p:cNvPr id="35" name="Tekstiruutu 34"/>
          <p:cNvSpPr txBox="1"/>
          <p:nvPr/>
        </p:nvSpPr>
        <p:spPr>
          <a:xfrm>
            <a:off x="107504" y="5282624"/>
            <a:ext cx="2188420" cy="369332"/>
          </a:xfrm>
          <a:prstGeom prst="rect">
            <a:avLst/>
          </a:prstGeom>
          <a:noFill/>
        </p:spPr>
        <p:txBody>
          <a:bodyPr wrap="none" rtlCol="0">
            <a:spAutoFit/>
          </a:bodyPr>
          <a:lstStyle/>
          <a:p>
            <a:r>
              <a:rPr lang="fi-FI" sz="1800" dirty="0" err="1" smtClean="0"/>
              <a:t>Lånestock</a:t>
            </a:r>
            <a:r>
              <a:rPr lang="fi-FI" sz="1800" dirty="0" smtClean="0"/>
              <a:t>, md €</a:t>
            </a:r>
            <a:endParaRPr lang="fi-FI" sz="1800" dirty="0"/>
          </a:p>
        </p:txBody>
      </p:sp>
      <p:sp>
        <p:nvSpPr>
          <p:cNvPr id="39" name="Tekstiruutu 38"/>
          <p:cNvSpPr txBox="1"/>
          <p:nvPr/>
        </p:nvSpPr>
        <p:spPr>
          <a:xfrm>
            <a:off x="4434153" y="5282624"/>
            <a:ext cx="857927" cy="369332"/>
          </a:xfrm>
          <a:prstGeom prst="rect">
            <a:avLst/>
          </a:prstGeom>
          <a:noFill/>
        </p:spPr>
        <p:txBody>
          <a:bodyPr wrap="none" rtlCol="0">
            <a:spAutoFit/>
          </a:bodyPr>
          <a:lstStyle/>
          <a:p>
            <a:pPr algn="r"/>
            <a:r>
              <a:rPr lang="fi-FI" sz="1800" dirty="0" smtClean="0"/>
              <a:t>15,55</a:t>
            </a:r>
            <a:endParaRPr lang="fi-FI" sz="1800" dirty="0"/>
          </a:p>
        </p:txBody>
      </p:sp>
      <p:sp>
        <p:nvSpPr>
          <p:cNvPr id="41" name="Tekstiruutu 40"/>
          <p:cNvSpPr txBox="1"/>
          <p:nvPr/>
        </p:nvSpPr>
        <p:spPr>
          <a:xfrm>
            <a:off x="107504" y="3842464"/>
            <a:ext cx="3902928" cy="369332"/>
          </a:xfrm>
          <a:prstGeom prst="rect">
            <a:avLst/>
          </a:prstGeom>
          <a:noFill/>
        </p:spPr>
        <p:txBody>
          <a:bodyPr wrap="none" rtlCol="0">
            <a:spAutoFit/>
          </a:bodyPr>
          <a:lstStyle/>
          <a:p>
            <a:r>
              <a:rPr lang="fi-FI" sz="1800" dirty="0" smtClean="0"/>
              <a:t>  </a:t>
            </a:r>
            <a:r>
              <a:rPr lang="fi-FI" sz="1800" dirty="0" err="1" smtClean="0"/>
              <a:t>därav</a:t>
            </a:r>
            <a:r>
              <a:rPr lang="fi-FI" sz="1800" dirty="0" smtClean="0"/>
              <a:t>: </a:t>
            </a:r>
            <a:r>
              <a:rPr lang="fi-FI" sz="1800" dirty="0" err="1" smtClean="0"/>
              <a:t>Skatteinkomster</a:t>
            </a:r>
            <a:r>
              <a:rPr lang="fi-FI" sz="1800" dirty="0" smtClean="0"/>
              <a:t>, md €</a:t>
            </a:r>
            <a:endParaRPr lang="fi-FI" sz="1800" dirty="0"/>
          </a:p>
        </p:txBody>
      </p:sp>
      <p:sp>
        <p:nvSpPr>
          <p:cNvPr id="45" name="Tekstiruutu 44"/>
          <p:cNvSpPr txBox="1"/>
          <p:nvPr/>
        </p:nvSpPr>
        <p:spPr>
          <a:xfrm>
            <a:off x="4434153" y="3842464"/>
            <a:ext cx="857927" cy="369332"/>
          </a:xfrm>
          <a:prstGeom prst="rect">
            <a:avLst/>
          </a:prstGeom>
          <a:noFill/>
        </p:spPr>
        <p:txBody>
          <a:bodyPr wrap="none" rtlCol="0">
            <a:spAutoFit/>
          </a:bodyPr>
          <a:lstStyle/>
          <a:p>
            <a:pPr algn="r"/>
            <a:r>
              <a:rPr lang="fi-FI" sz="1800" dirty="0" smtClean="0"/>
              <a:t>20,64</a:t>
            </a:r>
            <a:endParaRPr lang="fi-FI" sz="1800" dirty="0"/>
          </a:p>
        </p:txBody>
      </p:sp>
      <p:sp>
        <p:nvSpPr>
          <p:cNvPr id="47" name="Tekstiruutu 46"/>
          <p:cNvSpPr txBox="1"/>
          <p:nvPr/>
        </p:nvSpPr>
        <p:spPr>
          <a:xfrm>
            <a:off x="107504" y="2258288"/>
            <a:ext cx="3649012" cy="369332"/>
          </a:xfrm>
          <a:prstGeom prst="rect">
            <a:avLst/>
          </a:prstGeom>
          <a:noFill/>
        </p:spPr>
        <p:txBody>
          <a:bodyPr wrap="none" rtlCol="0">
            <a:spAutoFit/>
          </a:bodyPr>
          <a:lstStyle/>
          <a:p>
            <a:r>
              <a:rPr lang="fi-FI" sz="1800" dirty="0" err="1" smtClean="0"/>
              <a:t>Verksamhetsinkomster</a:t>
            </a:r>
            <a:r>
              <a:rPr lang="fi-FI" sz="1800" dirty="0" smtClean="0"/>
              <a:t>, md €</a:t>
            </a:r>
            <a:endParaRPr lang="fi-FI" sz="1800" dirty="0"/>
          </a:p>
        </p:txBody>
      </p:sp>
      <p:sp>
        <p:nvSpPr>
          <p:cNvPr id="51" name="Tekstiruutu 50"/>
          <p:cNvSpPr txBox="1"/>
          <p:nvPr/>
        </p:nvSpPr>
        <p:spPr>
          <a:xfrm>
            <a:off x="4434153" y="2258288"/>
            <a:ext cx="857927" cy="369332"/>
          </a:xfrm>
          <a:prstGeom prst="rect">
            <a:avLst/>
          </a:prstGeom>
          <a:noFill/>
        </p:spPr>
        <p:txBody>
          <a:bodyPr wrap="none" rtlCol="0">
            <a:spAutoFit/>
          </a:bodyPr>
          <a:lstStyle/>
          <a:p>
            <a:pPr algn="r"/>
            <a:r>
              <a:rPr lang="fi-FI" sz="1800" dirty="0" smtClean="0"/>
              <a:t>11,90</a:t>
            </a:r>
            <a:endParaRPr lang="fi-FI" sz="1800" dirty="0"/>
          </a:p>
        </p:txBody>
      </p:sp>
      <p:sp>
        <p:nvSpPr>
          <p:cNvPr id="53" name="Tekstiruutu 52"/>
          <p:cNvSpPr txBox="1"/>
          <p:nvPr/>
        </p:nvSpPr>
        <p:spPr>
          <a:xfrm>
            <a:off x="107504" y="3059668"/>
            <a:ext cx="3171766" cy="369332"/>
          </a:xfrm>
          <a:prstGeom prst="rect">
            <a:avLst/>
          </a:prstGeom>
          <a:noFill/>
        </p:spPr>
        <p:txBody>
          <a:bodyPr wrap="none" rtlCol="0">
            <a:spAutoFit/>
          </a:bodyPr>
          <a:lstStyle/>
          <a:p>
            <a:r>
              <a:rPr lang="fi-FI" sz="1800" dirty="0" err="1" smtClean="0"/>
              <a:t>Verksamhetsbidrag</a:t>
            </a:r>
            <a:r>
              <a:rPr lang="fi-FI" sz="1800" dirty="0" smtClean="0"/>
              <a:t>, md €</a:t>
            </a:r>
            <a:endParaRPr lang="fi-FI" sz="1800" dirty="0"/>
          </a:p>
        </p:txBody>
      </p:sp>
      <p:sp>
        <p:nvSpPr>
          <p:cNvPr id="57" name="Tekstiruutu 56"/>
          <p:cNvSpPr txBox="1"/>
          <p:nvPr/>
        </p:nvSpPr>
        <p:spPr>
          <a:xfrm>
            <a:off x="4329958" y="3059668"/>
            <a:ext cx="962122" cy="369332"/>
          </a:xfrm>
          <a:prstGeom prst="rect">
            <a:avLst/>
          </a:prstGeom>
          <a:noFill/>
        </p:spPr>
        <p:txBody>
          <a:bodyPr wrap="none" rtlCol="0">
            <a:spAutoFit/>
          </a:bodyPr>
          <a:lstStyle/>
          <a:p>
            <a:pPr algn="r"/>
            <a:r>
              <a:rPr lang="fi-FI" sz="1800" dirty="0" smtClean="0"/>
              <a:t>-26,45</a:t>
            </a:r>
            <a:endParaRPr lang="fi-FI" sz="1800" dirty="0"/>
          </a:p>
        </p:txBody>
      </p:sp>
      <p:sp>
        <p:nvSpPr>
          <p:cNvPr id="71" name="Tekstiruutu 70"/>
          <p:cNvSpPr txBox="1"/>
          <p:nvPr/>
        </p:nvSpPr>
        <p:spPr>
          <a:xfrm>
            <a:off x="107504" y="3482424"/>
            <a:ext cx="3746538" cy="369332"/>
          </a:xfrm>
          <a:prstGeom prst="rect">
            <a:avLst/>
          </a:prstGeom>
          <a:noFill/>
        </p:spPr>
        <p:txBody>
          <a:bodyPr wrap="none" rtlCol="0">
            <a:spAutoFit/>
          </a:bodyPr>
          <a:lstStyle/>
          <a:p>
            <a:r>
              <a:rPr lang="fi-FI" sz="1800" dirty="0" err="1" smtClean="0"/>
              <a:t>Skattefinansiering</a:t>
            </a:r>
            <a:r>
              <a:rPr lang="fi-FI" sz="1800" dirty="0" smtClean="0"/>
              <a:t> </a:t>
            </a:r>
            <a:r>
              <a:rPr lang="fi-FI" sz="1800" dirty="0" err="1" smtClean="0"/>
              <a:t>totalt</a:t>
            </a:r>
            <a:r>
              <a:rPr lang="fi-FI" sz="1800" dirty="0" smtClean="0"/>
              <a:t>, md €</a:t>
            </a:r>
            <a:endParaRPr lang="fi-FI" sz="1800" dirty="0"/>
          </a:p>
        </p:txBody>
      </p:sp>
      <p:sp>
        <p:nvSpPr>
          <p:cNvPr id="75" name="Tekstiruutu 74"/>
          <p:cNvSpPr txBox="1"/>
          <p:nvPr/>
        </p:nvSpPr>
        <p:spPr>
          <a:xfrm>
            <a:off x="4434153" y="3482424"/>
            <a:ext cx="857927" cy="369332"/>
          </a:xfrm>
          <a:prstGeom prst="rect">
            <a:avLst/>
          </a:prstGeom>
          <a:noFill/>
        </p:spPr>
        <p:txBody>
          <a:bodyPr wrap="none" rtlCol="0">
            <a:spAutoFit/>
          </a:bodyPr>
          <a:lstStyle/>
          <a:p>
            <a:pPr algn="r"/>
            <a:r>
              <a:rPr lang="fi-FI" sz="1800" dirty="0" smtClean="0"/>
              <a:t>28,93</a:t>
            </a:r>
            <a:endParaRPr lang="fi-FI" sz="1800" dirty="0"/>
          </a:p>
        </p:txBody>
      </p:sp>
      <p:sp>
        <p:nvSpPr>
          <p:cNvPr id="77" name="Tekstiruutu 76"/>
          <p:cNvSpPr txBox="1"/>
          <p:nvPr/>
        </p:nvSpPr>
        <p:spPr>
          <a:xfrm>
            <a:off x="107504" y="4562544"/>
            <a:ext cx="2051331" cy="369332"/>
          </a:xfrm>
          <a:prstGeom prst="rect">
            <a:avLst/>
          </a:prstGeom>
          <a:noFill/>
        </p:spPr>
        <p:txBody>
          <a:bodyPr wrap="none" rtlCol="0">
            <a:spAutoFit/>
          </a:bodyPr>
          <a:lstStyle/>
          <a:p>
            <a:r>
              <a:rPr lang="fi-FI" sz="1800" dirty="0" err="1" smtClean="0"/>
              <a:t>Årsbidrag</a:t>
            </a:r>
            <a:r>
              <a:rPr lang="fi-FI" sz="1800" dirty="0" smtClean="0"/>
              <a:t>, md €</a:t>
            </a:r>
            <a:endParaRPr lang="fi-FI" sz="1800" dirty="0"/>
          </a:p>
        </p:txBody>
      </p:sp>
      <p:sp>
        <p:nvSpPr>
          <p:cNvPr id="81" name="Tekstiruutu 80"/>
          <p:cNvSpPr txBox="1"/>
          <p:nvPr/>
        </p:nvSpPr>
        <p:spPr>
          <a:xfrm>
            <a:off x="4581629" y="4562544"/>
            <a:ext cx="710451" cy="369332"/>
          </a:xfrm>
          <a:prstGeom prst="rect">
            <a:avLst/>
          </a:prstGeom>
          <a:noFill/>
        </p:spPr>
        <p:txBody>
          <a:bodyPr wrap="none" rtlCol="0">
            <a:spAutoFit/>
          </a:bodyPr>
          <a:lstStyle/>
          <a:p>
            <a:pPr algn="r"/>
            <a:r>
              <a:rPr lang="fi-FI" sz="1800" dirty="0" smtClean="0"/>
              <a:t>2,69</a:t>
            </a:r>
            <a:endParaRPr lang="fi-FI" sz="1800" dirty="0"/>
          </a:p>
        </p:txBody>
      </p:sp>
      <p:sp>
        <p:nvSpPr>
          <p:cNvPr id="83" name="Tekstiruutu 82"/>
          <p:cNvSpPr txBox="1"/>
          <p:nvPr/>
        </p:nvSpPr>
        <p:spPr>
          <a:xfrm>
            <a:off x="107504" y="4922584"/>
            <a:ext cx="3156505" cy="369332"/>
          </a:xfrm>
          <a:prstGeom prst="rect">
            <a:avLst/>
          </a:prstGeom>
          <a:noFill/>
        </p:spPr>
        <p:txBody>
          <a:bodyPr wrap="none" rtlCol="0">
            <a:spAutoFit/>
          </a:bodyPr>
          <a:lstStyle/>
          <a:p>
            <a:r>
              <a:rPr lang="fi-FI" sz="1800" dirty="0" err="1" smtClean="0"/>
              <a:t>Bruttoinvesteringar</a:t>
            </a:r>
            <a:r>
              <a:rPr lang="fi-FI" sz="1800" dirty="0" smtClean="0"/>
              <a:t>, md €</a:t>
            </a:r>
            <a:endParaRPr lang="fi-FI" sz="1800" dirty="0"/>
          </a:p>
        </p:txBody>
      </p:sp>
      <p:sp>
        <p:nvSpPr>
          <p:cNvPr id="87" name="Tekstiruutu 86"/>
          <p:cNvSpPr txBox="1"/>
          <p:nvPr/>
        </p:nvSpPr>
        <p:spPr>
          <a:xfrm>
            <a:off x="4581629" y="4922584"/>
            <a:ext cx="710451" cy="369332"/>
          </a:xfrm>
          <a:prstGeom prst="rect">
            <a:avLst/>
          </a:prstGeom>
          <a:noFill/>
        </p:spPr>
        <p:txBody>
          <a:bodyPr wrap="none" rtlCol="0">
            <a:spAutoFit/>
          </a:bodyPr>
          <a:lstStyle/>
          <a:p>
            <a:pPr algn="r"/>
            <a:r>
              <a:rPr lang="fi-FI" sz="1800" dirty="0" smtClean="0"/>
              <a:t>4,70</a:t>
            </a:r>
            <a:endParaRPr lang="fi-FI" sz="1800" dirty="0"/>
          </a:p>
        </p:txBody>
      </p:sp>
      <p:sp>
        <p:nvSpPr>
          <p:cNvPr id="89" name="Tekstiruutu 88"/>
          <p:cNvSpPr txBox="1"/>
          <p:nvPr/>
        </p:nvSpPr>
        <p:spPr>
          <a:xfrm>
            <a:off x="107504" y="2618328"/>
            <a:ext cx="3264933" cy="369332"/>
          </a:xfrm>
          <a:prstGeom prst="rect">
            <a:avLst/>
          </a:prstGeom>
          <a:noFill/>
        </p:spPr>
        <p:txBody>
          <a:bodyPr wrap="none" rtlCol="0">
            <a:spAutoFit/>
          </a:bodyPr>
          <a:lstStyle/>
          <a:p>
            <a:r>
              <a:rPr lang="fi-FI" sz="1800" dirty="0" err="1" smtClean="0"/>
              <a:t>Verksamhetsutgifter</a:t>
            </a:r>
            <a:r>
              <a:rPr lang="fi-FI" sz="1800" dirty="0" smtClean="0"/>
              <a:t>, md €</a:t>
            </a:r>
            <a:endParaRPr lang="fi-FI" sz="1800" dirty="0"/>
          </a:p>
        </p:txBody>
      </p:sp>
      <p:sp>
        <p:nvSpPr>
          <p:cNvPr id="93" name="Tekstiruutu 92"/>
          <p:cNvSpPr txBox="1"/>
          <p:nvPr/>
        </p:nvSpPr>
        <p:spPr>
          <a:xfrm>
            <a:off x="4434153" y="2618328"/>
            <a:ext cx="857927" cy="369332"/>
          </a:xfrm>
          <a:prstGeom prst="rect">
            <a:avLst/>
          </a:prstGeom>
          <a:noFill/>
        </p:spPr>
        <p:txBody>
          <a:bodyPr wrap="none" rtlCol="0">
            <a:spAutoFit/>
          </a:bodyPr>
          <a:lstStyle/>
          <a:p>
            <a:pPr algn="r"/>
            <a:r>
              <a:rPr lang="fi-FI" sz="1800" dirty="0" smtClean="0"/>
              <a:t>38,35</a:t>
            </a:r>
            <a:endParaRPr lang="fi-FI" sz="1800" dirty="0"/>
          </a:p>
        </p:txBody>
      </p:sp>
      <p:sp>
        <p:nvSpPr>
          <p:cNvPr id="104" name="Tekstiruutu 103"/>
          <p:cNvSpPr txBox="1"/>
          <p:nvPr/>
        </p:nvSpPr>
        <p:spPr>
          <a:xfrm>
            <a:off x="5527363" y="4211796"/>
            <a:ext cx="667169" cy="369332"/>
          </a:xfrm>
          <a:prstGeom prst="rect">
            <a:avLst/>
          </a:prstGeom>
          <a:noFill/>
        </p:spPr>
        <p:txBody>
          <a:bodyPr wrap="none" rtlCol="0">
            <a:spAutoFit/>
          </a:bodyPr>
          <a:lstStyle/>
          <a:p>
            <a:pPr algn="r"/>
            <a:r>
              <a:rPr lang="fi-FI" sz="1800" dirty="0" smtClean="0">
                <a:solidFill>
                  <a:srgbClr val="FF0000"/>
                </a:solidFill>
              </a:rPr>
              <a:t>-1,3</a:t>
            </a:r>
            <a:endParaRPr lang="fi-FI" sz="1800" dirty="0">
              <a:solidFill>
                <a:srgbClr val="FF0000"/>
              </a:solidFill>
            </a:endParaRPr>
          </a:p>
        </p:txBody>
      </p:sp>
      <p:sp>
        <p:nvSpPr>
          <p:cNvPr id="105" name="Tekstiruutu 104"/>
          <p:cNvSpPr txBox="1"/>
          <p:nvPr/>
        </p:nvSpPr>
        <p:spPr>
          <a:xfrm>
            <a:off x="6381830" y="4211796"/>
            <a:ext cx="667169" cy="369332"/>
          </a:xfrm>
          <a:prstGeom prst="rect">
            <a:avLst/>
          </a:prstGeom>
          <a:noFill/>
        </p:spPr>
        <p:txBody>
          <a:bodyPr wrap="none" rtlCol="0">
            <a:spAutoFit/>
          </a:bodyPr>
          <a:lstStyle/>
          <a:p>
            <a:pPr algn="r"/>
            <a:r>
              <a:rPr lang="fi-FI" sz="1800" dirty="0" smtClean="0">
                <a:solidFill>
                  <a:srgbClr val="FF0000"/>
                </a:solidFill>
              </a:rPr>
              <a:t>-1,2</a:t>
            </a:r>
            <a:endParaRPr lang="fi-FI" sz="1800" dirty="0">
              <a:solidFill>
                <a:srgbClr val="FF0000"/>
              </a:solidFill>
            </a:endParaRPr>
          </a:p>
        </p:txBody>
      </p:sp>
      <p:sp>
        <p:nvSpPr>
          <p:cNvPr id="106" name="Tekstiruutu 105"/>
          <p:cNvSpPr txBox="1"/>
          <p:nvPr/>
        </p:nvSpPr>
        <p:spPr>
          <a:xfrm>
            <a:off x="7422128" y="4211796"/>
            <a:ext cx="562975" cy="369332"/>
          </a:xfrm>
          <a:prstGeom prst="rect">
            <a:avLst/>
          </a:prstGeom>
          <a:noFill/>
        </p:spPr>
        <p:txBody>
          <a:bodyPr wrap="none" rtlCol="0">
            <a:spAutoFit/>
          </a:bodyPr>
          <a:lstStyle/>
          <a:p>
            <a:pPr algn="r"/>
            <a:r>
              <a:rPr lang="fi-FI" sz="1800" dirty="0" smtClean="0">
                <a:solidFill>
                  <a:schemeClr val="accent5">
                    <a:lumMod val="50000"/>
                  </a:schemeClr>
                </a:solidFill>
              </a:rPr>
              <a:t>0,4</a:t>
            </a:r>
            <a:endParaRPr lang="fi-FI" sz="1800" dirty="0">
              <a:solidFill>
                <a:schemeClr val="accent5">
                  <a:lumMod val="50000"/>
                </a:schemeClr>
              </a:solidFill>
            </a:endParaRPr>
          </a:p>
        </p:txBody>
      </p:sp>
      <p:sp>
        <p:nvSpPr>
          <p:cNvPr id="107" name="Tekstiruutu 106"/>
          <p:cNvSpPr txBox="1"/>
          <p:nvPr/>
        </p:nvSpPr>
        <p:spPr>
          <a:xfrm>
            <a:off x="8339134" y="4211796"/>
            <a:ext cx="562975" cy="369332"/>
          </a:xfrm>
          <a:prstGeom prst="rect">
            <a:avLst/>
          </a:prstGeom>
          <a:noFill/>
        </p:spPr>
        <p:txBody>
          <a:bodyPr wrap="none" rtlCol="0">
            <a:spAutoFit/>
          </a:bodyPr>
          <a:lstStyle/>
          <a:p>
            <a:pPr algn="r"/>
            <a:r>
              <a:rPr lang="fi-FI" sz="1800" dirty="0" smtClean="0">
                <a:solidFill>
                  <a:schemeClr val="accent5">
                    <a:lumMod val="50000"/>
                  </a:schemeClr>
                </a:solidFill>
              </a:rPr>
              <a:t>0,2</a:t>
            </a:r>
            <a:endParaRPr lang="fi-FI" sz="1800" dirty="0">
              <a:solidFill>
                <a:schemeClr val="accent5">
                  <a:lumMod val="50000"/>
                </a:schemeClr>
              </a:solidFill>
            </a:endParaRPr>
          </a:p>
        </p:txBody>
      </p:sp>
      <p:sp>
        <p:nvSpPr>
          <p:cNvPr id="108" name="Tekstiruutu 107"/>
          <p:cNvSpPr txBox="1"/>
          <p:nvPr/>
        </p:nvSpPr>
        <p:spPr>
          <a:xfrm>
            <a:off x="5527362" y="1835532"/>
            <a:ext cx="710451" cy="369332"/>
          </a:xfrm>
          <a:prstGeom prst="rect">
            <a:avLst/>
          </a:prstGeom>
          <a:noFill/>
        </p:spPr>
        <p:txBody>
          <a:bodyPr wrap="none" rtlCol="0">
            <a:spAutoFit/>
          </a:bodyPr>
          <a:lstStyle/>
          <a:p>
            <a:pPr algn="r"/>
            <a:r>
              <a:rPr lang="fi-FI" sz="1800" dirty="0" smtClean="0">
                <a:solidFill>
                  <a:schemeClr val="accent5">
                    <a:lumMod val="50000"/>
                  </a:schemeClr>
                </a:solidFill>
              </a:rPr>
              <a:t>0,36</a:t>
            </a:r>
            <a:endParaRPr lang="fi-FI" sz="1800" dirty="0">
              <a:solidFill>
                <a:schemeClr val="accent5">
                  <a:lumMod val="50000"/>
                </a:schemeClr>
              </a:solidFill>
            </a:endParaRPr>
          </a:p>
        </p:txBody>
      </p:sp>
      <p:sp>
        <p:nvSpPr>
          <p:cNvPr id="109" name="Tekstiruutu 108"/>
          <p:cNvSpPr txBox="1"/>
          <p:nvPr/>
        </p:nvSpPr>
        <p:spPr>
          <a:xfrm>
            <a:off x="6381829" y="1835532"/>
            <a:ext cx="710451" cy="369332"/>
          </a:xfrm>
          <a:prstGeom prst="rect">
            <a:avLst/>
          </a:prstGeom>
          <a:noFill/>
        </p:spPr>
        <p:txBody>
          <a:bodyPr wrap="none" rtlCol="0">
            <a:spAutoFit/>
          </a:bodyPr>
          <a:lstStyle/>
          <a:p>
            <a:pPr algn="r"/>
            <a:r>
              <a:rPr lang="fi-FI" sz="1800" dirty="0" smtClean="0">
                <a:solidFill>
                  <a:schemeClr val="accent5">
                    <a:lumMod val="50000"/>
                  </a:schemeClr>
                </a:solidFill>
              </a:rPr>
              <a:t>0,10</a:t>
            </a:r>
            <a:endParaRPr lang="fi-FI" sz="1800" dirty="0">
              <a:solidFill>
                <a:schemeClr val="accent5">
                  <a:lumMod val="50000"/>
                </a:schemeClr>
              </a:solidFill>
            </a:endParaRPr>
          </a:p>
        </p:txBody>
      </p:sp>
      <p:sp>
        <p:nvSpPr>
          <p:cNvPr id="110" name="Tekstiruutu 109"/>
          <p:cNvSpPr txBox="1"/>
          <p:nvPr/>
        </p:nvSpPr>
        <p:spPr>
          <a:xfrm>
            <a:off x="7317933" y="1835532"/>
            <a:ext cx="710451" cy="369332"/>
          </a:xfrm>
          <a:prstGeom prst="rect">
            <a:avLst/>
          </a:prstGeom>
          <a:noFill/>
        </p:spPr>
        <p:txBody>
          <a:bodyPr wrap="none" rtlCol="0">
            <a:spAutoFit/>
          </a:bodyPr>
          <a:lstStyle/>
          <a:p>
            <a:pPr algn="r"/>
            <a:r>
              <a:rPr lang="fi-FI" sz="1800" dirty="0" smtClean="0">
                <a:solidFill>
                  <a:schemeClr val="accent5">
                    <a:lumMod val="50000"/>
                  </a:schemeClr>
                </a:solidFill>
              </a:rPr>
              <a:t>0,04</a:t>
            </a:r>
            <a:endParaRPr lang="fi-FI" sz="1800" dirty="0">
              <a:solidFill>
                <a:schemeClr val="accent5">
                  <a:lumMod val="50000"/>
                </a:schemeClr>
              </a:solidFill>
            </a:endParaRPr>
          </a:p>
        </p:txBody>
      </p:sp>
      <p:sp>
        <p:nvSpPr>
          <p:cNvPr id="111" name="Tekstiruutu 110"/>
          <p:cNvSpPr txBox="1"/>
          <p:nvPr/>
        </p:nvSpPr>
        <p:spPr>
          <a:xfrm>
            <a:off x="8254037" y="1835532"/>
            <a:ext cx="710451" cy="369332"/>
          </a:xfrm>
          <a:prstGeom prst="rect">
            <a:avLst/>
          </a:prstGeom>
          <a:noFill/>
        </p:spPr>
        <p:txBody>
          <a:bodyPr wrap="none" rtlCol="0">
            <a:spAutoFit/>
          </a:bodyPr>
          <a:lstStyle/>
          <a:p>
            <a:pPr algn="r"/>
            <a:r>
              <a:rPr lang="fi-FI" sz="1800" dirty="0" smtClean="0">
                <a:solidFill>
                  <a:schemeClr val="accent5">
                    <a:lumMod val="50000"/>
                  </a:schemeClr>
                </a:solidFill>
              </a:rPr>
              <a:t>0,03</a:t>
            </a:r>
            <a:endParaRPr lang="fi-FI" sz="1800" dirty="0">
              <a:solidFill>
                <a:schemeClr val="accent5">
                  <a:lumMod val="50000"/>
                </a:schemeClr>
              </a:solidFill>
            </a:endParaRPr>
          </a:p>
        </p:txBody>
      </p:sp>
      <p:sp>
        <p:nvSpPr>
          <p:cNvPr id="112" name="Tekstiruutu 111"/>
          <p:cNvSpPr txBox="1"/>
          <p:nvPr/>
        </p:nvSpPr>
        <p:spPr>
          <a:xfrm>
            <a:off x="5606290" y="5291916"/>
            <a:ext cx="562975" cy="369332"/>
          </a:xfrm>
          <a:prstGeom prst="rect">
            <a:avLst/>
          </a:prstGeom>
          <a:noFill/>
        </p:spPr>
        <p:txBody>
          <a:bodyPr wrap="none" rtlCol="0">
            <a:spAutoFit/>
          </a:bodyPr>
          <a:lstStyle/>
          <a:p>
            <a:pPr algn="r"/>
            <a:r>
              <a:rPr lang="fi-FI" sz="1800" dirty="0" smtClean="0">
                <a:solidFill>
                  <a:schemeClr val="accent5">
                    <a:lumMod val="50000"/>
                  </a:schemeClr>
                </a:solidFill>
              </a:rPr>
              <a:t>7,0</a:t>
            </a:r>
            <a:endParaRPr lang="fi-FI" sz="1800" dirty="0">
              <a:solidFill>
                <a:schemeClr val="accent5">
                  <a:lumMod val="50000"/>
                </a:schemeClr>
              </a:solidFill>
            </a:endParaRPr>
          </a:p>
        </p:txBody>
      </p:sp>
      <p:sp>
        <p:nvSpPr>
          <p:cNvPr id="113" name="Tekstiruutu 112"/>
          <p:cNvSpPr txBox="1"/>
          <p:nvPr/>
        </p:nvSpPr>
        <p:spPr>
          <a:xfrm>
            <a:off x="6529305" y="5291916"/>
            <a:ext cx="562975" cy="369332"/>
          </a:xfrm>
          <a:prstGeom prst="rect">
            <a:avLst/>
          </a:prstGeom>
          <a:noFill/>
        </p:spPr>
        <p:txBody>
          <a:bodyPr wrap="none" rtlCol="0">
            <a:spAutoFit/>
          </a:bodyPr>
          <a:lstStyle/>
          <a:p>
            <a:pPr algn="r"/>
            <a:r>
              <a:rPr lang="fi-FI" sz="1800" dirty="0" smtClean="0">
                <a:solidFill>
                  <a:schemeClr val="accent5">
                    <a:lumMod val="50000"/>
                  </a:schemeClr>
                </a:solidFill>
              </a:rPr>
              <a:t>8,7</a:t>
            </a:r>
            <a:endParaRPr lang="fi-FI" sz="1800" dirty="0">
              <a:solidFill>
                <a:schemeClr val="accent5">
                  <a:lumMod val="50000"/>
                </a:schemeClr>
              </a:solidFill>
            </a:endParaRPr>
          </a:p>
        </p:txBody>
      </p:sp>
      <p:sp>
        <p:nvSpPr>
          <p:cNvPr id="114" name="Tekstiruutu 113"/>
          <p:cNvSpPr txBox="1"/>
          <p:nvPr/>
        </p:nvSpPr>
        <p:spPr>
          <a:xfrm>
            <a:off x="7465409" y="5291916"/>
            <a:ext cx="562975" cy="369332"/>
          </a:xfrm>
          <a:prstGeom prst="rect">
            <a:avLst/>
          </a:prstGeom>
          <a:noFill/>
        </p:spPr>
        <p:txBody>
          <a:bodyPr wrap="none" rtlCol="0">
            <a:spAutoFit/>
          </a:bodyPr>
          <a:lstStyle/>
          <a:p>
            <a:pPr algn="r"/>
            <a:r>
              <a:rPr lang="fi-FI" sz="1800" dirty="0" smtClean="0">
                <a:solidFill>
                  <a:schemeClr val="accent5">
                    <a:lumMod val="50000"/>
                  </a:schemeClr>
                </a:solidFill>
              </a:rPr>
              <a:t>8,8</a:t>
            </a:r>
            <a:endParaRPr lang="fi-FI" sz="1800" dirty="0">
              <a:solidFill>
                <a:schemeClr val="accent5">
                  <a:lumMod val="50000"/>
                </a:schemeClr>
              </a:solidFill>
            </a:endParaRPr>
          </a:p>
        </p:txBody>
      </p:sp>
      <p:sp>
        <p:nvSpPr>
          <p:cNvPr id="115" name="Tekstiruutu 114"/>
          <p:cNvSpPr txBox="1"/>
          <p:nvPr/>
        </p:nvSpPr>
        <p:spPr>
          <a:xfrm>
            <a:off x="8401513" y="5291916"/>
            <a:ext cx="562975" cy="369332"/>
          </a:xfrm>
          <a:prstGeom prst="rect">
            <a:avLst/>
          </a:prstGeom>
          <a:noFill/>
        </p:spPr>
        <p:txBody>
          <a:bodyPr wrap="none" rtlCol="0">
            <a:spAutoFit/>
          </a:bodyPr>
          <a:lstStyle/>
          <a:p>
            <a:pPr algn="r"/>
            <a:r>
              <a:rPr lang="fi-FI" sz="1800" dirty="0" smtClean="0">
                <a:solidFill>
                  <a:schemeClr val="accent5">
                    <a:lumMod val="50000"/>
                  </a:schemeClr>
                </a:solidFill>
              </a:rPr>
              <a:t>6,4</a:t>
            </a:r>
            <a:endParaRPr lang="fi-FI" sz="1800" dirty="0">
              <a:solidFill>
                <a:schemeClr val="accent5">
                  <a:lumMod val="50000"/>
                </a:schemeClr>
              </a:solidFill>
            </a:endParaRPr>
          </a:p>
        </p:txBody>
      </p:sp>
      <p:sp>
        <p:nvSpPr>
          <p:cNvPr id="116" name="Tekstiruutu 115"/>
          <p:cNvSpPr txBox="1"/>
          <p:nvPr/>
        </p:nvSpPr>
        <p:spPr>
          <a:xfrm>
            <a:off x="5606290" y="3851756"/>
            <a:ext cx="562975" cy="369332"/>
          </a:xfrm>
          <a:prstGeom prst="rect">
            <a:avLst/>
          </a:prstGeom>
          <a:noFill/>
        </p:spPr>
        <p:txBody>
          <a:bodyPr wrap="none" rtlCol="0">
            <a:spAutoFit/>
          </a:bodyPr>
          <a:lstStyle/>
          <a:p>
            <a:pPr algn="r"/>
            <a:r>
              <a:rPr lang="fi-FI" sz="1800" dirty="0" smtClean="0">
                <a:solidFill>
                  <a:schemeClr val="accent5">
                    <a:lumMod val="50000"/>
                  </a:schemeClr>
                </a:solidFill>
              </a:rPr>
              <a:t>2,5</a:t>
            </a:r>
            <a:endParaRPr lang="fi-FI" sz="1800" dirty="0">
              <a:solidFill>
                <a:schemeClr val="accent5">
                  <a:lumMod val="50000"/>
                </a:schemeClr>
              </a:solidFill>
            </a:endParaRPr>
          </a:p>
        </p:txBody>
      </p:sp>
      <p:sp>
        <p:nvSpPr>
          <p:cNvPr id="117" name="Tekstiruutu 116"/>
          <p:cNvSpPr txBox="1"/>
          <p:nvPr/>
        </p:nvSpPr>
        <p:spPr>
          <a:xfrm>
            <a:off x="6466926" y="3851756"/>
            <a:ext cx="562975" cy="369332"/>
          </a:xfrm>
          <a:prstGeom prst="rect">
            <a:avLst/>
          </a:prstGeom>
          <a:noFill/>
        </p:spPr>
        <p:txBody>
          <a:bodyPr wrap="none" rtlCol="0">
            <a:spAutoFit/>
          </a:bodyPr>
          <a:lstStyle/>
          <a:p>
            <a:pPr algn="r"/>
            <a:r>
              <a:rPr lang="fi-FI" sz="1800" dirty="0" smtClean="0">
                <a:solidFill>
                  <a:schemeClr val="accent5">
                    <a:lumMod val="50000"/>
                  </a:schemeClr>
                </a:solidFill>
              </a:rPr>
              <a:t>2,1</a:t>
            </a:r>
            <a:endParaRPr lang="fi-FI" sz="1800" dirty="0">
              <a:solidFill>
                <a:schemeClr val="accent5">
                  <a:lumMod val="50000"/>
                </a:schemeClr>
              </a:solidFill>
            </a:endParaRPr>
          </a:p>
        </p:txBody>
      </p:sp>
      <p:sp>
        <p:nvSpPr>
          <p:cNvPr id="118" name="Tekstiruutu 117"/>
          <p:cNvSpPr txBox="1"/>
          <p:nvPr/>
        </p:nvSpPr>
        <p:spPr>
          <a:xfrm>
            <a:off x="7403030" y="3851756"/>
            <a:ext cx="562975" cy="369332"/>
          </a:xfrm>
          <a:prstGeom prst="rect">
            <a:avLst/>
          </a:prstGeom>
          <a:noFill/>
        </p:spPr>
        <p:txBody>
          <a:bodyPr wrap="none" rtlCol="0">
            <a:spAutoFit/>
          </a:bodyPr>
          <a:lstStyle/>
          <a:p>
            <a:pPr algn="r"/>
            <a:r>
              <a:rPr lang="fi-FI" sz="1800" dirty="0" smtClean="0">
                <a:solidFill>
                  <a:schemeClr val="accent5">
                    <a:lumMod val="50000"/>
                  </a:schemeClr>
                </a:solidFill>
              </a:rPr>
              <a:t>2,7</a:t>
            </a:r>
            <a:endParaRPr lang="fi-FI" sz="1800" dirty="0">
              <a:solidFill>
                <a:schemeClr val="accent5">
                  <a:lumMod val="50000"/>
                </a:schemeClr>
              </a:solidFill>
            </a:endParaRPr>
          </a:p>
        </p:txBody>
      </p:sp>
      <p:sp>
        <p:nvSpPr>
          <p:cNvPr id="119" name="Tekstiruutu 118"/>
          <p:cNvSpPr txBox="1"/>
          <p:nvPr/>
        </p:nvSpPr>
        <p:spPr>
          <a:xfrm>
            <a:off x="8339134" y="3851756"/>
            <a:ext cx="562975" cy="369332"/>
          </a:xfrm>
          <a:prstGeom prst="rect">
            <a:avLst/>
          </a:prstGeom>
          <a:noFill/>
        </p:spPr>
        <p:txBody>
          <a:bodyPr wrap="none" rtlCol="0">
            <a:spAutoFit/>
          </a:bodyPr>
          <a:lstStyle/>
          <a:p>
            <a:pPr algn="r"/>
            <a:r>
              <a:rPr lang="fi-FI" sz="1800" dirty="0" smtClean="0">
                <a:solidFill>
                  <a:schemeClr val="accent5">
                    <a:lumMod val="50000"/>
                  </a:schemeClr>
                </a:solidFill>
              </a:rPr>
              <a:t>3,3</a:t>
            </a:r>
            <a:endParaRPr lang="fi-FI" sz="1800" dirty="0">
              <a:solidFill>
                <a:schemeClr val="accent5">
                  <a:lumMod val="50000"/>
                </a:schemeClr>
              </a:solidFill>
            </a:endParaRPr>
          </a:p>
        </p:txBody>
      </p:sp>
      <p:sp>
        <p:nvSpPr>
          <p:cNvPr id="120" name="Tekstiruutu 119"/>
          <p:cNvSpPr txBox="1"/>
          <p:nvPr/>
        </p:nvSpPr>
        <p:spPr>
          <a:xfrm>
            <a:off x="5527363" y="2267580"/>
            <a:ext cx="667169" cy="369332"/>
          </a:xfrm>
          <a:prstGeom prst="rect">
            <a:avLst/>
          </a:prstGeom>
          <a:noFill/>
        </p:spPr>
        <p:txBody>
          <a:bodyPr wrap="none" rtlCol="0">
            <a:spAutoFit/>
          </a:bodyPr>
          <a:lstStyle/>
          <a:p>
            <a:pPr algn="r"/>
            <a:r>
              <a:rPr lang="fi-FI" sz="1800" dirty="0" smtClean="0">
                <a:solidFill>
                  <a:srgbClr val="FF0000"/>
                </a:solidFill>
              </a:rPr>
              <a:t>-1,6</a:t>
            </a:r>
            <a:endParaRPr lang="fi-FI" sz="1800" dirty="0">
              <a:solidFill>
                <a:srgbClr val="FF0000"/>
              </a:solidFill>
            </a:endParaRPr>
          </a:p>
        </p:txBody>
      </p:sp>
      <p:sp>
        <p:nvSpPr>
          <p:cNvPr id="121" name="Tekstiruutu 120"/>
          <p:cNvSpPr txBox="1"/>
          <p:nvPr/>
        </p:nvSpPr>
        <p:spPr>
          <a:xfrm>
            <a:off x="6381830" y="2267580"/>
            <a:ext cx="667169" cy="369332"/>
          </a:xfrm>
          <a:prstGeom prst="rect">
            <a:avLst/>
          </a:prstGeom>
          <a:noFill/>
        </p:spPr>
        <p:txBody>
          <a:bodyPr wrap="none" rtlCol="0">
            <a:spAutoFit/>
          </a:bodyPr>
          <a:lstStyle/>
          <a:p>
            <a:pPr algn="r"/>
            <a:r>
              <a:rPr lang="fi-FI" sz="1800" dirty="0" smtClean="0">
                <a:solidFill>
                  <a:srgbClr val="FF0000"/>
                </a:solidFill>
              </a:rPr>
              <a:t>-8,5</a:t>
            </a:r>
            <a:endParaRPr lang="fi-FI" sz="1800" dirty="0">
              <a:solidFill>
                <a:srgbClr val="FF0000"/>
              </a:solidFill>
            </a:endParaRPr>
          </a:p>
        </p:txBody>
      </p:sp>
      <p:sp>
        <p:nvSpPr>
          <p:cNvPr id="122" name="Tekstiruutu 121"/>
          <p:cNvSpPr txBox="1"/>
          <p:nvPr/>
        </p:nvSpPr>
        <p:spPr>
          <a:xfrm>
            <a:off x="7403030" y="2267580"/>
            <a:ext cx="562975" cy="369332"/>
          </a:xfrm>
          <a:prstGeom prst="rect">
            <a:avLst/>
          </a:prstGeom>
          <a:noFill/>
        </p:spPr>
        <p:txBody>
          <a:bodyPr wrap="none" rtlCol="0">
            <a:spAutoFit/>
          </a:bodyPr>
          <a:lstStyle/>
          <a:p>
            <a:pPr algn="r"/>
            <a:r>
              <a:rPr lang="fi-FI" sz="1800" dirty="0" smtClean="0">
                <a:solidFill>
                  <a:schemeClr val="accent5">
                    <a:lumMod val="50000"/>
                  </a:schemeClr>
                </a:solidFill>
              </a:rPr>
              <a:t>1,5</a:t>
            </a:r>
            <a:endParaRPr lang="fi-FI" sz="1800" dirty="0">
              <a:solidFill>
                <a:schemeClr val="accent5">
                  <a:lumMod val="50000"/>
                </a:schemeClr>
              </a:solidFill>
            </a:endParaRPr>
          </a:p>
        </p:txBody>
      </p:sp>
      <p:sp>
        <p:nvSpPr>
          <p:cNvPr id="123" name="Tekstiruutu 122"/>
          <p:cNvSpPr txBox="1"/>
          <p:nvPr/>
        </p:nvSpPr>
        <p:spPr>
          <a:xfrm>
            <a:off x="8339134" y="2267580"/>
            <a:ext cx="562975" cy="369332"/>
          </a:xfrm>
          <a:prstGeom prst="rect">
            <a:avLst/>
          </a:prstGeom>
          <a:noFill/>
        </p:spPr>
        <p:txBody>
          <a:bodyPr wrap="none" rtlCol="0">
            <a:spAutoFit/>
          </a:bodyPr>
          <a:lstStyle/>
          <a:p>
            <a:pPr algn="r"/>
            <a:r>
              <a:rPr lang="fi-FI" sz="1800" dirty="0" smtClean="0">
                <a:solidFill>
                  <a:schemeClr val="accent5">
                    <a:lumMod val="50000"/>
                  </a:schemeClr>
                </a:solidFill>
              </a:rPr>
              <a:t>1,7</a:t>
            </a:r>
            <a:endParaRPr lang="fi-FI" sz="1800" dirty="0">
              <a:solidFill>
                <a:schemeClr val="accent5">
                  <a:lumMod val="50000"/>
                </a:schemeClr>
              </a:solidFill>
            </a:endParaRPr>
          </a:p>
        </p:txBody>
      </p:sp>
      <p:sp>
        <p:nvSpPr>
          <p:cNvPr id="124" name="Tekstiruutu 123"/>
          <p:cNvSpPr txBox="1"/>
          <p:nvPr/>
        </p:nvSpPr>
        <p:spPr>
          <a:xfrm>
            <a:off x="5606290" y="3068960"/>
            <a:ext cx="562975" cy="369332"/>
          </a:xfrm>
          <a:prstGeom prst="rect">
            <a:avLst/>
          </a:prstGeom>
          <a:noFill/>
        </p:spPr>
        <p:txBody>
          <a:bodyPr wrap="none" rtlCol="0">
            <a:spAutoFit/>
          </a:bodyPr>
          <a:lstStyle/>
          <a:p>
            <a:pPr algn="r"/>
            <a:r>
              <a:rPr lang="fi-FI" sz="1800" dirty="0" smtClean="0">
                <a:solidFill>
                  <a:schemeClr val="accent5">
                    <a:lumMod val="50000"/>
                  </a:schemeClr>
                </a:solidFill>
              </a:rPr>
              <a:t>1,2</a:t>
            </a:r>
            <a:endParaRPr lang="fi-FI" sz="1800" dirty="0">
              <a:solidFill>
                <a:schemeClr val="accent5">
                  <a:lumMod val="50000"/>
                </a:schemeClr>
              </a:solidFill>
            </a:endParaRPr>
          </a:p>
        </p:txBody>
      </p:sp>
      <p:sp>
        <p:nvSpPr>
          <p:cNvPr id="125" name="Tekstiruutu 124"/>
          <p:cNvSpPr txBox="1"/>
          <p:nvPr/>
        </p:nvSpPr>
        <p:spPr>
          <a:xfrm>
            <a:off x="6466926" y="3068960"/>
            <a:ext cx="562975" cy="369332"/>
          </a:xfrm>
          <a:prstGeom prst="rect">
            <a:avLst/>
          </a:prstGeom>
          <a:noFill/>
        </p:spPr>
        <p:txBody>
          <a:bodyPr wrap="none" rtlCol="0">
            <a:spAutoFit/>
          </a:bodyPr>
          <a:lstStyle/>
          <a:p>
            <a:pPr algn="r"/>
            <a:r>
              <a:rPr lang="fi-FI" sz="1800" dirty="0" smtClean="0">
                <a:solidFill>
                  <a:schemeClr val="accent5">
                    <a:lumMod val="50000"/>
                  </a:schemeClr>
                </a:solidFill>
              </a:rPr>
              <a:t>4,0</a:t>
            </a:r>
            <a:endParaRPr lang="fi-FI" sz="1800" dirty="0">
              <a:solidFill>
                <a:schemeClr val="accent5">
                  <a:lumMod val="50000"/>
                </a:schemeClr>
              </a:solidFill>
            </a:endParaRPr>
          </a:p>
        </p:txBody>
      </p:sp>
      <p:sp>
        <p:nvSpPr>
          <p:cNvPr id="126" name="Tekstiruutu 125"/>
          <p:cNvSpPr txBox="1"/>
          <p:nvPr/>
        </p:nvSpPr>
        <p:spPr>
          <a:xfrm>
            <a:off x="7403030" y="3068960"/>
            <a:ext cx="562975" cy="369332"/>
          </a:xfrm>
          <a:prstGeom prst="rect">
            <a:avLst/>
          </a:prstGeom>
          <a:noFill/>
        </p:spPr>
        <p:txBody>
          <a:bodyPr wrap="none" rtlCol="0">
            <a:spAutoFit/>
          </a:bodyPr>
          <a:lstStyle/>
          <a:p>
            <a:pPr algn="r"/>
            <a:r>
              <a:rPr lang="fi-FI" sz="1800" dirty="0" smtClean="0">
                <a:solidFill>
                  <a:schemeClr val="accent5">
                    <a:lumMod val="50000"/>
                  </a:schemeClr>
                </a:solidFill>
              </a:rPr>
              <a:t>1,0</a:t>
            </a:r>
            <a:endParaRPr lang="fi-FI" sz="1800" dirty="0">
              <a:solidFill>
                <a:schemeClr val="accent5">
                  <a:lumMod val="50000"/>
                </a:schemeClr>
              </a:solidFill>
            </a:endParaRPr>
          </a:p>
        </p:txBody>
      </p:sp>
      <p:sp>
        <p:nvSpPr>
          <p:cNvPr id="127" name="Tekstiruutu 126"/>
          <p:cNvSpPr txBox="1"/>
          <p:nvPr/>
        </p:nvSpPr>
        <p:spPr>
          <a:xfrm>
            <a:off x="8339134" y="3068960"/>
            <a:ext cx="562975" cy="369332"/>
          </a:xfrm>
          <a:prstGeom prst="rect">
            <a:avLst/>
          </a:prstGeom>
          <a:noFill/>
        </p:spPr>
        <p:txBody>
          <a:bodyPr wrap="none" rtlCol="0">
            <a:spAutoFit/>
          </a:bodyPr>
          <a:lstStyle/>
          <a:p>
            <a:pPr algn="r"/>
            <a:r>
              <a:rPr lang="fi-FI" sz="1800" dirty="0" smtClean="0">
                <a:solidFill>
                  <a:schemeClr val="accent5">
                    <a:lumMod val="50000"/>
                  </a:schemeClr>
                </a:solidFill>
              </a:rPr>
              <a:t>1,2</a:t>
            </a:r>
            <a:endParaRPr lang="fi-FI" sz="1800" dirty="0">
              <a:solidFill>
                <a:schemeClr val="accent5">
                  <a:lumMod val="50000"/>
                </a:schemeClr>
              </a:solidFill>
            </a:endParaRPr>
          </a:p>
        </p:txBody>
      </p:sp>
      <p:sp>
        <p:nvSpPr>
          <p:cNvPr id="128" name="Tekstiruutu 127"/>
          <p:cNvSpPr txBox="1"/>
          <p:nvPr/>
        </p:nvSpPr>
        <p:spPr>
          <a:xfrm>
            <a:off x="5606290" y="3491716"/>
            <a:ext cx="562975" cy="369332"/>
          </a:xfrm>
          <a:prstGeom prst="rect">
            <a:avLst/>
          </a:prstGeom>
          <a:noFill/>
        </p:spPr>
        <p:txBody>
          <a:bodyPr wrap="none" rtlCol="0">
            <a:spAutoFit/>
          </a:bodyPr>
          <a:lstStyle/>
          <a:p>
            <a:pPr algn="r"/>
            <a:r>
              <a:rPr lang="fi-FI" sz="1800" dirty="0" smtClean="0">
                <a:solidFill>
                  <a:schemeClr val="accent5">
                    <a:lumMod val="50000"/>
                  </a:schemeClr>
                </a:solidFill>
              </a:rPr>
              <a:t>1,4</a:t>
            </a:r>
            <a:endParaRPr lang="fi-FI" sz="1800" dirty="0">
              <a:solidFill>
                <a:schemeClr val="accent5">
                  <a:lumMod val="50000"/>
                </a:schemeClr>
              </a:solidFill>
            </a:endParaRPr>
          </a:p>
        </p:txBody>
      </p:sp>
      <p:sp>
        <p:nvSpPr>
          <p:cNvPr id="129" name="Tekstiruutu 128"/>
          <p:cNvSpPr txBox="1"/>
          <p:nvPr/>
        </p:nvSpPr>
        <p:spPr>
          <a:xfrm>
            <a:off x="6466926" y="3491716"/>
            <a:ext cx="562975" cy="369332"/>
          </a:xfrm>
          <a:prstGeom prst="rect">
            <a:avLst/>
          </a:prstGeom>
          <a:noFill/>
        </p:spPr>
        <p:txBody>
          <a:bodyPr wrap="none" rtlCol="0">
            <a:spAutoFit/>
          </a:bodyPr>
          <a:lstStyle/>
          <a:p>
            <a:pPr algn="r"/>
            <a:r>
              <a:rPr lang="fi-FI" sz="1800" dirty="0" smtClean="0">
                <a:solidFill>
                  <a:schemeClr val="accent5">
                    <a:lumMod val="50000"/>
                  </a:schemeClr>
                </a:solidFill>
              </a:rPr>
              <a:t>1,2</a:t>
            </a:r>
            <a:endParaRPr lang="fi-FI" sz="1800" dirty="0">
              <a:solidFill>
                <a:schemeClr val="accent5">
                  <a:lumMod val="50000"/>
                </a:schemeClr>
              </a:solidFill>
            </a:endParaRPr>
          </a:p>
        </p:txBody>
      </p:sp>
      <p:sp>
        <p:nvSpPr>
          <p:cNvPr id="130" name="Tekstiruutu 129"/>
          <p:cNvSpPr txBox="1"/>
          <p:nvPr/>
        </p:nvSpPr>
        <p:spPr>
          <a:xfrm>
            <a:off x="7403030" y="3491716"/>
            <a:ext cx="562975" cy="369332"/>
          </a:xfrm>
          <a:prstGeom prst="rect">
            <a:avLst/>
          </a:prstGeom>
          <a:noFill/>
        </p:spPr>
        <p:txBody>
          <a:bodyPr wrap="none" rtlCol="0">
            <a:spAutoFit/>
          </a:bodyPr>
          <a:lstStyle/>
          <a:p>
            <a:pPr algn="r"/>
            <a:r>
              <a:rPr lang="fi-FI" sz="1800" dirty="0" smtClean="0">
                <a:solidFill>
                  <a:schemeClr val="accent5">
                    <a:lumMod val="50000"/>
                  </a:schemeClr>
                </a:solidFill>
              </a:rPr>
              <a:t>2,1</a:t>
            </a:r>
            <a:endParaRPr lang="fi-FI" sz="1800" dirty="0">
              <a:solidFill>
                <a:schemeClr val="accent5">
                  <a:lumMod val="50000"/>
                </a:schemeClr>
              </a:solidFill>
            </a:endParaRPr>
          </a:p>
        </p:txBody>
      </p:sp>
      <p:sp>
        <p:nvSpPr>
          <p:cNvPr id="131" name="Tekstiruutu 130"/>
          <p:cNvSpPr txBox="1"/>
          <p:nvPr/>
        </p:nvSpPr>
        <p:spPr>
          <a:xfrm>
            <a:off x="8339134" y="3491716"/>
            <a:ext cx="562975" cy="369332"/>
          </a:xfrm>
          <a:prstGeom prst="rect">
            <a:avLst/>
          </a:prstGeom>
          <a:noFill/>
        </p:spPr>
        <p:txBody>
          <a:bodyPr wrap="none" rtlCol="0">
            <a:spAutoFit/>
          </a:bodyPr>
          <a:lstStyle/>
          <a:p>
            <a:pPr algn="r"/>
            <a:r>
              <a:rPr lang="fi-FI" sz="1800" dirty="0" smtClean="0">
                <a:solidFill>
                  <a:schemeClr val="accent5">
                    <a:lumMod val="50000"/>
                  </a:schemeClr>
                </a:solidFill>
              </a:rPr>
              <a:t>2,5</a:t>
            </a:r>
            <a:endParaRPr lang="fi-FI" sz="1800" dirty="0">
              <a:solidFill>
                <a:schemeClr val="accent5">
                  <a:lumMod val="50000"/>
                </a:schemeClr>
              </a:solidFill>
            </a:endParaRPr>
          </a:p>
        </p:txBody>
      </p:sp>
      <p:sp>
        <p:nvSpPr>
          <p:cNvPr id="132" name="Tekstiruutu 131"/>
          <p:cNvSpPr txBox="1"/>
          <p:nvPr/>
        </p:nvSpPr>
        <p:spPr>
          <a:xfrm>
            <a:off x="5606290" y="4571836"/>
            <a:ext cx="562975" cy="369332"/>
          </a:xfrm>
          <a:prstGeom prst="rect">
            <a:avLst/>
          </a:prstGeom>
          <a:noFill/>
        </p:spPr>
        <p:txBody>
          <a:bodyPr wrap="none" rtlCol="0">
            <a:spAutoFit/>
          </a:bodyPr>
          <a:lstStyle/>
          <a:p>
            <a:pPr algn="r"/>
            <a:r>
              <a:rPr lang="fi-FI" sz="1800" dirty="0" smtClean="0">
                <a:solidFill>
                  <a:schemeClr val="accent5">
                    <a:lumMod val="50000"/>
                  </a:schemeClr>
                </a:solidFill>
              </a:rPr>
              <a:t>1,9</a:t>
            </a:r>
            <a:endParaRPr lang="fi-FI" sz="1800" dirty="0">
              <a:solidFill>
                <a:schemeClr val="accent5">
                  <a:lumMod val="50000"/>
                </a:schemeClr>
              </a:solidFill>
            </a:endParaRPr>
          </a:p>
        </p:txBody>
      </p:sp>
      <p:sp>
        <p:nvSpPr>
          <p:cNvPr id="133" name="Tekstiruutu 132"/>
          <p:cNvSpPr txBox="1"/>
          <p:nvPr/>
        </p:nvSpPr>
        <p:spPr>
          <a:xfrm>
            <a:off x="6277633" y="4571836"/>
            <a:ext cx="814647" cy="369332"/>
          </a:xfrm>
          <a:prstGeom prst="rect">
            <a:avLst/>
          </a:prstGeom>
          <a:noFill/>
        </p:spPr>
        <p:txBody>
          <a:bodyPr wrap="none" rtlCol="0">
            <a:spAutoFit/>
          </a:bodyPr>
          <a:lstStyle/>
          <a:p>
            <a:pPr algn="r"/>
            <a:r>
              <a:rPr lang="fi-FI" sz="1800" dirty="0" smtClean="0">
                <a:solidFill>
                  <a:srgbClr val="FF0000"/>
                </a:solidFill>
              </a:rPr>
              <a:t>-29,6</a:t>
            </a:r>
            <a:endParaRPr lang="fi-FI" sz="1800" dirty="0">
              <a:solidFill>
                <a:srgbClr val="FF0000"/>
              </a:solidFill>
            </a:endParaRPr>
          </a:p>
        </p:txBody>
      </p:sp>
      <p:sp>
        <p:nvSpPr>
          <p:cNvPr id="134" name="Tekstiruutu 133"/>
          <p:cNvSpPr txBox="1"/>
          <p:nvPr/>
        </p:nvSpPr>
        <p:spPr>
          <a:xfrm>
            <a:off x="7317933" y="4571836"/>
            <a:ext cx="710451" cy="369332"/>
          </a:xfrm>
          <a:prstGeom prst="rect">
            <a:avLst/>
          </a:prstGeom>
          <a:noFill/>
        </p:spPr>
        <p:txBody>
          <a:bodyPr wrap="none" rtlCol="0">
            <a:spAutoFit/>
          </a:bodyPr>
          <a:lstStyle/>
          <a:p>
            <a:pPr algn="r"/>
            <a:r>
              <a:rPr lang="fi-FI" sz="1800" dirty="0" smtClean="0">
                <a:solidFill>
                  <a:schemeClr val="accent5">
                    <a:lumMod val="50000"/>
                  </a:schemeClr>
                </a:solidFill>
              </a:rPr>
              <a:t>15,5</a:t>
            </a:r>
            <a:endParaRPr lang="fi-FI" sz="1800" dirty="0">
              <a:solidFill>
                <a:schemeClr val="accent5">
                  <a:lumMod val="50000"/>
                </a:schemeClr>
              </a:solidFill>
            </a:endParaRPr>
          </a:p>
        </p:txBody>
      </p:sp>
      <p:sp>
        <p:nvSpPr>
          <p:cNvPr id="135" name="Tekstiruutu 134"/>
          <p:cNvSpPr txBox="1"/>
          <p:nvPr/>
        </p:nvSpPr>
        <p:spPr>
          <a:xfrm>
            <a:off x="8254037" y="4571836"/>
            <a:ext cx="710451" cy="369332"/>
          </a:xfrm>
          <a:prstGeom prst="rect">
            <a:avLst/>
          </a:prstGeom>
          <a:noFill/>
        </p:spPr>
        <p:txBody>
          <a:bodyPr wrap="none" rtlCol="0">
            <a:spAutoFit/>
          </a:bodyPr>
          <a:lstStyle/>
          <a:p>
            <a:pPr algn="r"/>
            <a:r>
              <a:rPr lang="fi-FI" sz="1800" dirty="0" smtClean="0">
                <a:solidFill>
                  <a:schemeClr val="accent5">
                    <a:lumMod val="50000"/>
                  </a:schemeClr>
                </a:solidFill>
              </a:rPr>
              <a:t>17,5</a:t>
            </a:r>
            <a:endParaRPr lang="fi-FI" sz="1800" dirty="0">
              <a:solidFill>
                <a:schemeClr val="accent5">
                  <a:lumMod val="50000"/>
                </a:schemeClr>
              </a:solidFill>
            </a:endParaRPr>
          </a:p>
        </p:txBody>
      </p:sp>
      <p:sp>
        <p:nvSpPr>
          <p:cNvPr id="136" name="Tekstiruutu 135"/>
          <p:cNvSpPr txBox="1"/>
          <p:nvPr/>
        </p:nvSpPr>
        <p:spPr>
          <a:xfrm>
            <a:off x="5458814" y="4931876"/>
            <a:ext cx="710451" cy="369332"/>
          </a:xfrm>
          <a:prstGeom prst="rect">
            <a:avLst/>
          </a:prstGeom>
          <a:noFill/>
        </p:spPr>
        <p:txBody>
          <a:bodyPr wrap="none" rtlCol="0">
            <a:spAutoFit/>
          </a:bodyPr>
          <a:lstStyle/>
          <a:p>
            <a:pPr algn="r"/>
            <a:r>
              <a:rPr lang="fi-FI" sz="1800" dirty="0" smtClean="0">
                <a:solidFill>
                  <a:schemeClr val="accent5">
                    <a:lumMod val="50000"/>
                  </a:schemeClr>
                </a:solidFill>
              </a:rPr>
              <a:t>64,5</a:t>
            </a:r>
            <a:endParaRPr lang="fi-FI" sz="1800" dirty="0">
              <a:solidFill>
                <a:schemeClr val="accent5">
                  <a:lumMod val="50000"/>
                </a:schemeClr>
              </a:solidFill>
            </a:endParaRPr>
          </a:p>
        </p:txBody>
      </p:sp>
      <p:sp>
        <p:nvSpPr>
          <p:cNvPr id="137" name="Tekstiruutu 136"/>
          <p:cNvSpPr txBox="1"/>
          <p:nvPr/>
        </p:nvSpPr>
        <p:spPr>
          <a:xfrm>
            <a:off x="6277634" y="4931876"/>
            <a:ext cx="814646" cy="369332"/>
          </a:xfrm>
          <a:prstGeom prst="rect">
            <a:avLst/>
          </a:prstGeom>
          <a:noFill/>
        </p:spPr>
        <p:txBody>
          <a:bodyPr wrap="none" rtlCol="0">
            <a:spAutoFit/>
          </a:bodyPr>
          <a:lstStyle/>
          <a:p>
            <a:pPr algn="r"/>
            <a:r>
              <a:rPr lang="fi-FI" sz="1800" dirty="0" smtClean="0">
                <a:solidFill>
                  <a:srgbClr val="FF0000"/>
                </a:solidFill>
              </a:rPr>
              <a:t>-39,8</a:t>
            </a:r>
            <a:endParaRPr lang="fi-FI" sz="1800" dirty="0">
              <a:solidFill>
                <a:srgbClr val="FF0000"/>
              </a:solidFill>
            </a:endParaRPr>
          </a:p>
        </p:txBody>
      </p:sp>
      <p:sp>
        <p:nvSpPr>
          <p:cNvPr id="138" name="Tekstiruutu 137"/>
          <p:cNvSpPr txBox="1"/>
          <p:nvPr/>
        </p:nvSpPr>
        <p:spPr>
          <a:xfrm>
            <a:off x="7361214" y="4931876"/>
            <a:ext cx="667170" cy="369332"/>
          </a:xfrm>
          <a:prstGeom prst="rect">
            <a:avLst/>
          </a:prstGeom>
          <a:noFill/>
        </p:spPr>
        <p:txBody>
          <a:bodyPr wrap="none" rtlCol="0">
            <a:spAutoFit/>
          </a:bodyPr>
          <a:lstStyle/>
          <a:p>
            <a:pPr algn="r"/>
            <a:r>
              <a:rPr lang="fi-FI" sz="1800" dirty="0" smtClean="0">
                <a:solidFill>
                  <a:srgbClr val="FF0000"/>
                </a:solidFill>
              </a:rPr>
              <a:t>-2,2</a:t>
            </a:r>
            <a:endParaRPr lang="fi-FI" sz="1800" dirty="0">
              <a:solidFill>
                <a:srgbClr val="FF0000"/>
              </a:solidFill>
            </a:endParaRPr>
          </a:p>
        </p:txBody>
      </p:sp>
      <p:sp>
        <p:nvSpPr>
          <p:cNvPr id="139" name="Tekstiruutu 138"/>
          <p:cNvSpPr txBox="1"/>
          <p:nvPr/>
        </p:nvSpPr>
        <p:spPr>
          <a:xfrm>
            <a:off x="8297318" y="4931876"/>
            <a:ext cx="667170" cy="369332"/>
          </a:xfrm>
          <a:prstGeom prst="rect">
            <a:avLst/>
          </a:prstGeom>
          <a:noFill/>
        </p:spPr>
        <p:txBody>
          <a:bodyPr wrap="none" rtlCol="0">
            <a:spAutoFit/>
          </a:bodyPr>
          <a:lstStyle/>
          <a:p>
            <a:pPr algn="r"/>
            <a:r>
              <a:rPr lang="fi-FI" sz="1800" dirty="0" smtClean="0">
                <a:solidFill>
                  <a:srgbClr val="FF0000"/>
                </a:solidFill>
              </a:rPr>
              <a:t>-2,2</a:t>
            </a:r>
            <a:endParaRPr lang="fi-FI" sz="1800" dirty="0">
              <a:solidFill>
                <a:srgbClr val="FF0000"/>
              </a:solidFill>
            </a:endParaRPr>
          </a:p>
        </p:txBody>
      </p:sp>
      <p:sp>
        <p:nvSpPr>
          <p:cNvPr id="140" name="Tekstiruutu 139"/>
          <p:cNvSpPr txBox="1"/>
          <p:nvPr/>
        </p:nvSpPr>
        <p:spPr>
          <a:xfrm>
            <a:off x="5606290" y="2627620"/>
            <a:ext cx="562975" cy="369332"/>
          </a:xfrm>
          <a:prstGeom prst="rect">
            <a:avLst/>
          </a:prstGeom>
          <a:noFill/>
        </p:spPr>
        <p:txBody>
          <a:bodyPr wrap="none" rtlCol="0">
            <a:spAutoFit/>
          </a:bodyPr>
          <a:lstStyle/>
          <a:p>
            <a:pPr algn="r"/>
            <a:r>
              <a:rPr lang="fi-FI" sz="1800" dirty="0" smtClean="0">
                <a:solidFill>
                  <a:schemeClr val="accent5">
                    <a:lumMod val="50000"/>
                  </a:schemeClr>
                </a:solidFill>
              </a:rPr>
              <a:t>0,4</a:t>
            </a:r>
            <a:endParaRPr lang="fi-FI" sz="1800" dirty="0">
              <a:solidFill>
                <a:schemeClr val="accent5">
                  <a:lumMod val="50000"/>
                </a:schemeClr>
              </a:solidFill>
            </a:endParaRPr>
          </a:p>
        </p:txBody>
      </p:sp>
      <p:sp>
        <p:nvSpPr>
          <p:cNvPr id="141" name="Tekstiruutu 140"/>
          <p:cNvSpPr txBox="1"/>
          <p:nvPr/>
        </p:nvSpPr>
        <p:spPr>
          <a:xfrm>
            <a:off x="6466926" y="2627620"/>
            <a:ext cx="562975" cy="369332"/>
          </a:xfrm>
          <a:prstGeom prst="rect">
            <a:avLst/>
          </a:prstGeom>
          <a:noFill/>
        </p:spPr>
        <p:txBody>
          <a:bodyPr wrap="none" rtlCol="0">
            <a:spAutoFit/>
          </a:bodyPr>
          <a:lstStyle/>
          <a:p>
            <a:pPr algn="r"/>
            <a:r>
              <a:rPr lang="fi-FI" sz="1800" dirty="0" smtClean="0">
                <a:solidFill>
                  <a:schemeClr val="accent5">
                    <a:lumMod val="50000"/>
                  </a:schemeClr>
                </a:solidFill>
              </a:rPr>
              <a:t>0,2</a:t>
            </a:r>
            <a:endParaRPr lang="fi-FI" sz="1800" dirty="0">
              <a:solidFill>
                <a:schemeClr val="accent5">
                  <a:lumMod val="50000"/>
                </a:schemeClr>
              </a:solidFill>
            </a:endParaRPr>
          </a:p>
        </p:txBody>
      </p:sp>
      <p:sp>
        <p:nvSpPr>
          <p:cNvPr id="142" name="Tekstiruutu 141"/>
          <p:cNvSpPr txBox="1"/>
          <p:nvPr/>
        </p:nvSpPr>
        <p:spPr>
          <a:xfrm>
            <a:off x="7403030" y="2627620"/>
            <a:ext cx="562975" cy="369332"/>
          </a:xfrm>
          <a:prstGeom prst="rect">
            <a:avLst/>
          </a:prstGeom>
          <a:noFill/>
        </p:spPr>
        <p:txBody>
          <a:bodyPr wrap="none" rtlCol="0">
            <a:spAutoFit/>
          </a:bodyPr>
          <a:lstStyle/>
          <a:p>
            <a:pPr algn="r"/>
            <a:r>
              <a:rPr lang="fi-FI" sz="1800" dirty="0" smtClean="0">
                <a:solidFill>
                  <a:schemeClr val="accent5">
                    <a:lumMod val="50000"/>
                  </a:schemeClr>
                </a:solidFill>
              </a:rPr>
              <a:t>1,1</a:t>
            </a:r>
            <a:endParaRPr lang="fi-FI" sz="1800" dirty="0">
              <a:solidFill>
                <a:schemeClr val="accent5">
                  <a:lumMod val="50000"/>
                </a:schemeClr>
              </a:solidFill>
            </a:endParaRPr>
          </a:p>
        </p:txBody>
      </p:sp>
      <p:sp>
        <p:nvSpPr>
          <p:cNvPr id="143" name="Tekstiruutu 142"/>
          <p:cNvSpPr txBox="1"/>
          <p:nvPr/>
        </p:nvSpPr>
        <p:spPr>
          <a:xfrm>
            <a:off x="8339134" y="2627620"/>
            <a:ext cx="562975" cy="369332"/>
          </a:xfrm>
          <a:prstGeom prst="rect">
            <a:avLst/>
          </a:prstGeom>
          <a:noFill/>
        </p:spPr>
        <p:txBody>
          <a:bodyPr wrap="none" rtlCol="0">
            <a:spAutoFit/>
          </a:bodyPr>
          <a:lstStyle/>
          <a:p>
            <a:pPr algn="r"/>
            <a:r>
              <a:rPr lang="fi-FI" sz="1800" dirty="0" smtClean="0">
                <a:solidFill>
                  <a:schemeClr val="accent5">
                    <a:lumMod val="50000"/>
                  </a:schemeClr>
                </a:solidFill>
              </a:rPr>
              <a:t>1,4</a:t>
            </a:r>
            <a:endParaRPr lang="fi-FI" sz="1800" dirty="0">
              <a:solidFill>
                <a:schemeClr val="accent5">
                  <a:lumMod val="50000"/>
                </a:schemeClr>
              </a:solidFill>
            </a:endParaRPr>
          </a:p>
        </p:txBody>
      </p:sp>
      <p:sp>
        <p:nvSpPr>
          <p:cNvPr id="144" name="Tekstiruutu 143"/>
          <p:cNvSpPr txBox="1"/>
          <p:nvPr/>
        </p:nvSpPr>
        <p:spPr>
          <a:xfrm>
            <a:off x="392756" y="6022449"/>
            <a:ext cx="8509353" cy="430887"/>
          </a:xfrm>
          <a:prstGeom prst="rect">
            <a:avLst/>
          </a:prstGeom>
          <a:noFill/>
        </p:spPr>
        <p:txBody>
          <a:bodyPr wrap="square" rtlCol="0">
            <a:spAutoFit/>
          </a:bodyPr>
          <a:lstStyle/>
          <a:p>
            <a:r>
              <a:rPr lang="sv-SE" sz="1100" dirty="0"/>
              <a:t>Investeringarnas tillväxt år 2014 beror på </a:t>
            </a:r>
            <a:r>
              <a:rPr lang="sv-SE" sz="1100" dirty="0" smtClean="0"/>
              <a:t>anskaffningen av aktier och andelar till följd av bolagiseringar </a:t>
            </a:r>
          </a:p>
          <a:p>
            <a:r>
              <a:rPr lang="sv-SE" sz="1100" dirty="0" smtClean="0"/>
              <a:t>av kommunala affärsverk</a:t>
            </a:r>
            <a:r>
              <a:rPr lang="sv-SE" sz="1100" dirty="0" smtClean="0"/>
              <a:t>.</a:t>
            </a:r>
            <a:endParaRPr lang="fi-FI" sz="1100" dirty="0"/>
          </a:p>
        </p:txBody>
      </p:sp>
      <p:sp>
        <p:nvSpPr>
          <p:cNvPr id="145" name="Tekstiruutu 144"/>
          <p:cNvSpPr txBox="1"/>
          <p:nvPr/>
        </p:nvSpPr>
        <p:spPr>
          <a:xfrm>
            <a:off x="392756" y="5661248"/>
            <a:ext cx="8230446" cy="430887"/>
          </a:xfrm>
          <a:prstGeom prst="rect">
            <a:avLst/>
          </a:prstGeom>
          <a:noFill/>
        </p:spPr>
        <p:txBody>
          <a:bodyPr wrap="square" rtlCol="0">
            <a:spAutoFit/>
          </a:bodyPr>
          <a:lstStyle/>
          <a:p>
            <a:r>
              <a:rPr lang="sv-SE" sz="1100" dirty="0"/>
              <a:t>Verksamhetsutgifternas och verksamhetsinkomsternas svaga tillväxt år 2014 och 2015 förklaras av bolagiseringarna av affärsverk och yrkeshögskolor.</a:t>
            </a:r>
            <a:endParaRPr lang="fi-FI" sz="1100" dirty="0"/>
          </a:p>
        </p:txBody>
      </p:sp>
      <p:sp>
        <p:nvSpPr>
          <p:cNvPr id="146" name="Rectangle 24"/>
          <p:cNvSpPr>
            <a:spLocks noChangeArrowheads="1"/>
          </p:cNvSpPr>
          <p:nvPr/>
        </p:nvSpPr>
        <p:spPr bwMode="auto">
          <a:xfrm>
            <a:off x="6156176" y="6525344"/>
            <a:ext cx="30536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dirty="0" err="1" smtClean="0"/>
              <a:t>Källa</a:t>
            </a:r>
            <a:r>
              <a:rPr lang="fi-FI" dirty="0" smtClean="0"/>
              <a:t>: </a:t>
            </a:r>
            <a:r>
              <a:rPr lang="fi-FI" dirty="0" err="1" smtClean="0"/>
              <a:t>Statistikcentralen</a:t>
            </a:r>
            <a:r>
              <a:rPr lang="fi-FI" dirty="0" smtClean="0"/>
              <a:t> / </a:t>
            </a:r>
            <a:r>
              <a:rPr lang="fi-FI" dirty="0" err="1" smtClean="0"/>
              <a:t>Kommunförbundet</a:t>
            </a:r>
            <a:endParaRPr lang="fi-FI" dirty="0"/>
          </a:p>
        </p:txBody>
      </p:sp>
    </p:spTree>
    <p:extLst>
      <p:ext uri="{BB962C8B-B14F-4D97-AF65-F5344CB8AC3E}">
        <p14:creationId xmlns:p14="http://schemas.microsoft.com/office/powerpoint/2010/main" val="3601235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1794"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1795"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7"/>
          <p:cNvGraphicFramePr>
            <a:graphicFrameLocks noChangeAspect="1"/>
          </p:cNvGraphicFramePr>
          <p:nvPr>
            <p:extLst>
              <p:ext uri="{D42A27DB-BD31-4B8C-83A1-F6EECF244321}">
                <p14:modId xmlns:p14="http://schemas.microsoft.com/office/powerpoint/2010/main" val="1474177659"/>
              </p:ext>
            </p:extLst>
          </p:nvPr>
        </p:nvGraphicFramePr>
        <p:xfrm>
          <a:off x="309562" y="739990"/>
          <a:ext cx="8596313" cy="5137282"/>
        </p:xfrm>
        <a:graphic>
          <a:graphicData uri="http://schemas.openxmlformats.org/drawingml/2006/chart">
            <c:chart xmlns:c="http://schemas.openxmlformats.org/drawingml/2006/chart" xmlns:r="http://schemas.openxmlformats.org/officeDocument/2006/relationships" r:id="rId7"/>
          </a:graphicData>
        </a:graphic>
      </p:graphicFrame>
      <p:sp>
        <p:nvSpPr>
          <p:cNvPr id="15368" name="Alatunnisteen paikkamerkki 1"/>
          <p:cNvSpPr>
            <a:spLocks noGrp="1"/>
          </p:cNvSpPr>
          <p:nvPr>
            <p:ph type="ftr" sz="quarter" idx="4294967295"/>
          </p:nvPr>
        </p:nvSpPr>
        <p:spPr bwMode="auto">
          <a:xfrm>
            <a:off x="3059832" y="6520259"/>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11.2.2015 Kari-Pekka </a:t>
            </a:r>
            <a:r>
              <a:rPr lang="fi-FI" dirty="0" err="1" smtClean="0">
                <a:solidFill>
                  <a:schemeClr val="accent1"/>
                </a:solidFill>
              </a:rPr>
              <a:t>Mäki-Lohiluoma</a:t>
            </a:r>
            <a:endParaRPr lang="fi-FI" dirty="0" smtClean="0">
              <a:solidFill>
                <a:schemeClr val="accent1"/>
              </a:solidFill>
            </a:endParaRPr>
          </a:p>
        </p:txBody>
      </p:sp>
      <p:sp>
        <p:nvSpPr>
          <p:cNvPr id="10" name="Text Box 10"/>
          <p:cNvSpPr txBox="1">
            <a:spLocks noChangeArrowheads="1"/>
          </p:cNvSpPr>
          <p:nvPr/>
        </p:nvSpPr>
        <p:spPr bwMode="auto">
          <a:xfrm>
            <a:off x="216024" y="5589240"/>
            <a:ext cx="889248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50" dirty="0" smtClean="0">
                <a:solidFill>
                  <a:srgbClr val="003882"/>
                </a:solidFill>
              </a:rPr>
              <a:t>1) </a:t>
            </a:r>
            <a:r>
              <a:rPr lang="fi-FI" sz="1150" dirty="0" err="1" smtClean="0">
                <a:solidFill>
                  <a:srgbClr val="003882"/>
                </a:solidFill>
              </a:rPr>
              <a:t>Investeringsutgifter</a:t>
            </a:r>
            <a:r>
              <a:rPr lang="fi-FI" sz="1150" dirty="0" smtClean="0">
                <a:solidFill>
                  <a:srgbClr val="003882"/>
                </a:solidFill>
              </a:rPr>
              <a:t> – </a:t>
            </a:r>
            <a:r>
              <a:rPr lang="fi-FI" sz="1150" dirty="0" err="1" smtClean="0">
                <a:solidFill>
                  <a:srgbClr val="003882"/>
                </a:solidFill>
              </a:rPr>
              <a:t>Finansieringsandelar</a:t>
            </a:r>
            <a:r>
              <a:rPr lang="fi-FI" sz="1150" dirty="0" smtClean="0">
                <a:solidFill>
                  <a:srgbClr val="003882"/>
                </a:solidFill>
              </a:rPr>
              <a:t> för </a:t>
            </a:r>
            <a:r>
              <a:rPr lang="fi-FI" sz="1150" dirty="0" err="1" smtClean="0">
                <a:solidFill>
                  <a:srgbClr val="003882"/>
                </a:solidFill>
              </a:rPr>
              <a:t>investeringar</a:t>
            </a:r>
            <a:r>
              <a:rPr lang="fi-FI" sz="1150" dirty="0" smtClean="0">
                <a:solidFill>
                  <a:srgbClr val="003882"/>
                </a:solidFill>
              </a:rPr>
              <a:t>.</a:t>
            </a:r>
          </a:p>
          <a:p>
            <a:pPr eaLnBrk="1" hangingPunct="1"/>
            <a:r>
              <a:rPr lang="fi-FI" sz="1150" dirty="0" smtClean="0">
                <a:solidFill>
                  <a:srgbClr val="003882"/>
                </a:solidFill>
              </a:rPr>
              <a:t>   </a:t>
            </a:r>
            <a:r>
              <a:rPr lang="fi-FI" sz="1150" dirty="0" err="1" smtClean="0">
                <a:solidFill>
                  <a:srgbClr val="003882"/>
                </a:solidFill>
              </a:rPr>
              <a:t>År</a:t>
            </a:r>
            <a:r>
              <a:rPr lang="fi-FI" sz="1150" dirty="0" smtClean="0">
                <a:solidFill>
                  <a:srgbClr val="003882"/>
                </a:solidFill>
              </a:rPr>
              <a:t> </a:t>
            </a:r>
            <a:r>
              <a:rPr lang="fi-FI" sz="1150" dirty="0">
                <a:solidFill>
                  <a:srgbClr val="003882"/>
                </a:solidFill>
              </a:rPr>
              <a:t>2010 </a:t>
            </a:r>
            <a:r>
              <a:rPr lang="fi-FI" sz="1150" dirty="0" err="1" smtClean="0">
                <a:solidFill>
                  <a:srgbClr val="003882"/>
                </a:solidFill>
              </a:rPr>
              <a:t>innehåller</a:t>
            </a:r>
            <a:r>
              <a:rPr lang="fi-FI" sz="1150" dirty="0" smtClean="0">
                <a:solidFill>
                  <a:srgbClr val="003882"/>
                </a:solidFill>
              </a:rPr>
              <a:t> </a:t>
            </a:r>
            <a:r>
              <a:rPr lang="fi-FI" sz="1150" dirty="0" err="1">
                <a:solidFill>
                  <a:srgbClr val="003882"/>
                </a:solidFill>
              </a:rPr>
              <a:t>poster</a:t>
            </a:r>
            <a:r>
              <a:rPr lang="fi-FI" sz="1150" dirty="0">
                <a:solidFill>
                  <a:srgbClr val="003882"/>
                </a:solidFill>
              </a:rPr>
              <a:t> i </a:t>
            </a:r>
            <a:r>
              <a:rPr lang="fi-FI" sz="1150" dirty="0" err="1">
                <a:solidFill>
                  <a:srgbClr val="003882"/>
                </a:solidFill>
              </a:rPr>
              <a:t>anslutning</a:t>
            </a:r>
            <a:r>
              <a:rPr lang="fi-FI" sz="1150" dirty="0">
                <a:solidFill>
                  <a:srgbClr val="003882"/>
                </a:solidFill>
              </a:rPr>
              <a:t> </a:t>
            </a:r>
            <a:r>
              <a:rPr lang="fi-FI" sz="1150" dirty="0" err="1">
                <a:solidFill>
                  <a:srgbClr val="003882"/>
                </a:solidFill>
              </a:rPr>
              <a:t>till</a:t>
            </a:r>
            <a:r>
              <a:rPr lang="fi-FI" sz="1150" dirty="0">
                <a:solidFill>
                  <a:srgbClr val="003882"/>
                </a:solidFill>
              </a:rPr>
              <a:t> </a:t>
            </a:r>
            <a:r>
              <a:rPr lang="fi-FI" sz="1150" dirty="0" err="1">
                <a:solidFill>
                  <a:srgbClr val="003882"/>
                </a:solidFill>
              </a:rPr>
              <a:t>grundandet</a:t>
            </a:r>
            <a:r>
              <a:rPr lang="fi-FI" sz="1150" dirty="0">
                <a:solidFill>
                  <a:srgbClr val="003882"/>
                </a:solidFill>
              </a:rPr>
              <a:t> </a:t>
            </a:r>
            <a:r>
              <a:rPr lang="fi-FI" sz="1150" dirty="0" smtClean="0">
                <a:solidFill>
                  <a:srgbClr val="003882"/>
                </a:solidFill>
              </a:rPr>
              <a:t>av  </a:t>
            </a:r>
            <a:r>
              <a:rPr lang="fi-FI" sz="1150" dirty="0" err="1">
                <a:solidFill>
                  <a:srgbClr val="003882"/>
                </a:solidFill>
              </a:rPr>
              <a:t>samkommunen</a:t>
            </a:r>
            <a:r>
              <a:rPr lang="fi-FI" sz="1150" dirty="0">
                <a:solidFill>
                  <a:srgbClr val="003882"/>
                </a:solidFill>
              </a:rPr>
              <a:t> </a:t>
            </a:r>
            <a:r>
              <a:rPr lang="fi-FI" sz="1150" dirty="0" err="1">
                <a:solidFill>
                  <a:srgbClr val="003882"/>
                </a:solidFill>
              </a:rPr>
              <a:t>Helsingforsregionens</a:t>
            </a:r>
            <a:r>
              <a:rPr lang="fi-FI" sz="1150" dirty="0">
                <a:solidFill>
                  <a:srgbClr val="003882"/>
                </a:solidFill>
              </a:rPr>
              <a:t> </a:t>
            </a:r>
            <a:r>
              <a:rPr lang="fi-FI" sz="1150" dirty="0" err="1">
                <a:solidFill>
                  <a:srgbClr val="003882"/>
                </a:solidFill>
              </a:rPr>
              <a:t>miljötjänster</a:t>
            </a:r>
            <a:r>
              <a:rPr lang="fi-FI" sz="1150" dirty="0">
                <a:solidFill>
                  <a:srgbClr val="003882"/>
                </a:solidFill>
              </a:rPr>
              <a:t> (</a:t>
            </a:r>
            <a:r>
              <a:rPr lang="fi-FI" sz="1150" dirty="0" smtClean="0">
                <a:solidFill>
                  <a:srgbClr val="003882"/>
                </a:solidFill>
              </a:rPr>
              <a:t>HRM)</a:t>
            </a:r>
          </a:p>
          <a:p>
            <a:pPr eaLnBrk="1" hangingPunct="1"/>
            <a:r>
              <a:rPr lang="sv-SE" sz="1150" dirty="0" smtClean="0">
                <a:solidFill>
                  <a:srgbClr val="003882"/>
                </a:solidFill>
              </a:rPr>
              <a:t>   Anskaffningen av aktier och andelar till följd av bolagiseringen av kommunala affärsverk ökade år 2014 som en    </a:t>
            </a:r>
          </a:p>
          <a:p>
            <a:pPr eaLnBrk="1" hangingPunct="1"/>
            <a:r>
              <a:rPr lang="sv-SE" sz="1150" dirty="0">
                <a:solidFill>
                  <a:srgbClr val="003882"/>
                </a:solidFill>
              </a:rPr>
              <a:t> </a:t>
            </a:r>
            <a:r>
              <a:rPr lang="sv-SE" sz="1150" dirty="0" smtClean="0">
                <a:solidFill>
                  <a:srgbClr val="003882"/>
                </a:solidFill>
              </a:rPr>
              <a:t>  </a:t>
            </a:r>
            <a:r>
              <a:rPr lang="sv-SE" sz="1150" dirty="0" smtClean="0">
                <a:solidFill>
                  <a:srgbClr val="003882"/>
                </a:solidFill>
              </a:rPr>
              <a:t>engångföreteelse investeringarna med omkring 2,5 md euro.</a:t>
            </a:r>
            <a:endParaRPr lang="sv-SE" sz="1150" dirty="0">
              <a:solidFill>
                <a:srgbClr val="003882"/>
              </a:solidFill>
            </a:endParaRPr>
          </a:p>
        </p:txBody>
      </p:sp>
      <p:sp>
        <p:nvSpPr>
          <p:cNvPr id="12" name="Rectangle 8"/>
          <p:cNvSpPr>
            <a:spLocks noChangeArrowheads="1"/>
          </p:cNvSpPr>
          <p:nvPr/>
        </p:nvSpPr>
        <p:spPr bwMode="auto">
          <a:xfrm>
            <a:off x="179388" y="128826"/>
            <a:ext cx="8856662"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r>
              <a:rPr lang="fi-FI" sz="2300" dirty="0">
                <a:solidFill>
                  <a:schemeClr val="accent1"/>
                </a:solidFill>
              </a:rPr>
              <a:t>Kommunernas och samkommunernas årsbidrag, avskrivningar och </a:t>
            </a:r>
            <a:r>
              <a:rPr lang="fi-FI" sz="2300" dirty="0" smtClean="0">
                <a:solidFill>
                  <a:schemeClr val="accent1"/>
                </a:solidFill>
              </a:rPr>
              <a:t>investeringar, </a:t>
            </a:r>
            <a:r>
              <a:rPr lang="fi-FI" sz="2300" dirty="0">
                <a:solidFill>
                  <a:schemeClr val="accent1"/>
                </a:solidFill>
              </a:rPr>
              <a:t>md €</a:t>
            </a:r>
          </a:p>
        </p:txBody>
      </p:sp>
      <p:sp>
        <p:nvSpPr>
          <p:cNvPr id="13" name="Text Box 11"/>
          <p:cNvSpPr txBox="1">
            <a:spLocks noChangeArrowheads="1"/>
          </p:cNvSpPr>
          <p:nvPr/>
        </p:nvSpPr>
        <p:spPr bwMode="auto">
          <a:xfrm>
            <a:off x="6012159" y="6335103"/>
            <a:ext cx="3096345" cy="38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100" dirty="0"/>
              <a:t>Källa: Statistikcentralen, </a:t>
            </a:r>
            <a:r>
              <a:rPr lang="fi-FI" sz="1100" dirty="0" err="1"/>
              <a:t>år</a:t>
            </a:r>
            <a:r>
              <a:rPr lang="fi-FI" sz="1100" dirty="0"/>
              <a:t> </a:t>
            </a:r>
            <a:r>
              <a:rPr lang="fi-FI" sz="1100" dirty="0" smtClean="0"/>
              <a:t>2014</a:t>
            </a:r>
          </a:p>
          <a:p>
            <a:pPr eaLnBrk="1" hangingPunct="1">
              <a:lnSpc>
                <a:spcPct val="85000"/>
              </a:lnSpc>
            </a:pPr>
            <a:r>
              <a:rPr lang="fi-FI" sz="1100" dirty="0"/>
              <a:t> </a:t>
            </a:r>
            <a:r>
              <a:rPr lang="fi-FI" sz="1100" dirty="0" smtClean="0"/>
              <a:t>       </a:t>
            </a:r>
            <a:r>
              <a:rPr lang="fi-FI" sz="1100" dirty="0" smtClean="0"/>
              <a:t> </a:t>
            </a:r>
            <a:r>
              <a:rPr lang="fi-FI" sz="1100" dirty="0"/>
              <a:t>enligt bokslutsprognoser.</a:t>
            </a:r>
          </a:p>
        </p:txBody>
      </p:sp>
    </p:spTree>
    <p:extLst>
      <p:ext uri="{BB962C8B-B14F-4D97-AF65-F5344CB8AC3E}">
        <p14:creationId xmlns:p14="http://schemas.microsoft.com/office/powerpoint/2010/main" val="1632724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62" name="Rectangle 49"/>
          <p:cNvSpPr>
            <a:spLocks noChangeArrowheads="1"/>
          </p:cNvSpPr>
          <p:nvPr/>
        </p:nvSpPr>
        <p:spPr bwMode="auto">
          <a:xfrm>
            <a:off x="6660232"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28,13</a:t>
            </a:r>
            <a:endParaRPr lang="fi-FI" sz="1800" dirty="0">
              <a:solidFill>
                <a:schemeClr val="accent1"/>
              </a:solidFill>
            </a:endParaRPr>
          </a:p>
        </p:txBody>
      </p:sp>
      <p:sp>
        <p:nvSpPr>
          <p:cNvPr id="26665" name="Rectangle 52"/>
          <p:cNvSpPr>
            <a:spLocks noChangeArrowheads="1"/>
          </p:cNvSpPr>
          <p:nvPr/>
        </p:nvSpPr>
        <p:spPr bwMode="auto">
          <a:xfrm>
            <a:off x="6982435"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0,06</a:t>
            </a:r>
            <a:endParaRPr lang="fi-FI" sz="1800" dirty="0"/>
          </a:p>
        </p:txBody>
      </p:sp>
      <p:sp>
        <p:nvSpPr>
          <p:cNvPr id="26666" name="Rectangle 53"/>
          <p:cNvSpPr>
            <a:spLocks noChangeArrowheads="1"/>
          </p:cNvSpPr>
          <p:nvPr/>
        </p:nvSpPr>
        <p:spPr bwMode="auto">
          <a:xfrm>
            <a:off x="6934345"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2,23</a:t>
            </a:r>
            <a:endParaRPr lang="fi-FI" sz="1800" dirty="0">
              <a:solidFill>
                <a:schemeClr val="accent1"/>
              </a:solidFill>
            </a:endParaRPr>
          </a:p>
        </p:txBody>
      </p:sp>
      <p:sp>
        <p:nvSpPr>
          <p:cNvPr id="26667" name="Rectangle 54"/>
          <p:cNvSpPr>
            <a:spLocks noChangeArrowheads="1"/>
          </p:cNvSpPr>
          <p:nvPr/>
        </p:nvSpPr>
        <p:spPr bwMode="auto">
          <a:xfrm>
            <a:off x="6876256" y="4231819"/>
            <a:ext cx="629980" cy="276999"/>
          </a:xfrm>
          <a:prstGeom prst="rect">
            <a:avLst/>
          </a:prstGeom>
          <a:noFill/>
          <a:ln>
            <a:noFill/>
          </a:ln>
          <a:extLst/>
        </p:spPr>
        <p:txBody>
          <a:bodyPr wrap="none" lIns="0" tIns="0" rIns="0" bIns="0">
            <a:spAutoFit/>
          </a:bodyPr>
          <a:lstStyle/>
          <a:p>
            <a:pPr algn="r"/>
            <a:r>
              <a:rPr lang="fi-FI" sz="1800" dirty="0" smtClean="0"/>
              <a:t>-2,60</a:t>
            </a:r>
            <a:endParaRPr lang="fi-FI" sz="1800" baseline="30000" dirty="0"/>
          </a:p>
        </p:txBody>
      </p:sp>
      <p:sp>
        <p:nvSpPr>
          <p:cNvPr id="26668" name="Rectangle 55"/>
          <p:cNvSpPr>
            <a:spLocks noChangeArrowheads="1"/>
          </p:cNvSpPr>
          <p:nvPr/>
        </p:nvSpPr>
        <p:spPr bwMode="auto">
          <a:xfrm>
            <a:off x="6982435"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0,27</a:t>
            </a:r>
            <a:endParaRPr lang="fi-FI" sz="1800" dirty="0"/>
          </a:p>
        </p:txBody>
      </p:sp>
      <p:sp>
        <p:nvSpPr>
          <p:cNvPr id="26669" name="Rectangle 56"/>
          <p:cNvSpPr>
            <a:spLocks noChangeArrowheads="1"/>
          </p:cNvSpPr>
          <p:nvPr/>
        </p:nvSpPr>
        <p:spPr bwMode="auto">
          <a:xfrm>
            <a:off x="6823738" y="4880193"/>
            <a:ext cx="6844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-0,10</a:t>
            </a:r>
            <a:endParaRPr lang="fi-FI" sz="1800" dirty="0">
              <a:solidFill>
                <a:schemeClr val="accent1"/>
              </a:solidFill>
            </a:endParaRPr>
          </a:p>
        </p:txBody>
      </p:sp>
      <p:sp>
        <p:nvSpPr>
          <p:cNvPr id="26670" name="Rectangle 57"/>
          <p:cNvSpPr>
            <a:spLocks noChangeArrowheads="1"/>
          </p:cNvSpPr>
          <p:nvPr/>
        </p:nvSpPr>
        <p:spPr bwMode="auto">
          <a:xfrm>
            <a:off x="6759314" y="1088748"/>
            <a:ext cx="654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2016</a:t>
            </a:r>
          </a:p>
          <a:p>
            <a:pPr algn="ctr"/>
            <a:r>
              <a:rPr lang="fi-FI" sz="1800" b="1" dirty="0" smtClean="0">
                <a:solidFill>
                  <a:schemeClr val="accent1"/>
                </a:solidFill>
              </a:rPr>
              <a:t>EP</a:t>
            </a:r>
            <a:endParaRPr lang="fi-FI" sz="1800" b="1" dirty="0">
              <a:solidFill>
                <a:schemeClr val="accent1"/>
              </a:solidFill>
            </a:endParaRPr>
          </a:p>
        </p:txBody>
      </p:sp>
      <p:sp>
        <p:nvSpPr>
          <p:cNvPr id="26688" name="Rectangle 77"/>
          <p:cNvSpPr>
            <a:spLocks noChangeArrowheads="1"/>
          </p:cNvSpPr>
          <p:nvPr/>
        </p:nvSpPr>
        <p:spPr bwMode="auto">
          <a:xfrm>
            <a:off x="6834968"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10,88</a:t>
            </a:r>
            <a:endParaRPr lang="fi-FI" sz="1800" dirty="0"/>
          </a:p>
        </p:txBody>
      </p:sp>
      <p:sp>
        <p:nvSpPr>
          <p:cNvPr id="26689" name="Rectangle 78"/>
          <p:cNvSpPr>
            <a:spLocks noChangeArrowheads="1"/>
          </p:cNvSpPr>
          <p:nvPr/>
        </p:nvSpPr>
        <p:spPr bwMode="auto">
          <a:xfrm>
            <a:off x="6730764"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-39,01</a:t>
            </a:r>
            <a:endParaRPr lang="fi-FI" sz="1800" dirty="0"/>
          </a:p>
        </p:txBody>
      </p:sp>
      <p:sp>
        <p:nvSpPr>
          <p:cNvPr id="26698" name="Rectangle 89"/>
          <p:cNvSpPr>
            <a:spLocks noChangeArrowheads="1"/>
          </p:cNvSpPr>
          <p:nvPr/>
        </p:nvSpPr>
        <p:spPr bwMode="auto">
          <a:xfrm>
            <a:off x="6834969"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22,19</a:t>
            </a:r>
            <a:endParaRPr lang="fi-FI" sz="1800" dirty="0"/>
          </a:p>
        </p:txBody>
      </p:sp>
      <p:sp>
        <p:nvSpPr>
          <p:cNvPr id="26699" name="Rectangle 90"/>
          <p:cNvSpPr>
            <a:spLocks noChangeArrowheads="1"/>
          </p:cNvSpPr>
          <p:nvPr/>
        </p:nvSpPr>
        <p:spPr bwMode="auto">
          <a:xfrm>
            <a:off x="6982435"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8,11</a:t>
            </a:r>
            <a:endParaRPr lang="fi-FI" sz="1800" dirty="0"/>
          </a:p>
        </p:txBody>
      </p:sp>
      <p:sp>
        <p:nvSpPr>
          <p:cNvPr id="26718" name="Alatunnisteen paikkamerkki 1"/>
          <p:cNvSpPr>
            <a:spLocks noGrp="1"/>
          </p:cNvSpPr>
          <p:nvPr>
            <p:ph type="ftr" sz="quarter" idx="11"/>
          </p:nvPr>
        </p:nvSpPr>
        <p:spPr bwMode="auto">
          <a:xfrm>
            <a:off x="3670689" y="6476255"/>
            <a:ext cx="2269463" cy="265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11.2.2015 Kari-Pekka Mäki-Lohiluoma</a:t>
            </a:r>
            <a:endParaRPr lang="fi-FI" sz="900" dirty="0" smtClean="0">
              <a:solidFill>
                <a:schemeClr val="accent1"/>
              </a:solidFill>
            </a:endParaRPr>
          </a:p>
        </p:txBody>
      </p:sp>
      <p:sp>
        <p:nvSpPr>
          <p:cNvPr id="97" name="Rectangle 49"/>
          <p:cNvSpPr>
            <a:spLocks noChangeArrowheads="1"/>
          </p:cNvSpPr>
          <p:nvPr/>
        </p:nvSpPr>
        <p:spPr bwMode="auto">
          <a:xfrm>
            <a:off x="3291959"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26,45</a:t>
            </a:r>
            <a:endParaRPr lang="fi-FI" sz="1800" dirty="0">
              <a:solidFill>
                <a:schemeClr val="accent1"/>
              </a:solidFill>
            </a:endParaRPr>
          </a:p>
        </p:txBody>
      </p:sp>
      <p:sp>
        <p:nvSpPr>
          <p:cNvPr id="119" name="Rectangle 52"/>
          <p:cNvSpPr>
            <a:spLocks noChangeArrowheads="1"/>
          </p:cNvSpPr>
          <p:nvPr/>
        </p:nvSpPr>
        <p:spPr bwMode="auto">
          <a:xfrm>
            <a:off x="3614162"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0,21</a:t>
            </a:r>
            <a:endParaRPr lang="fi-FI" sz="1800" dirty="0"/>
          </a:p>
        </p:txBody>
      </p:sp>
      <p:sp>
        <p:nvSpPr>
          <p:cNvPr id="120" name="Rectangle 53"/>
          <p:cNvSpPr>
            <a:spLocks noChangeArrowheads="1"/>
          </p:cNvSpPr>
          <p:nvPr/>
        </p:nvSpPr>
        <p:spPr bwMode="auto">
          <a:xfrm>
            <a:off x="3566072"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2,69</a:t>
            </a:r>
            <a:endParaRPr lang="fi-FI" sz="1800" dirty="0">
              <a:solidFill>
                <a:schemeClr val="accent1"/>
              </a:solidFill>
            </a:endParaRPr>
          </a:p>
        </p:txBody>
      </p:sp>
      <p:sp>
        <p:nvSpPr>
          <p:cNvPr id="121" name="Rectangle 54"/>
          <p:cNvSpPr>
            <a:spLocks noChangeArrowheads="1"/>
          </p:cNvSpPr>
          <p:nvPr/>
        </p:nvSpPr>
        <p:spPr bwMode="auto">
          <a:xfrm>
            <a:off x="3509968" y="4231819"/>
            <a:ext cx="629980" cy="276999"/>
          </a:xfrm>
          <a:prstGeom prst="rect">
            <a:avLst/>
          </a:prstGeom>
          <a:noFill/>
          <a:ln>
            <a:noFill/>
          </a:ln>
          <a:extLst/>
        </p:spPr>
        <p:txBody>
          <a:bodyPr wrap="none" lIns="0" tIns="0" rIns="0" bIns="0">
            <a:spAutoFit/>
          </a:bodyPr>
          <a:lstStyle/>
          <a:p>
            <a:pPr algn="r"/>
            <a:r>
              <a:rPr lang="fi-FI" sz="1800" dirty="0"/>
              <a:t>-</a:t>
            </a:r>
            <a:r>
              <a:rPr lang="fi-FI" sz="1800" dirty="0" smtClean="0"/>
              <a:t>2,62</a:t>
            </a:r>
            <a:endParaRPr lang="fi-FI" sz="1800" baseline="30000" dirty="0"/>
          </a:p>
        </p:txBody>
      </p:sp>
      <p:sp>
        <p:nvSpPr>
          <p:cNvPr id="122" name="Rectangle 55"/>
          <p:cNvSpPr>
            <a:spLocks noChangeArrowheads="1"/>
          </p:cNvSpPr>
          <p:nvPr/>
        </p:nvSpPr>
        <p:spPr bwMode="auto">
          <a:xfrm>
            <a:off x="3614162"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0,37</a:t>
            </a:r>
            <a:endParaRPr lang="fi-FI" sz="1800" dirty="0"/>
          </a:p>
        </p:txBody>
      </p:sp>
      <p:sp>
        <p:nvSpPr>
          <p:cNvPr id="123" name="Rectangle 56"/>
          <p:cNvSpPr>
            <a:spLocks noChangeArrowheads="1"/>
          </p:cNvSpPr>
          <p:nvPr/>
        </p:nvSpPr>
        <p:spPr bwMode="auto">
          <a:xfrm>
            <a:off x="3552623" y="4880193"/>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0,44</a:t>
            </a:r>
            <a:endParaRPr lang="fi-FI" sz="1800" dirty="0">
              <a:solidFill>
                <a:schemeClr val="accent1"/>
              </a:solidFill>
            </a:endParaRPr>
          </a:p>
        </p:txBody>
      </p:sp>
      <p:sp>
        <p:nvSpPr>
          <p:cNvPr id="124" name="Rectangle 57"/>
          <p:cNvSpPr>
            <a:spLocks noChangeArrowheads="1"/>
          </p:cNvSpPr>
          <p:nvPr/>
        </p:nvSpPr>
        <p:spPr bwMode="auto">
          <a:xfrm>
            <a:off x="3377592" y="1088748"/>
            <a:ext cx="65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2013</a:t>
            </a:r>
            <a:endParaRPr lang="fi-FI" sz="1800" b="1" dirty="0">
              <a:solidFill>
                <a:schemeClr val="accent1"/>
              </a:solidFill>
            </a:endParaRPr>
          </a:p>
        </p:txBody>
      </p:sp>
      <p:sp>
        <p:nvSpPr>
          <p:cNvPr id="125" name="Rectangle 77"/>
          <p:cNvSpPr>
            <a:spLocks noChangeArrowheads="1"/>
          </p:cNvSpPr>
          <p:nvPr/>
        </p:nvSpPr>
        <p:spPr bwMode="auto">
          <a:xfrm>
            <a:off x="3466691"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11,90</a:t>
            </a:r>
            <a:endParaRPr lang="fi-FI" sz="1800" dirty="0"/>
          </a:p>
        </p:txBody>
      </p:sp>
      <p:sp>
        <p:nvSpPr>
          <p:cNvPr id="126" name="Rectangle 78"/>
          <p:cNvSpPr>
            <a:spLocks noChangeArrowheads="1"/>
          </p:cNvSpPr>
          <p:nvPr/>
        </p:nvSpPr>
        <p:spPr bwMode="auto">
          <a:xfrm>
            <a:off x="3362491"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a:t>-</a:t>
            </a:r>
            <a:r>
              <a:rPr lang="fi-FI" sz="1800" dirty="0" smtClean="0"/>
              <a:t>38,35</a:t>
            </a:r>
            <a:endParaRPr lang="fi-FI" sz="1800" dirty="0"/>
          </a:p>
        </p:txBody>
      </p:sp>
      <p:sp>
        <p:nvSpPr>
          <p:cNvPr id="127" name="Rectangle 89"/>
          <p:cNvSpPr>
            <a:spLocks noChangeArrowheads="1"/>
          </p:cNvSpPr>
          <p:nvPr/>
        </p:nvSpPr>
        <p:spPr bwMode="auto">
          <a:xfrm>
            <a:off x="3466689"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20,64</a:t>
            </a:r>
            <a:endParaRPr lang="fi-FI" sz="1800" dirty="0"/>
          </a:p>
        </p:txBody>
      </p:sp>
      <p:sp>
        <p:nvSpPr>
          <p:cNvPr id="128" name="Rectangle 90"/>
          <p:cNvSpPr>
            <a:spLocks noChangeArrowheads="1"/>
          </p:cNvSpPr>
          <p:nvPr/>
        </p:nvSpPr>
        <p:spPr bwMode="auto">
          <a:xfrm>
            <a:off x="3614162"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8,29</a:t>
            </a:r>
            <a:endParaRPr lang="fi-FI" sz="1800" dirty="0"/>
          </a:p>
        </p:txBody>
      </p:sp>
      <p:sp>
        <p:nvSpPr>
          <p:cNvPr id="99" name="Rectangle 49"/>
          <p:cNvSpPr>
            <a:spLocks noChangeArrowheads="1"/>
          </p:cNvSpPr>
          <p:nvPr/>
        </p:nvSpPr>
        <p:spPr bwMode="auto">
          <a:xfrm>
            <a:off x="4355976"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26,78</a:t>
            </a:r>
            <a:endParaRPr lang="fi-FI" sz="1800" dirty="0">
              <a:solidFill>
                <a:schemeClr val="accent1"/>
              </a:solidFill>
            </a:endParaRPr>
          </a:p>
        </p:txBody>
      </p:sp>
      <p:sp>
        <p:nvSpPr>
          <p:cNvPr id="131" name="Rectangle 52"/>
          <p:cNvSpPr>
            <a:spLocks noChangeArrowheads="1"/>
          </p:cNvSpPr>
          <p:nvPr/>
        </p:nvSpPr>
        <p:spPr bwMode="auto">
          <a:xfrm>
            <a:off x="4678179"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0,18</a:t>
            </a:r>
            <a:endParaRPr lang="fi-FI" sz="1800" dirty="0"/>
          </a:p>
        </p:txBody>
      </p:sp>
      <p:sp>
        <p:nvSpPr>
          <p:cNvPr id="132" name="Rectangle 53"/>
          <p:cNvSpPr>
            <a:spLocks noChangeArrowheads="1"/>
          </p:cNvSpPr>
          <p:nvPr/>
        </p:nvSpPr>
        <p:spPr bwMode="auto">
          <a:xfrm>
            <a:off x="4630089"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2,74</a:t>
            </a:r>
            <a:endParaRPr lang="fi-FI" sz="1800" dirty="0">
              <a:solidFill>
                <a:schemeClr val="accent1"/>
              </a:solidFill>
            </a:endParaRPr>
          </a:p>
        </p:txBody>
      </p:sp>
      <p:sp>
        <p:nvSpPr>
          <p:cNvPr id="133" name="Rectangle 54"/>
          <p:cNvSpPr>
            <a:spLocks noChangeArrowheads="1"/>
          </p:cNvSpPr>
          <p:nvPr/>
        </p:nvSpPr>
        <p:spPr bwMode="auto">
          <a:xfrm>
            <a:off x="4572000" y="4231819"/>
            <a:ext cx="629980" cy="276999"/>
          </a:xfrm>
          <a:prstGeom prst="rect">
            <a:avLst/>
          </a:prstGeom>
          <a:noFill/>
          <a:ln>
            <a:noFill/>
          </a:ln>
          <a:extLst/>
        </p:spPr>
        <p:txBody>
          <a:bodyPr wrap="none" lIns="0" tIns="0" rIns="0" bIns="0">
            <a:spAutoFit/>
          </a:bodyPr>
          <a:lstStyle/>
          <a:p>
            <a:pPr algn="r"/>
            <a:r>
              <a:rPr lang="fi-FI" sz="1800" dirty="0" smtClean="0"/>
              <a:t>-2,58</a:t>
            </a:r>
            <a:endParaRPr lang="fi-FI" sz="1800" baseline="30000" dirty="0"/>
          </a:p>
        </p:txBody>
      </p:sp>
      <p:sp>
        <p:nvSpPr>
          <p:cNvPr id="134" name="Rectangle 55"/>
          <p:cNvSpPr>
            <a:spLocks noChangeArrowheads="1"/>
          </p:cNvSpPr>
          <p:nvPr/>
        </p:nvSpPr>
        <p:spPr bwMode="auto">
          <a:xfrm>
            <a:off x="4678179"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chemeClr val="accent5">
                    <a:lumMod val="50000"/>
                  </a:schemeClr>
                </a:solidFill>
              </a:rPr>
              <a:t>1,70</a:t>
            </a:r>
            <a:endParaRPr lang="fi-FI" sz="1800" dirty="0">
              <a:solidFill>
                <a:schemeClr val="accent5">
                  <a:lumMod val="50000"/>
                </a:schemeClr>
              </a:solidFill>
            </a:endParaRPr>
          </a:p>
        </p:txBody>
      </p:sp>
      <p:sp>
        <p:nvSpPr>
          <p:cNvPr id="135" name="Rectangle 56"/>
          <p:cNvSpPr>
            <a:spLocks noChangeArrowheads="1"/>
          </p:cNvSpPr>
          <p:nvPr/>
        </p:nvSpPr>
        <p:spPr bwMode="auto">
          <a:xfrm>
            <a:off x="4630089" y="4880193"/>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5">
                    <a:lumMod val="50000"/>
                  </a:schemeClr>
                </a:solidFill>
              </a:rPr>
              <a:t>1,86</a:t>
            </a:r>
            <a:endParaRPr lang="fi-FI" sz="1800" dirty="0">
              <a:solidFill>
                <a:schemeClr val="accent5">
                  <a:lumMod val="50000"/>
                </a:schemeClr>
              </a:solidFill>
            </a:endParaRPr>
          </a:p>
        </p:txBody>
      </p:sp>
      <p:sp>
        <p:nvSpPr>
          <p:cNvPr id="136" name="Rectangle 57"/>
          <p:cNvSpPr>
            <a:spLocks noChangeArrowheads="1"/>
          </p:cNvSpPr>
          <p:nvPr/>
        </p:nvSpPr>
        <p:spPr bwMode="auto">
          <a:xfrm>
            <a:off x="4455058" y="1088748"/>
            <a:ext cx="654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2014</a:t>
            </a:r>
          </a:p>
          <a:p>
            <a:pPr algn="ctr"/>
            <a:r>
              <a:rPr lang="fi-FI" sz="1800" b="1" dirty="0" smtClean="0">
                <a:solidFill>
                  <a:schemeClr val="accent1"/>
                </a:solidFill>
              </a:rPr>
              <a:t>BSP</a:t>
            </a:r>
            <a:endParaRPr lang="fi-FI" sz="1800" b="1" dirty="0">
              <a:solidFill>
                <a:schemeClr val="accent1"/>
              </a:solidFill>
            </a:endParaRPr>
          </a:p>
        </p:txBody>
      </p:sp>
      <p:sp>
        <p:nvSpPr>
          <p:cNvPr id="137" name="Rectangle 77"/>
          <p:cNvSpPr>
            <a:spLocks noChangeArrowheads="1"/>
          </p:cNvSpPr>
          <p:nvPr/>
        </p:nvSpPr>
        <p:spPr bwMode="auto">
          <a:xfrm>
            <a:off x="4530710"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11,71</a:t>
            </a:r>
            <a:endParaRPr lang="fi-FI" sz="1800" dirty="0"/>
          </a:p>
        </p:txBody>
      </p:sp>
      <p:sp>
        <p:nvSpPr>
          <p:cNvPr id="138" name="Rectangle 78"/>
          <p:cNvSpPr>
            <a:spLocks noChangeArrowheads="1"/>
          </p:cNvSpPr>
          <p:nvPr/>
        </p:nvSpPr>
        <p:spPr bwMode="auto">
          <a:xfrm>
            <a:off x="4426508"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-38,49</a:t>
            </a:r>
            <a:endParaRPr lang="fi-FI" sz="1800" dirty="0"/>
          </a:p>
        </p:txBody>
      </p:sp>
      <p:sp>
        <p:nvSpPr>
          <p:cNvPr id="139" name="Rectangle 89"/>
          <p:cNvSpPr>
            <a:spLocks noChangeArrowheads="1"/>
          </p:cNvSpPr>
          <p:nvPr/>
        </p:nvSpPr>
        <p:spPr bwMode="auto">
          <a:xfrm>
            <a:off x="4530709"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21,16</a:t>
            </a:r>
            <a:endParaRPr lang="fi-FI" sz="1800" dirty="0"/>
          </a:p>
        </p:txBody>
      </p:sp>
      <p:sp>
        <p:nvSpPr>
          <p:cNvPr id="140" name="Rectangle 90"/>
          <p:cNvSpPr>
            <a:spLocks noChangeArrowheads="1"/>
          </p:cNvSpPr>
          <p:nvPr/>
        </p:nvSpPr>
        <p:spPr bwMode="auto">
          <a:xfrm>
            <a:off x="4678179"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8,18</a:t>
            </a:r>
          </a:p>
        </p:txBody>
      </p:sp>
      <p:sp>
        <p:nvSpPr>
          <p:cNvPr id="142" name="Rectangle 2"/>
          <p:cNvSpPr txBox="1">
            <a:spLocks noChangeArrowheads="1"/>
          </p:cNvSpPr>
          <p:nvPr/>
        </p:nvSpPr>
        <p:spPr bwMode="auto">
          <a:xfrm>
            <a:off x="251520" y="5373216"/>
            <a:ext cx="8748464" cy="91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sv-SE" sz="1200" kern="0" dirty="0" smtClean="0">
                <a:cs typeface="+mn-cs"/>
              </a:rPr>
              <a:t>År </a:t>
            </a:r>
            <a:r>
              <a:rPr lang="sv-SE" sz="1200" kern="0" dirty="0">
                <a:cs typeface="+mn-cs"/>
              </a:rPr>
              <a:t>2014 och 2015 påverkas posterna i resultaträkningen av bolagiseringarna av kommunala affärsverk och yrkeshögskolor</a:t>
            </a:r>
            <a:r>
              <a:rPr lang="sv-SE" sz="1200" kern="0" dirty="0" smtClean="0">
                <a:cs typeface="+mn-cs"/>
              </a:rPr>
              <a:t>.</a:t>
            </a:r>
            <a:r>
              <a:rPr lang="fi-FI" sz="1200" kern="0" dirty="0" smtClean="0">
                <a:cs typeface="+mn-cs"/>
              </a:rPr>
              <a:t> </a:t>
            </a:r>
          </a:p>
          <a:p>
            <a:pPr eaLnBrk="1" fontAlgn="auto" hangingPunct="1">
              <a:lnSpc>
                <a:spcPct val="110000"/>
              </a:lnSpc>
              <a:spcBef>
                <a:spcPts val="0"/>
              </a:spcBef>
              <a:spcAft>
                <a:spcPts val="0"/>
              </a:spcAft>
              <a:defRPr/>
            </a:pPr>
            <a:r>
              <a:rPr lang="sv-SE" sz="1200" kern="0" dirty="0">
                <a:cs typeface="+mn-cs"/>
              </a:rPr>
              <a:t>I räkenskapsperiodens resultat för 2014 ingår </a:t>
            </a:r>
            <a:r>
              <a:rPr lang="sv-SE" sz="1200" kern="0" dirty="0" smtClean="0">
                <a:cs typeface="+mn-cs"/>
              </a:rPr>
              <a:t>ungefär </a:t>
            </a:r>
            <a:r>
              <a:rPr lang="sv-SE" sz="1200" kern="0" dirty="0">
                <a:cs typeface="+mn-cs"/>
              </a:rPr>
              <a:t>1,4 miljarder euro i extraordinära poster som beror på bolagiseringar av affärsverk</a:t>
            </a:r>
            <a:r>
              <a:rPr lang="sv-SE" sz="1200" kern="0" dirty="0" smtClean="0">
                <a:cs typeface="+mn-cs"/>
              </a:rPr>
              <a:t>.</a:t>
            </a:r>
            <a:endParaRPr lang="fi-FI" sz="1200" b="1" kern="0" dirty="0" smtClean="0">
              <a:cs typeface="+mn-cs"/>
            </a:endParaRPr>
          </a:p>
        </p:txBody>
      </p:sp>
      <p:sp>
        <p:nvSpPr>
          <p:cNvPr id="83" name="Rectangle 49"/>
          <p:cNvSpPr>
            <a:spLocks noChangeArrowheads="1"/>
          </p:cNvSpPr>
          <p:nvPr/>
        </p:nvSpPr>
        <p:spPr bwMode="auto">
          <a:xfrm>
            <a:off x="7812360"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28,47</a:t>
            </a:r>
            <a:endParaRPr lang="fi-FI" sz="1800" dirty="0">
              <a:solidFill>
                <a:schemeClr val="accent1"/>
              </a:solidFill>
            </a:endParaRPr>
          </a:p>
        </p:txBody>
      </p:sp>
      <p:sp>
        <p:nvSpPr>
          <p:cNvPr id="86" name="Rectangle 52"/>
          <p:cNvSpPr>
            <a:spLocks noChangeArrowheads="1"/>
          </p:cNvSpPr>
          <p:nvPr/>
        </p:nvSpPr>
        <p:spPr bwMode="auto">
          <a:xfrm>
            <a:off x="8134563"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0,04</a:t>
            </a:r>
            <a:endParaRPr lang="fi-FI" sz="1800" dirty="0"/>
          </a:p>
        </p:txBody>
      </p:sp>
      <p:sp>
        <p:nvSpPr>
          <p:cNvPr id="87" name="Rectangle 53"/>
          <p:cNvSpPr>
            <a:spLocks noChangeArrowheads="1"/>
          </p:cNvSpPr>
          <p:nvPr/>
        </p:nvSpPr>
        <p:spPr bwMode="auto">
          <a:xfrm>
            <a:off x="8086473"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2,62</a:t>
            </a:r>
            <a:endParaRPr lang="fi-FI" sz="1800" dirty="0">
              <a:solidFill>
                <a:schemeClr val="accent1"/>
              </a:solidFill>
            </a:endParaRPr>
          </a:p>
        </p:txBody>
      </p:sp>
      <p:sp>
        <p:nvSpPr>
          <p:cNvPr id="88" name="Rectangle 54"/>
          <p:cNvSpPr>
            <a:spLocks noChangeArrowheads="1"/>
          </p:cNvSpPr>
          <p:nvPr/>
        </p:nvSpPr>
        <p:spPr bwMode="auto">
          <a:xfrm>
            <a:off x="8028384" y="4231819"/>
            <a:ext cx="629980" cy="276999"/>
          </a:xfrm>
          <a:prstGeom prst="rect">
            <a:avLst/>
          </a:prstGeom>
          <a:noFill/>
          <a:ln>
            <a:noFill/>
          </a:ln>
          <a:extLst/>
        </p:spPr>
        <p:txBody>
          <a:bodyPr wrap="none" lIns="0" tIns="0" rIns="0" bIns="0">
            <a:spAutoFit/>
          </a:bodyPr>
          <a:lstStyle/>
          <a:p>
            <a:pPr algn="r"/>
            <a:r>
              <a:rPr lang="fi-FI" sz="1800" dirty="0" smtClean="0"/>
              <a:t>-2,67</a:t>
            </a:r>
            <a:endParaRPr lang="fi-FI" sz="1800" baseline="30000" dirty="0"/>
          </a:p>
        </p:txBody>
      </p:sp>
      <p:sp>
        <p:nvSpPr>
          <p:cNvPr id="89" name="Rectangle 55"/>
          <p:cNvSpPr>
            <a:spLocks noChangeArrowheads="1"/>
          </p:cNvSpPr>
          <p:nvPr/>
        </p:nvSpPr>
        <p:spPr bwMode="auto">
          <a:xfrm>
            <a:off x="8134563"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0,27</a:t>
            </a:r>
            <a:endParaRPr lang="fi-FI" sz="1800" dirty="0"/>
          </a:p>
        </p:txBody>
      </p:sp>
      <p:sp>
        <p:nvSpPr>
          <p:cNvPr id="90" name="Rectangle 56"/>
          <p:cNvSpPr>
            <a:spLocks noChangeArrowheads="1"/>
          </p:cNvSpPr>
          <p:nvPr/>
        </p:nvSpPr>
        <p:spPr bwMode="auto">
          <a:xfrm>
            <a:off x="8086473" y="4880193"/>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0,22</a:t>
            </a:r>
            <a:endParaRPr lang="fi-FI" sz="1800" dirty="0">
              <a:solidFill>
                <a:schemeClr val="accent1"/>
              </a:solidFill>
            </a:endParaRPr>
          </a:p>
        </p:txBody>
      </p:sp>
      <p:sp>
        <p:nvSpPr>
          <p:cNvPr id="91" name="Rectangle 57"/>
          <p:cNvSpPr>
            <a:spLocks noChangeArrowheads="1"/>
          </p:cNvSpPr>
          <p:nvPr/>
        </p:nvSpPr>
        <p:spPr bwMode="auto">
          <a:xfrm>
            <a:off x="7911442" y="1088748"/>
            <a:ext cx="654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2017</a:t>
            </a:r>
          </a:p>
          <a:p>
            <a:pPr algn="ctr"/>
            <a:r>
              <a:rPr lang="fi-FI" sz="1800" b="1" dirty="0">
                <a:solidFill>
                  <a:schemeClr val="accent1"/>
                </a:solidFill>
              </a:rPr>
              <a:t> </a:t>
            </a:r>
            <a:r>
              <a:rPr lang="fi-FI" sz="1800" b="1" dirty="0" smtClean="0">
                <a:solidFill>
                  <a:schemeClr val="accent1"/>
                </a:solidFill>
              </a:rPr>
              <a:t>EP</a:t>
            </a:r>
            <a:endParaRPr lang="fi-FI" sz="1800" b="1" dirty="0">
              <a:solidFill>
                <a:schemeClr val="accent1"/>
              </a:solidFill>
            </a:endParaRPr>
          </a:p>
        </p:txBody>
      </p:sp>
      <p:sp>
        <p:nvSpPr>
          <p:cNvPr id="92" name="Rectangle 77"/>
          <p:cNvSpPr>
            <a:spLocks noChangeArrowheads="1"/>
          </p:cNvSpPr>
          <p:nvPr/>
        </p:nvSpPr>
        <p:spPr bwMode="auto">
          <a:xfrm>
            <a:off x="7987096"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11,07</a:t>
            </a:r>
            <a:endParaRPr lang="fi-FI" sz="1800" dirty="0"/>
          </a:p>
        </p:txBody>
      </p:sp>
      <p:sp>
        <p:nvSpPr>
          <p:cNvPr id="93" name="Rectangle 78"/>
          <p:cNvSpPr>
            <a:spLocks noChangeArrowheads="1"/>
          </p:cNvSpPr>
          <p:nvPr/>
        </p:nvSpPr>
        <p:spPr bwMode="auto">
          <a:xfrm>
            <a:off x="7882892"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-39,54</a:t>
            </a:r>
            <a:endParaRPr lang="fi-FI" sz="1800" dirty="0"/>
          </a:p>
        </p:txBody>
      </p:sp>
      <p:sp>
        <p:nvSpPr>
          <p:cNvPr id="94" name="Rectangle 89"/>
          <p:cNvSpPr>
            <a:spLocks noChangeArrowheads="1"/>
          </p:cNvSpPr>
          <p:nvPr/>
        </p:nvSpPr>
        <p:spPr bwMode="auto">
          <a:xfrm>
            <a:off x="7987097"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22,92</a:t>
            </a:r>
            <a:endParaRPr lang="fi-FI" sz="1800" dirty="0"/>
          </a:p>
        </p:txBody>
      </p:sp>
      <p:sp>
        <p:nvSpPr>
          <p:cNvPr id="95" name="Rectangle 90"/>
          <p:cNvSpPr>
            <a:spLocks noChangeArrowheads="1"/>
          </p:cNvSpPr>
          <p:nvPr/>
        </p:nvSpPr>
        <p:spPr bwMode="auto">
          <a:xfrm>
            <a:off x="8134563"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8,13</a:t>
            </a:r>
            <a:endParaRPr lang="fi-FI" sz="1800" dirty="0"/>
          </a:p>
        </p:txBody>
      </p:sp>
      <p:sp>
        <p:nvSpPr>
          <p:cNvPr id="144" name="Rectangle 49"/>
          <p:cNvSpPr>
            <a:spLocks noChangeArrowheads="1"/>
          </p:cNvSpPr>
          <p:nvPr/>
        </p:nvSpPr>
        <p:spPr bwMode="auto">
          <a:xfrm>
            <a:off x="5508103" y="2423270"/>
            <a:ext cx="847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27,86</a:t>
            </a:r>
            <a:endParaRPr lang="fi-FI" sz="1800" dirty="0">
              <a:solidFill>
                <a:schemeClr val="accent1"/>
              </a:solidFill>
            </a:endParaRPr>
          </a:p>
        </p:txBody>
      </p:sp>
      <p:sp>
        <p:nvSpPr>
          <p:cNvPr id="147" name="Rectangle 52"/>
          <p:cNvSpPr>
            <a:spLocks noChangeArrowheads="1"/>
          </p:cNvSpPr>
          <p:nvPr/>
        </p:nvSpPr>
        <p:spPr bwMode="auto">
          <a:xfrm>
            <a:off x="5830307"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0,10</a:t>
            </a:r>
            <a:endParaRPr lang="fi-FI" sz="1800" dirty="0"/>
          </a:p>
        </p:txBody>
      </p:sp>
      <p:sp>
        <p:nvSpPr>
          <p:cNvPr id="148" name="Rectangle 53"/>
          <p:cNvSpPr>
            <a:spLocks noChangeArrowheads="1"/>
          </p:cNvSpPr>
          <p:nvPr/>
        </p:nvSpPr>
        <p:spPr bwMode="auto">
          <a:xfrm>
            <a:off x="5782217"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1,93</a:t>
            </a:r>
            <a:endParaRPr lang="fi-FI" sz="1800" dirty="0">
              <a:solidFill>
                <a:schemeClr val="accent1"/>
              </a:solidFill>
            </a:endParaRPr>
          </a:p>
        </p:txBody>
      </p:sp>
      <p:sp>
        <p:nvSpPr>
          <p:cNvPr id="149" name="Rectangle 54"/>
          <p:cNvSpPr>
            <a:spLocks noChangeArrowheads="1"/>
          </p:cNvSpPr>
          <p:nvPr/>
        </p:nvSpPr>
        <p:spPr bwMode="auto">
          <a:xfrm>
            <a:off x="5724128" y="4231819"/>
            <a:ext cx="629980" cy="276999"/>
          </a:xfrm>
          <a:prstGeom prst="rect">
            <a:avLst/>
          </a:prstGeom>
          <a:noFill/>
          <a:ln>
            <a:noFill/>
          </a:ln>
          <a:extLst/>
        </p:spPr>
        <p:txBody>
          <a:bodyPr wrap="none" lIns="0" tIns="0" rIns="0" bIns="0">
            <a:spAutoFit/>
          </a:bodyPr>
          <a:lstStyle/>
          <a:p>
            <a:pPr algn="r"/>
            <a:r>
              <a:rPr lang="fi-FI" sz="1800" dirty="0" smtClean="0"/>
              <a:t>-2,51</a:t>
            </a:r>
            <a:endParaRPr lang="fi-FI" sz="1800" baseline="30000" dirty="0"/>
          </a:p>
        </p:txBody>
      </p:sp>
      <p:sp>
        <p:nvSpPr>
          <p:cNvPr id="150" name="Rectangle 55"/>
          <p:cNvSpPr>
            <a:spLocks noChangeArrowheads="1"/>
          </p:cNvSpPr>
          <p:nvPr/>
        </p:nvSpPr>
        <p:spPr bwMode="auto">
          <a:xfrm>
            <a:off x="5830307"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0,30</a:t>
            </a:r>
            <a:endParaRPr lang="fi-FI" sz="1800" dirty="0"/>
          </a:p>
        </p:txBody>
      </p:sp>
      <p:sp>
        <p:nvSpPr>
          <p:cNvPr id="151" name="Rectangle 56"/>
          <p:cNvSpPr>
            <a:spLocks noChangeArrowheads="1"/>
          </p:cNvSpPr>
          <p:nvPr/>
        </p:nvSpPr>
        <p:spPr bwMode="auto">
          <a:xfrm>
            <a:off x="5671610" y="4880193"/>
            <a:ext cx="6844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-0,28</a:t>
            </a:r>
            <a:endParaRPr lang="fi-FI" sz="1800" dirty="0">
              <a:solidFill>
                <a:schemeClr val="accent1"/>
              </a:solidFill>
            </a:endParaRPr>
          </a:p>
        </p:txBody>
      </p:sp>
      <p:sp>
        <p:nvSpPr>
          <p:cNvPr id="152" name="Rectangle 57"/>
          <p:cNvSpPr>
            <a:spLocks noChangeArrowheads="1"/>
          </p:cNvSpPr>
          <p:nvPr/>
        </p:nvSpPr>
        <p:spPr bwMode="auto">
          <a:xfrm>
            <a:off x="5607186" y="1088748"/>
            <a:ext cx="6636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2015</a:t>
            </a:r>
          </a:p>
          <a:p>
            <a:pPr algn="ctr"/>
            <a:r>
              <a:rPr lang="fi-FI" sz="1800" b="1" dirty="0" smtClean="0">
                <a:solidFill>
                  <a:schemeClr val="accent1"/>
                </a:solidFill>
              </a:rPr>
              <a:t>BU</a:t>
            </a:r>
            <a:endParaRPr lang="fi-FI" sz="1800" b="1" dirty="0">
              <a:solidFill>
                <a:schemeClr val="accent1"/>
              </a:solidFill>
            </a:endParaRPr>
          </a:p>
        </p:txBody>
      </p:sp>
      <p:sp>
        <p:nvSpPr>
          <p:cNvPr id="153" name="Rectangle 77"/>
          <p:cNvSpPr>
            <a:spLocks noChangeArrowheads="1"/>
          </p:cNvSpPr>
          <p:nvPr/>
        </p:nvSpPr>
        <p:spPr bwMode="auto">
          <a:xfrm>
            <a:off x="5682840"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10,72</a:t>
            </a:r>
            <a:endParaRPr lang="fi-FI" sz="1800" dirty="0"/>
          </a:p>
        </p:txBody>
      </p:sp>
      <p:sp>
        <p:nvSpPr>
          <p:cNvPr id="154" name="Rectangle 78"/>
          <p:cNvSpPr>
            <a:spLocks noChangeArrowheads="1"/>
          </p:cNvSpPr>
          <p:nvPr/>
        </p:nvSpPr>
        <p:spPr bwMode="auto">
          <a:xfrm>
            <a:off x="5578636"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-38,58</a:t>
            </a:r>
            <a:endParaRPr lang="fi-FI" sz="1800" dirty="0"/>
          </a:p>
        </p:txBody>
      </p:sp>
      <p:sp>
        <p:nvSpPr>
          <p:cNvPr id="155" name="Rectangle 89"/>
          <p:cNvSpPr>
            <a:spLocks noChangeArrowheads="1"/>
          </p:cNvSpPr>
          <p:nvPr/>
        </p:nvSpPr>
        <p:spPr bwMode="auto">
          <a:xfrm>
            <a:off x="5682841"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21,61</a:t>
            </a:r>
            <a:endParaRPr lang="fi-FI" sz="1800" dirty="0"/>
          </a:p>
        </p:txBody>
      </p:sp>
      <p:sp>
        <p:nvSpPr>
          <p:cNvPr id="156" name="Rectangle 90"/>
          <p:cNvSpPr>
            <a:spLocks noChangeArrowheads="1"/>
          </p:cNvSpPr>
          <p:nvPr/>
        </p:nvSpPr>
        <p:spPr bwMode="auto">
          <a:xfrm>
            <a:off x="5830307"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8,08</a:t>
            </a:r>
            <a:endParaRPr lang="fi-FI" sz="1800" dirty="0"/>
          </a:p>
        </p:txBody>
      </p:sp>
      <p:sp>
        <p:nvSpPr>
          <p:cNvPr id="72" name="Rectangle 5"/>
          <p:cNvSpPr>
            <a:spLocks noChangeArrowheads="1"/>
          </p:cNvSpPr>
          <p:nvPr/>
        </p:nvSpPr>
        <p:spPr bwMode="auto">
          <a:xfrm>
            <a:off x="251520" y="2420888"/>
            <a:ext cx="2505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b="1" dirty="0">
                <a:solidFill>
                  <a:srgbClr val="002E63"/>
                </a:solidFill>
              </a:rPr>
              <a:t>Verksamhetsbidrag</a:t>
            </a:r>
          </a:p>
        </p:txBody>
      </p:sp>
      <p:sp>
        <p:nvSpPr>
          <p:cNvPr id="73" name="Rectangle 8"/>
          <p:cNvSpPr>
            <a:spLocks noChangeArrowheads="1"/>
          </p:cNvSpPr>
          <p:nvPr/>
        </p:nvSpPr>
        <p:spPr bwMode="auto">
          <a:xfrm>
            <a:off x="251520" y="3429000"/>
            <a:ext cx="2994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dirty="0">
                <a:solidFill>
                  <a:srgbClr val="002E63"/>
                </a:solidFill>
              </a:rPr>
              <a:t>Finansieringsposter, netto</a:t>
            </a:r>
          </a:p>
        </p:txBody>
      </p:sp>
      <p:sp>
        <p:nvSpPr>
          <p:cNvPr id="74" name="Rectangle 9"/>
          <p:cNvSpPr>
            <a:spLocks noChangeArrowheads="1"/>
          </p:cNvSpPr>
          <p:nvPr/>
        </p:nvSpPr>
        <p:spPr bwMode="auto">
          <a:xfrm>
            <a:off x="251520" y="3809331"/>
            <a:ext cx="1252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b="1">
                <a:solidFill>
                  <a:srgbClr val="002E63"/>
                </a:solidFill>
              </a:rPr>
              <a:t>Årsbidrag</a:t>
            </a:r>
          </a:p>
        </p:txBody>
      </p:sp>
      <p:sp>
        <p:nvSpPr>
          <p:cNvPr id="75" name="Rectangle 10"/>
          <p:cNvSpPr>
            <a:spLocks noChangeArrowheads="1"/>
          </p:cNvSpPr>
          <p:nvPr/>
        </p:nvSpPr>
        <p:spPr bwMode="auto">
          <a:xfrm>
            <a:off x="251520" y="4221088"/>
            <a:ext cx="1568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dirty="0">
                <a:solidFill>
                  <a:srgbClr val="002E63"/>
                </a:solidFill>
              </a:rPr>
              <a:t>Avskrivningar</a:t>
            </a:r>
          </a:p>
        </p:txBody>
      </p:sp>
      <p:sp>
        <p:nvSpPr>
          <p:cNvPr id="76" name="Rectangle 11"/>
          <p:cNvSpPr>
            <a:spLocks noChangeArrowheads="1"/>
          </p:cNvSpPr>
          <p:nvPr/>
        </p:nvSpPr>
        <p:spPr bwMode="auto">
          <a:xfrm>
            <a:off x="251520" y="4504433"/>
            <a:ext cx="3127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a:solidFill>
                  <a:srgbClr val="002E63"/>
                </a:solidFill>
              </a:rPr>
              <a:t>Extraordinära poster, netto</a:t>
            </a:r>
          </a:p>
        </p:txBody>
      </p:sp>
      <p:sp>
        <p:nvSpPr>
          <p:cNvPr id="77" name="Rectangle 12"/>
          <p:cNvSpPr>
            <a:spLocks noChangeArrowheads="1"/>
          </p:cNvSpPr>
          <p:nvPr/>
        </p:nvSpPr>
        <p:spPr bwMode="auto">
          <a:xfrm>
            <a:off x="251520" y="4850508"/>
            <a:ext cx="1766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b="1">
                <a:solidFill>
                  <a:srgbClr val="002E63"/>
                </a:solidFill>
              </a:rPr>
              <a:t>Årets resultat</a:t>
            </a:r>
          </a:p>
        </p:txBody>
      </p:sp>
      <p:sp>
        <p:nvSpPr>
          <p:cNvPr id="78" name="Rectangle 3"/>
          <p:cNvSpPr>
            <a:spLocks noChangeArrowheads="1"/>
          </p:cNvSpPr>
          <p:nvPr/>
        </p:nvSpPr>
        <p:spPr bwMode="auto">
          <a:xfrm>
            <a:off x="251520" y="1700808"/>
            <a:ext cx="263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dirty="0">
                <a:solidFill>
                  <a:srgbClr val="002E63"/>
                </a:solidFill>
              </a:rPr>
              <a:t>Verksamhetsinkomster</a:t>
            </a:r>
          </a:p>
        </p:txBody>
      </p:sp>
      <p:sp>
        <p:nvSpPr>
          <p:cNvPr id="79" name="Rectangle 4"/>
          <p:cNvSpPr>
            <a:spLocks noChangeArrowheads="1"/>
          </p:cNvSpPr>
          <p:nvPr/>
        </p:nvSpPr>
        <p:spPr bwMode="auto">
          <a:xfrm>
            <a:off x="251520" y="2002235"/>
            <a:ext cx="2338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dirty="0">
                <a:solidFill>
                  <a:srgbClr val="002E63"/>
                </a:solidFill>
              </a:rPr>
              <a:t>Verksamhetsutgifter</a:t>
            </a:r>
          </a:p>
        </p:txBody>
      </p:sp>
      <p:sp>
        <p:nvSpPr>
          <p:cNvPr id="80" name="Rectangle 6"/>
          <p:cNvSpPr>
            <a:spLocks noChangeArrowheads="1"/>
          </p:cNvSpPr>
          <p:nvPr/>
        </p:nvSpPr>
        <p:spPr bwMode="auto">
          <a:xfrm>
            <a:off x="251520" y="2852936"/>
            <a:ext cx="18907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dirty="0">
                <a:solidFill>
                  <a:srgbClr val="002E63"/>
                </a:solidFill>
              </a:rPr>
              <a:t>Skatteinkomster</a:t>
            </a:r>
          </a:p>
        </p:txBody>
      </p:sp>
      <p:sp>
        <p:nvSpPr>
          <p:cNvPr id="81" name="Rectangle 7"/>
          <p:cNvSpPr>
            <a:spLocks noChangeArrowheads="1"/>
          </p:cNvSpPr>
          <p:nvPr/>
        </p:nvSpPr>
        <p:spPr bwMode="auto">
          <a:xfrm>
            <a:off x="251520" y="3154662"/>
            <a:ext cx="1449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sv-SE" sz="1800" dirty="0">
                <a:solidFill>
                  <a:srgbClr val="002E63"/>
                </a:solidFill>
              </a:rPr>
              <a:t>Statsandelar</a:t>
            </a:r>
          </a:p>
        </p:txBody>
      </p:sp>
      <p:sp>
        <p:nvSpPr>
          <p:cNvPr id="82" name="Rectangle 2"/>
          <p:cNvSpPr>
            <a:spLocks noGrp="1" noChangeArrowheads="1"/>
          </p:cNvSpPr>
          <p:nvPr>
            <p:ph type="title"/>
          </p:nvPr>
        </p:nvSpPr>
        <p:spPr>
          <a:xfrm>
            <a:off x="838844" y="116632"/>
            <a:ext cx="7621588" cy="730250"/>
          </a:xfrm>
        </p:spPr>
        <p:txBody>
          <a:bodyPr>
            <a:noAutofit/>
          </a:bodyPr>
          <a:lstStyle/>
          <a:p>
            <a:pPr>
              <a:defRPr/>
            </a:pPr>
            <a:r>
              <a:rPr lang="sv-SE" sz="2400" dirty="0" smtClean="0"/>
              <a:t>Kommunernas och samkommunernas </a:t>
            </a:r>
            <a:br>
              <a:rPr lang="sv-SE" sz="2400" dirty="0" smtClean="0"/>
            </a:br>
            <a:r>
              <a:rPr lang="sv-SE" sz="2400" dirty="0" smtClean="0"/>
              <a:t>resultaträkning för åren 2013-2017, md €</a:t>
            </a:r>
            <a:endParaRPr lang="fi-FI" sz="2400" dirty="0" smtClean="0"/>
          </a:p>
        </p:txBody>
      </p:sp>
      <p:sp>
        <p:nvSpPr>
          <p:cNvPr id="84" name="Rectangle 24"/>
          <p:cNvSpPr>
            <a:spLocks noChangeArrowheads="1"/>
          </p:cNvSpPr>
          <p:nvPr/>
        </p:nvSpPr>
        <p:spPr bwMode="auto">
          <a:xfrm>
            <a:off x="6156176" y="6525344"/>
            <a:ext cx="30536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dirty="0" err="1" smtClean="0"/>
              <a:t>Källa</a:t>
            </a:r>
            <a:r>
              <a:rPr lang="fi-FI" dirty="0" smtClean="0"/>
              <a:t>: </a:t>
            </a:r>
            <a:r>
              <a:rPr lang="fi-FI" dirty="0" err="1" smtClean="0"/>
              <a:t>Statistikcentralen</a:t>
            </a:r>
            <a:r>
              <a:rPr lang="fi-FI" dirty="0" smtClean="0"/>
              <a:t> / </a:t>
            </a:r>
            <a:r>
              <a:rPr lang="fi-FI" dirty="0" err="1" smtClean="0"/>
              <a:t>Kommunförbundet</a:t>
            </a:r>
            <a:endParaRPr lang="fi-FI" dirty="0"/>
          </a:p>
        </p:txBody>
      </p:sp>
    </p:spTree>
    <p:extLst>
      <p:ext uri="{BB962C8B-B14F-4D97-AF65-F5344CB8AC3E}">
        <p14:creationId xmlns:p14="http://schemas.microsoft.com/office/powerpoint/2010/main" val="2170371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18" name="Rectangle 70"/>
          <p:cNvSpPr>
            <a:spLocks noChangeArrowheads="1"/>
          </p:cNvSpPr>
          <p:nvPr/>
        </p:nvSpPr>
        <p:spPr bwMode="auto">
          <a:xfrm>
            <a:off x="7588907" y="980728"/>
            <a:ext cx="5834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2016</a:t>
            </a:r>
          </a:p>
          <a:p>
            <a:pPr algn="ctr"/>
            <a:r>
              <a:rPr lang="fi-FI" sz="1600" b="1" dirty="0" smtClean="0">
                <a:solidFill>
                  <a:schemeClr val="accent1"/>
                </a:solidFill>
              </a:rPr>
              <a:t>EP</a:t>
            </a:r>
            <a:endParaRPr lang="fi-FI" sz="1600" b="1" dirty="0">
              <a:solidFill>
                <a:schemeClr val="accent1"/>
              </a:solidFill>
            </a:endParaRPr>
          </a:p>
        </p:txBody>
      </p:sp>
      <p:sp>
        <p:nvSpPr>
          <p:cNvPr id="27719" name="Rectangle 71"/>
          <p:cNvSpPr>
            <a:spLocks noChangeArrowheads="1"/>
          </p:cNvSpPr>
          <p:nvPr/>
        </p:nvSpPr>
        <p:spPr bwMode="auto">
          <a:xfrm>
            <a:off x="7664124"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2,23</a:t>
            </a:r>
            <a:endParaRPr lang="fi-FI" sz="1600" dirty="0"/>
          </a:p>
        </p:txBody>
      </p:sp>
      <p:sp>
        <p:nvSpPr>
          <p:cNvPr id="27720" name="Rectangle 72"/>
          <p:cNvSpPr>
            <a:spLocks noChangeArrowheads="1"/>
          </p:cNvSpPr>
          <p:nvPr/>
        </p:nvSpPr>
        <p:spPr bwMode="auto">
          <a:xfrm>
            <a:off x="7664124"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0,27</a:t>
            </a:r>
            <a:endParaRPr lang="fi-FI" sz="1600" dirty="0"/>
          </a:p>
        </p:txBody>
      </p:sp>
      <p:sp>
        <p:nvSpPr>
          <p:cNvPr id="27721" name="Rectangle 73"/>
          <p:cNvSpPr>
            <a:spLocks noChangeArrowheads="1"/>
          </p:cNvSpPr>
          <p:nvPr/>
        </p:nvSpPr>
        <p:spPr bwMode="auto">
          <a:xfrm>
            <a:off x="7571150"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0,45</a:t>
            </a:r>
            <a:endParaRPr lang="fi-FI" sz="1600" dirty="0"/>
          </a:p>
        </p:txBody>
      </p:sp>
      <p:sp>
        <p:nvSpPr>
          <p:cNvPr id="27722" name="Rectangle 74"/>
          <p:cNvSpPr>
            <a:spLocks noChangeArrowheads="1"/>
          </p:cNvSpPr>
          <p:nvPr/>
        </p:nvSpPr>
        <p:spPr bwMode="auto">
          <a:xfrm>
            <a:off x="7571150"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4,55</a:t>
            </a:r>
            <a:endParaRPr lang="fi-FI" sz="1600" dirty="0"/>
          </a:p>
        </p:txBody>
      </p:sp>
      <p:sp>
        <p:nvSpPr>
          <p:cNvPr id="27723" name="Rectangle 75"/>
          <p:cNvSpPr>
            <a:spLocks noChangeArrowheads="1"/>
          </p:cNvSpPr>
          <p:nvPr/>
        </p:nvSpPr>
        <p:spPr bwMode="auto">
          <a:xfrm>
            <a:off x="7664124"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0,22</a:t>
            </a:r>
            <a:endParaRPr lang="fi-FI" sz="1600" dirty="0"/>
          </a:p>
        </p:txBody>
      </p:sp>
      <p:sp>
        <p:nvSpPr>
          <p:cNvPr id="27724" name="Rectangle 76"/>
          <p:cNvSpPr>
            <a:spLocks noChangeArrowheads="1"/>
          </p:cNvSpPr>
          <p:nvPr/>
        </p:nvSpPr>
        <p:spPr bwMode="auto">
          <a:xfrm>
            <a:off x="7664124"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0,55</a:t>
            </a:r>
            <a:endParaRPr lang="fi-FI" sz="1600" dirty="0"/>
          </a:p>
        </p:txBody>
      </p:sp>
      <p:sp>
        <p:nvSpPr>
          <p:cNvPr id="27725" name="Rectangle 77"/>
          <p:cNvSpPr>
            <a:spLocks noChangeArrowheads="1"/>
          </p:cNvSpPr>
          <p:nvPr/>
        </p:nvSpPr>
        <p:spPr bwMode="auto">
          <a:xfrm>
            <a:off x="7519854"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-1,73</a:t>
            </a:r>
            <a:endParaRPr lang="fi-FI" sz="1600" b="1" dirty="0">
              <a:solidFill>
                <a:schemeClr val="accent1"/>
              </a:solidFill>
            </a:endParaRPr>
          </a:p>
        </p:txBody>
      </p:sp>
      <p:sp>
        <p:nvSpPr>
          <p:cNvPr id="27726" name="Rectangle 78"/>
          <p:cNvSpPr>
            <a:spLocks noChangeArrowheads="1"/>
          </p:cNvSpPr>
          <p:nvPr/>
        </p:nvSpPr>
        <p:spPr bwMode="auto">
          <a:xfrm>
            <a:off x="7576545" y="3914517"/>
            <a:ext cx="55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-0,10</a:t>
            </a:r>
          </a:p>
        </p:txBody>
      </p:sp>
      <p:sp>
        <p:nvSpPr>
          <p:cNvPr id="27727" name="Rectangle 79"/>
          <p:cNvSpPr>
            <a:spLocks noChangeArrowheads="1"/>
          </p:cNvSpPr>
          <p:nvPr/>
        </p:nvSpPr>
        <p:spPr bwMode="auto">
          <a:xfrm>
            <a:off x="7664124"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3,35</a:t>
            </a:r>
            <a:endParaRPr lang="fi-FI" sz="1600" dirty="0"/>
          </a:p>
        </p:txBody>
      </p:sp>
      <p:sp>
        <p:nvSpPr>
          <p:cNvPr id="27728" name="Rectangle 80"/>
          <p:cNvSpPr>
            <a:spLocks noChangeArrowheads="1"/>
          </p:cNvSpPr>
          <p:nvPr/>
        </p:nvSpPr>
        <p:spPr bwMode="auto">
          <a:xfrm>
            <a:off x="7571150"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-2,05</a:t>
            </a:r>
            <a:endParaRPr lang="fi-FI" sz="1600" dirty="0"/>
          </a:p>
        </p:txBody>
      </p:sp>
      <p:sp>
        <p:nvSpPr>
          <p:cNvPr id="27729" name="Rectangle 81"/>
          <p:cNvSpPr>
            <a:spLocks noChangeArrowheads="1"/>
          </p:cNvSpPr>
          <p:nvPr/>
        </p:nvSpPr>
        <p:spPr bwMode="auto">
          <a:xfrm>
            <a:off x="7664124"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0,30</a:t>
            </a:r>
            <a:endParaRPr lang="fi-FI" sz="1600" dirty="0"/>
          </a:p>
        </p:txBody>
      </p:sp>
      <p:sp>
        <p:nvSpPr>
          <p:cNvPr id="27730" name="Rectangle 82"/>
          <p:cNvSpPr>
            <a:spLocks noChangeArrowheads="1"/>
          </p:cNvSpPr>
          <p:nvPr/>
        </p:nvSpPr>
        <p:spPr bwMode="auto">
          <a:xfrm>
            <a:off x="7668620" y="4965442"/>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0,00</a:t>
            </a:r>
          </a:p>
        </p:txBody>
      </p:sp>
      <p:sp>
        <p:nvSpPr>
          <p:cNvPr id="27731" name="Rectangle 83"/>
          <p:cNvSpPr>
            <a:spLocks noChangeArrowheads="1"/>
          </p:cNvSpPr>
          <p:nvPr/>
        </p:nvSpPr>
        <p:spPr bwMode="auto">
          <a:xfrm>
            <a:off x="7519854" y="5227380"/>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-0,23</a:t>
            </a:r>
            <a:endParaRPr lang="fi-FI" sz="1600" dirty="0">
              <a:solidFill>
                <a:schemeClr val="accent1"/>
              </a:solidFill>
            </a:endParaRPr>
          </a:p>
        </p:txBody>
      </p:sp>
      <p:sp>
        <p:nvSpPr>
          <p:cNvPr id="27732" name="Rectangle 84"/>
          <p:cNvSpPr>
            <a:spLocks noChangeArrowheads="1"/>
          </p:cNvSpPr>
          <p:nvPr/>
        </p:nvSpPr>
        <p:spPr bwMode="auto">
          <a:xfrm>
            <a:off x="7664124"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4,40</a:t>
            </a:r>
            <a:endParaRPr lang="fi-FI" sz="1600" dirty="0">
              <a:solidFill>
                <a:schemeClr val="accent1"/>
              </a:solidFill>
            </a:endParaRPr>
          </a:p>
        </p:txBody>
      </p:sp>
      <p:sp>
        <p:nvSpPr>
          <p:cNvPr id="27733" name="Rectangle 85"/>
          <p:cNvSpPr>
            <a:spLocks noChangeArrowheads="1"/>
          </p:cNvSpPr>
          <p:nvPr/>
        </p:nvSpPr>
        <p:spPr bwMode="auto">
          <a:xfrm>
            <a:off x="7534281"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19,69</a:t>
            </a:r>
            <a:endParaRPr lang="fi-FI" sz="1600" dirty="0">
              <a:solidFill>
                <a:schemeClr val="accent1"/>
              </a:solidFill>
            </a:endParaRPr>
          </a:p>
        </p:txBody>
      </p:sp>
      <p:sp>
        <p:nvSpPr>
          <p:cNvPr id="2" name="Alatunnisteen paikkamerkki 1"/>
          <p:cNvSpPr>
            <a:spLocks noGrp="1"/>
          </p:cNvSpPr>
          <p:nvPr>
            <p:ph type="ftr" sz="quarter" idx="11"/>
          </p:nvPr>
        </p:nvSpPr>
        <p:spPr>
          <a:xfrm>
            <a:off x="3419872" y="6476255"/>
            <a:ext cx="3095625" cy="265113"/>
          </a:xfrm>
        </p:spPr>
        <p:txBody>
          <a:bodyPr/>
          <a:lstStyle/>
          <a:p>
            <a:pPr>
              <a:defRPr/>
            </a:pPr>
            <a:r>
              <a:rPr lang="fi-FI" sz="900" smtClean="0"/>
              <a:t>11.2.2015 Kari-Pekka Mäki-Lohiluoma</a:t>
            </a:r>
            <a:endParaRPr lang="fi-FI" sz="900" dirty="0"/>
          </a:p>
        </p:txBody>
      </p:sp>
      <p:sp>
        <p:nvSpPr>
          <p:cNvPr id="121" name="Rectangle 70"/>
          <p:cNvSpPr>
            <a:spLocks noChangeArrowheads="1"/>
          </p:cNvSpPr>
          <p:nvPr/>
        </p:nvSpPr>
        <p:spPr bwMode="auto">
          <a:xfrm>
            <a:off x="5212643" y="980728"/>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2013</a:t>
            </a:r>
            <a:endParaRPr lang="fi-FI" sz="1600" b="1" dirty="0">
              <a:solidFill>
                <a:schemeClr val="accent1"/>
              </a:solidFill>
            </a:endParaRPr>
          </a:p>
        </p:txBody>
      </p:sp>
      <p:sp>
        <p:nvSpPr>
          <p:cNvPr id="122" name="Rectangle 71"/>
          <p:cNvSpPr>
            <a:spLocks noChangeArrowheads="1"/>
          </p:cNvSpPr>
          <p:nvPr/>
        </p:nvSpPr>
        <p:spPr bwMode="auto">
          <a:xfrm>
            <a:off x="5273761"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2,69</a:t>
            </a:r>
            <a:endParaRPr lang="fi-FI" sz="1600" dirty="0"/>
          </a:p>
        </p:txBody>
      </p:sp>
      <p:sp>
        <p:nvSpPr>
          <p:cNvPr id="123" name="Rectangle 72"/>
          <p:cNvSpPr>
            <a:spLocks noChangeArrowheads="1"/>
          </p:cNvSpPr>
          <p:nvPr/>
        </p:nvSpPr>
        <p:spPr bwMode="auto">
          <a:xfrm>
            <a:off x="5273761"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0,37</a:t>
            </a:r>
            <a:endParaRPr lang="fi-FI" sz="1600" dirty="0"/>
          </a:p>
        </p:txBody>
      </p:sp>
      <p:sp>
        <p:nvSpPr>
          <p:cNvPr id="124" name="Rectangle 73"/>
          <p:cNvSpPr>
            <a:spLocks noChangeArrowheads="1"/>
          </p:cNvSpPr>
          <p:nvPr/>
        </p:nvSpPr>
        <p:spPr bwMode="auto">
          <a:xfrm>
            <a:off x="5180787"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0,62</a:t>
            </a:r>
            <a:endParaRPr lang="fi-FI" sz="1600" dirty="0"/>
          </a:p>
        </p:txBody>
      </p:sp>
      <p:sp>
        <p:nvSpPr>
          <p:cNvPr id="125" name="Rectangle 74"/>
          <p:cNvSpPr>
            <a:spLocks noChangeArrowheads="1"/>
          </p:cNvSpPr>
          <p:nvPr/>
        </p:nvSpPr>
        <p:spPr bwMode="auto">
          <a:xfrm>
            <a:off x="5180787"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4,70</a:t>
            </a:r>
            <a:endParaRPr lang="fi-FI" sz="1600" dirty="0"/>
          </a:p>
        </p:txBody>
      </p:sp>
      <p:sp>
        <p:nvSpPr>
          <p:cNvPr id="126" name="Rectangle 75"/>
          <p:cNvSpPr>
            <a:spLocks noChangeArrowheads="1"/>
          </p:cNvSpPr>
          <p:nvPr/>
        </p:nvSpPr>
        <p:spPr bwMode="auto">
          <a:xfrm>
            <a:off x="5273761"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0,23</a:t>
            </a:r>
            <a:endParaRPr lang="fi-FI" sz="1600" dirty="0"/>
          </a:p>
        </p:txBody>
      </p:sp>
      <p:sp>
        <p:nvSpPr>
          <p:cNvPr id="127" name="Rectangle 76"/>
          <p:cNvSpPr>
            <a:spLocks noChangeArrowheads="1"/>
          </p:cNvSpPr>
          <p:nvPr/>
        </p:nvSpPr>
        <p:spPr bwMode="auto">
          <a:xfrm>
            <a:off x="5273761"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0,94</a:t>
            </a:r>
            <a:endParaRPr lang="fi-FI" sz="1600" dirty="0"/>
          </a:p>
        </p:txBody>
      </p:sp>
      <p:sp>
        <p:nvSpPr>
          <p:cNvPr id="128" name="Rectangle 77"/>
          <p:cNvSpPr>
            <a:spLocks noChangeArrowheads="1"/>
          </p:cNvSpPr>
          <p:nvPr/>
        </p:nvSpPr>
        <p:spPr bwMode="auto">
          <a:xfrm>
            <a:off x="5129491"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-1,09</a:t>
            </a:r>
            <a:endParaRPr lang="fi-FI" sz="1600" b="1" dirty="0">
              <a:solidFill>
                <a:schemeClr val="accent1"/>
              </a:solidFill>
            </a:endParaRPr>
          </a:p>
        </p:txBody>
      </p:sp>
      <p:sp>
        <p:nvSpPr>
          <p:cNvPr id="129" name="Rectangle 78"/>
          <p:cNvSpPr>
            <a:spLocks noChangeArrowheads="1"/>
          </p:cNvSpPr>
          <p:nvPr/>
        </p:nvSpPr>
        <p:spPr bwMode="auto">
          <a:xfrm>
            <a:off x="5278524" y="39145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0,13</a:t>
            </a:r>
            <a:endParaRPr lang="fi-FI" sz="1600" dirty="0"/>
          </a:p>
        </p:txBody>
      </p:sp>
      <p:sp>
        <p:nvSpPr>
          <p:cNvPr id="130" name="Rectangle 79"/>
          <p:cNvSpPr>
            <a:spLocks noChangeArrowheads="1"/>
          </p:cNvSpPr>
          <p:nvPr/>
        </p:nvSpPr>
        <p:spPr bwMode="auto">
          <a:xfrm>
            <a:off x="5273761"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3,02</a:t>
            </a:r>
            <a:endParaRPr lang="fi-FI" sz="1600" dirty="0"/>
          </a:p>
        </p:txBody>
      </p:sp>
      <p:sp>
        <p:nvSpPr>
          <p:cNvPr id="131" name="Rectangle 80"/>
          <p:cNvSpPr>
            <a:spLocks noChangeArrowheads="1"/>
          </p:cNvSpPr>
          <p:nvPr/>
        </p:nvSpPr>
        <p:spPr bwMode="auto">
          <a:xfrm>
            <a:off x="5180787"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1,65</a:t>
            </a:r>
            <a:endParaRPr lang="fi-FI" sz="1600" dirty="0"/>
          </a:p>
        </p:txBody>
      </p:sp>
      <p:sp>
        <p:nvSpPr>
          <p:cNvPr id="132" name="Rectangle 81"/>
          <p:cNvSpPr>
            <a:spLocks noChangeArrowheads="1"/>
          </p:cNvSpPr>
          <p:nvPr/>
        </p:nvSpPr>
        <p:spPr bwMode="auto">
          <a:xfrm>
            <a:off x="5273761"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0,39</a:t>
            </a:r>
            <a:endParaRPr lang="fi-FI" sz="1600" dirty="0"/>
          </a:p>
        </p:txBody>
      </p:sp>
      <p:sp>
        <p:nvSpPr>
          <p:cNvPr id="133" name="Rectangle 82"/>
          <p:cNvSpPr>
            <a:spLocks noChangeArrowheads="1"/>
          </p:cNvSpPr>
          <p:nvPr/>
        </p:nvSpPr>
        <p:spPr bwMode="auto">
          <a:xfrm>
            <a:off x="5273761" y="496544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0,20</a:t>
            </a:r>
            <a:endParaRPr lang="fi-FI" sz="1600" dirty="0"/>
          </a:p>
        </p:txBody>
      </p:sp>
      <p:sp>
        <p:nvSpPr>
          <p:cNvPr id="134" name="Rectangle 83"/>
          <p:cNvSpPr>
            <a:spLocks noChangeArrowheads="1"/>
          </p:cNvSpPr>
          <p:nvPr/>
        </p:nvSpPr>
        <p:spPr bwMode="auto">
          <a:xfrm>
            <a:off x="5267458" y="522738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1,00</a:t>
            </a:r>
            <a:endParaRPr lang="fi-FI" sz="1600" dirty="0">
              <a:solidFill>
                <a:schemeClr val="accent1"/>
              </a:solidFill>
            </a:endParaRPr>
          </a:p>
        </p:txBody>
      </p:sp>
      <p:sp>
        <p:nvSpPr>
          <p:cNvPr id="135" name="Rectangle 84"/>
          <p:cNvSpPr>
            <a:spLocks noChangeArrowheads="1"/>
          </p:cNvSpPr>
          <p:nvPr/>
        </p:nvSpPr>
        <p:spPr bwMode="auto">
          <a:xfrm>
            <a:off x="5273761"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5,16</a:t>
            </a:r>
            <a:endParaRPr lang="fi-FI" sz="1600" dirty="0">
              <a:solidFill>
                <a:schemeClr val="accent1"/>
              </a:solidFill>
            </a:endParaRPr>
          </a:p>
        </p:txBody>
      </p:sp>
      <p:sp>
        <p:nvSpPr>
          <p:cNvPr id="136" name="Rectangle 85"/>
          <p:cNvSpPr>
            <a:spLocks noChangeArrowheads="1"/>
          </p:cNvSpPr>
          <p:nvPr/>
        </p:nvSpPr>
        <p:spPr bwMode="auto">
          <a:xfrm>
            <a:off x="5143918"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15,55</a:t>
            </a:r>
            <a:endParaRPr lang="fi-FI" sz="1600" dirty="0">
              <a:solidFill>
                <a:schemeClr val="accent1"/>
              </a:solidFill>
            </a:endParaRPr>
          </a:p>
        </p:txBody>
      </p:sp>
      <p:sp>
        <p:nvSpPr>
          <p:cNvPr id="104" name="Rectangle 70"/>
          <p:cNvSpPr>
            <a:spLocks noChangeArrowheads="1"/>
          </p:cNvSpPr>
          <p:nvPr/>
        </p:nvSpPr>
        <p:spPr bwMode="auto">
          <a:xfrm>
            <a:off x="5993318" y="980728"/>
            <a:ext cx="5949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2014</a:t>
            </a:r>
          </a:p>
          <a:p>
            <a:pPr algn="ctr"/>
            <a:r>
              <a:rPr lang="fi-FI" sz="1600" b="1" dirty="0" smtClean="0">
                <a:solidFill>
                  <a:schemeClr val="accent1"/>
                </a:solidFill>
              </a:rPr>
              <a:t>BSP</a:t>
            </a:r>
            <a:endParaRPr lang="fi-FI" sz="1600" b="1" dirty="0">
              <a:solidFill>
                <a:schemeClr val="accent1"/>
              </a:solidFill>
            </a:endParaRPr>
          </a:p>
        </p:txBody>
      </p:sp>
      <p:sp>
        <p:nvSpPr>
          <p:cNvPr id="137" name="Rectangle 71"/>
          <p:cNvSpPr>
            <a:spLocks noChangeArrowheads="1"/>
          </p:cNvSpPr>
          <p:nvPr/>
        </p:nvSpPr>
        <p:spPr bwMode="auto">
          <a:xfrm>
            <a:off x="6079948"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2,74</a:t>
            </a:r>
            <a:endParaRPr lang="fi-FI" sz="1600" dirty="0"/>
          </a:p>
        </p:txBody>
      </p:sp>
      <p:sp>
        <p:nvSpPr>
          <p:cNvPr id="138" name="Rectangle 72"/>
          <p:cNvSpPr>
            <a:spLocks noChangeArrowheads="1"/>
          </p:cNvSpPr>
          <p:nvPr/>
        </p:nvSpPr>
        <p:spPr bwMode="auto">
          <a:xfrm>
            <a:off x="6079948"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1,70</a:t>
            </a:r>
            <a:endParaRPr lang="fi-FI" sz="1600" dirty="0">
              <a:solidFill>
                <a:schemeClr val="accent5">
                  <a:lumMod val="50000"/>
                </a:schemeClr>
              </a:solidFill>
            </a:endParaRPr>
          </a:p>
        </p:txBody>
      </p:sp>
      <p:sp>
        <p:nvSpPr>
          <p:cNvPr id="139" name="Rectangle 73"/>
          <p:cNvSpPr>
            <a:spLocks noChangeArrowheads="1"/>
          </p:cNvSpPr>
          <p:nvPr/>
        </p:nvSpPr>
        <p:spPr bwMode="auto">
          <a:xfrm>
            <a:off x="5986974"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-1,78</a:t>
            </a:r>
            <a:endParaRPr lang="fi-FI" sz="1600" dirty="0">
              <a:solidFill>
                <a:schemeClr val="accent5">
                  <a:lumMod val="50000"/>
                </a:schemeClr>
              </a:solidFill>
            </a:endParaRPr>
          </a:p>
        </p:txBody>
      </p:sp>
      <p:sp>
        <p:nvSpPr>
          <p:cNvPr id="140" name="Rectangle 74"/>
          <p:cNvSpPr>
            <a:spLocks noChangeArrowheads="1"/>
          </p:cNvSpPr>
          <p:nvPr/>
        </p:nvSpPr>
        <p:spPr bwMode="auto">
          <a:xfrm>
            <a:off x="5986974" y="2520727"/>
            <a:ext cx="557845"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a:r>
              <a:rPr lang="fi-FI" sz="1600" dirty="0" smtClean="0">
                <a:solidFill>
                  <a:schemeClr val="accent5">
                    <a:lumMod val="50000"/>
                  </a:schemeClr>
                </a:solidFill>
              </a:rPr>
              <a:t>-7,73</a:t>
            </a:r>
            <a:endParaRPr lang="fi-FI" sz="1600" dirty="0">
              <a:solidFill>
                <a:schemeClr val="accent5">
                  <a:lumMod val="50000"/>
                </a:schemeClr>
              </a:solidFill>
            </a:endParaRPr>
          </a:p>
        </p:txBody>
      </p:sp>
      <p:sp>
        <p:nvSpPr>
          <p:cNvPr id="141" name="Rectangle 75"/>
          <p:cNvSpPr>
            <a:spLocks noChangeArrowheads="1"/>
          </p:cNvSpPr>
          <p:nvPr/>
        </p:nvSpPr>
        <p:spPr bwMode="auto">
          <a:xfrm>
            <a:off x="6079948"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0,21</a:t>
            </a:r>
            <a:endParaRPr lang="fi-FI" sz="1600" dirty="0"/>
          </a:p>
        </p:txBody>
      </p:sp>
      <p:sp>
        <p:nvSpPr>
          <p:cNvPr id="142" name="Rectangle 76"/>
          <p:cNvSpPr>
            <a:spLocks noChangeArrowheads="1"/>
          </p:cNvSpPr>
          <p:nvPr/>
        </p:nvSpPr>
        <p:spPr bwMode="auto">
          <a:xfrm>
            <a:off x="6079948"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4,01</a:t>
            </a:r>
            <a:endParaRPr lang="fi-FI" sz="1600" dirty="0">
              <a:solidFill>
                <a:schemeClr val="accent5">
                  <a:lumMod val="50000"/>
                </a:schemeClr>
              </a:solidFill>
            </a:endParaRPr>
          </a:p>
        </p:txBody>
      </p:sp>
      <p:sp>
        <p:nvSpPr>
          <p:cNvPr id="143" name="Rectangle 77"/>
          <p:cNvSpPr>
            <a:spLocks noChangeArrowheads="1"/>
          </p:cNvSpPr>
          <p:nvPr/>
        </p:nvSpPr>
        <p:spPr bwMode="auto">
          <a:xfrm>
            <a:off x="5935678"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-0,86</a:t>
            </a:r>
            <a:endParaRPr lang="fi-FI" sz="1600" b="1" dirty="0">
              <a:solidFill>
                <a:schemeClr val="accent1"/>
              </a:solidFill>
            </a:endParaRPr>
          </a:p>
        </p:txBody>
      </p:sp>
      <p:sp>
        <p:nvSpPr>
          <p:cNvPr id="144" name="Rectangle 78"/>
          <p:cNvSpPr>
            <a:spLocks noChangeArrowheads="1"/>
          </p:cNvSpPr>
          <p:nvPr/>
        </p:nvSpPr>
        <p:spPr bwMode="auto">
          <a:xfrm>
            <a:off x="5991737" y="391451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-0,98</a:t>
            </a:r>
            <a:endParaRPr lang="fi-FI" sz="1600" dirty="0">
              <a:solidFill>
                <a:schemeClr val="accent5">
                  <a:lumMod val="50000"/>
                </a:schemeClr>
              </a:solidFill>
            </a:endParaRPr>
          </a:p>
        </p:txBody>
      </p:sp>
      <p:sp>
        <p:nvSpPr>
          <p:cNvPr id="145" name="Rectangle 79"/>
          <p:cNvSpPr>
            <a:spLocks noChangeArrowheads="1"/>
          </p:cNvSpPr>
          <p:nvPr/>
        </p:nvSpPr>
        <p:spPr bwMode="auto">
          <a:xfrm>
            <a:off x="6079948"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2,61</a:t>
            </a:r>
            <a:endParaRPr lang="fi-FI" sz="1600" dirty="0"/>
          </a:p>
        </p:txBody>
      </p:sp>
      <p:sp>
        <p:nvSpPr>
          <p:cNvPr id="146" name="Rectangle 80"/>
          <p:cNvSpPr>
            <a:spLocks noChangeArrowheads="1"/>
          </p:cNvSpPr>
          <p:nvPr/>
        </p:nvSpPr>
        <p:spPr bwMode="auto">
          <a:xfrm>
            <a:off x="5986974"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1,72</a:t>
            </a:r>
            <a:endParaRPr lang="fi-FI" sz="1600" dirty="0"/>
          </a:p>
        </p:txBody>
      </p:sp>
      <p:sp>
        <p:nvSpPr>
          <p:cNvPr id="147" name="Rectangle 81"/>
          <p:cNvSpPr>
            <a:spLocks noChangeArrowheads="1"/>
          </p:cNvSpPr>
          <p:nvPr/>
        </p:nvSpPr>
        <p:spPr bwMode="auto">
          <a:xfrm>
            <a:off x="5986974" y="470191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-0,02</a:t>
            </a:r>
            <a:endParaRPr lang="fi-FI" sz="1600" dirty="0"/>
          </a:p>
        </p:txBody>
      </p:sp>
      <p:sp>
        <p:nvSpPr>
          <p:cNvPr id="148" name="Rectangle 82"/>
          <p:cNvSpPr>
            <a:spLocks noChangeArrowheads="1"/>
          </p:cNvSpPr>
          <p:nvPr/>
        </p:nvSpPr>
        <p:spPr bwMode="auto">
          <a:xfrm>
            <a:off x="6079948" y="496544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1,15</a:t>
            </a:r>
            <a:endParaRPr lang="fi-FI" sz="1600" dirty="0">
              <a:solidFill>
                <a:schemeClr val="accent5">
                  <a:lumMod val="50000"/>
                </a:schemeClr>
              </a:solidFill>
            </a:endParaRPr>
          </a:p>
        </p:txBody>
      </p:sp>
      <p:sp>
        <p:nvSpPr>
          <p:cNvPr id="149" name="Rectangle 83"/>
          <p:cNvSpPr>
            <a:spLocks noChangeArrowheads="1"/>
          </p:cNvSpPr>
          <p:nvPr/>
        </p:nvSpPr>
        <p:spPr bwMode="auto">
          <a:xfrm>
            <a:off x="6033462" y="522738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0,19</a:t>
            </a:r>
            <a:endParaRPr lang="fi-FI" sz="1600" dirty="0">
              <a:solidFill>
                <a:schemeClr val="accent1"/>
              </a:solidFill>
            </a:endParaRPr>
          </a:p>
        </p:txBody>
      </p:sp>
      <p:sp>
        <p:nvSpPr>
          <p:cNvPr id="150" name="Rectangle 84"/>
          <p:cNvSpPr>
            <a:spLocks noChangeArrowheads="1"/>
          </p:cNvSpPr>
          <p:nvPr/>
        </p:nvSpPr>
        <p:spPr bwMode="auto">
          <a:xfrm>
            <a:off x="6079948"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5,35</a:t>
            </a:r>
            <a:endParaRPr lang="fi-FI" sz="1600" dirty="0">
              <a:solidFill>
                <a:schemeClr val="accent1"/>
              </a:solidFill>
            </a:endParaRPr>
          </a:p>
        </p:txBody>
      </p:sp>
      <p:sp>
        <p:nvSpPr>
          <p:cNvPr id="151" name="Rectangle 85"/>
          <p:cNvSpPr>
            <a:spLocks noChangeArrowheads="1"/>
          </p:cNvSpPr>
          <p:nvPr/>
        </p:nvSpPr>
        <p:spPr bwMode="auto">
          <a:xfrm>
            <a:off x="5950105"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16,64</a:t>
            </a:r>
            <a:endParaRPr lang="fi-FI" sz="1600" dirty="0">
              <a:solidFill>
                <a:schemeClr val="accent1"/>
              </a:solidFill>
            </a:endParaRPr>
          </a:p>
        </p:txBody>
      </p:sp>
      <p:sp>
        <p:nvSpPr>
          <p:cNvPr id="88" name="Rectangle 2"/>
          <p:cNvSpPr txBox="1">
            <a:spLocks noChangeArrowheads="1"/>
          </p:cNvSpPr>
          <p:nvPr/>
        </p:nvSpPr>
        <p:spPr bwMode="auto">
          <a:xfrm>
            <a:off x="539552" y="6066291"/>
            <a:ext cx="8568952" cy="31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200" kern="0" dirty="0" smtClean="0">
                <a:cs typeface="+mn-cs"/>
              </a:rPr>
              <a:t> </a:t>
            </a:r>
            <a:r>
              <a:rPr lang="sv-SE" sz="1200" kern="0" dirty="0">
                <a:cs typeface="+mn-cs"/>
              </a:rPr>
              <a:t>År 2014 innehåller posterna i finansieringsanalysen effekterna av bolagiseringen av kommunala affärsverk</a:t>
            </a:r>
            <a:endParaRPr lang="fi-FI" sz="1200" kern="0" dirty="0" smtClean="0">
              <a:cs typeface="+mn-cs"/>
            </a:endParaRPr>
          </a:p>
        </p:txBody>
      </p:sp>
      <p:sp>
        <p:nvSpPr>
          <p:cNvPr id="89" name="Rectangle 70"/>
          <p:cNvSpPr>
            <a:spLocks noChangeArrowheads="1"/>
          </p:cNvSpPr>
          <p:nvPr/>
        </p:nvSpPr>
        <p:spPr bwMode="auto">
          <a:xfrm>
            <a:off x="8385469" y="980728"/>
            <a:ext cx="5834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2017</a:t>
            </a:r>
          </a:p>
          <a:p>
            <a:pPr algn="ctr"/>
            <a:r>
              <a:rPr lang="fi-FI" sz="1600" b="1" dirty="0" smtClean="0">
                <a:solidFill>
                  <a:schemeClr val="accent1"/>
                </a:solidFill>
              </a:rPr>
              <a:t>EP</a:t>
            </a:r>
            <a:endParaRPr lang="fi-FI" sz="1600" b="1" dirty="0">
              <a:solidFill>
                <a:schemeClr val="accent1"/>
              </a:solidFill>
            </a:endParaRPr>
          </a:p>
        </p:txBody>
      </p:sp>
      <p:sp>
        <p:nvSpPr>
          <p:cNvPr id="90" name="Rectangle 71"/>
          <p:cNvSpPr>
            <a:spLocks noChangeArrowheads="1"/>
          </p:cNvSpPr>
          <p:nvPr/>
        </p:nvSpPr>
        <p:spPr bwMode="auto">
          <a:xfrm>
            <a:off x="8460686"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2,63</a:t>
            </a:r>
            <a:endParaRPr lang="fi-FI" sz="1600" dirty="0"/>
          </a:p>
        </p:txBody>
      </p:sp>
      <p:sp>
        <p:nvSpPr>
          <p:cNvPr id="91" name="Rectangle 72"/>
          <p:cNvSpPr>
            <a:spLocks noChangeArrowheads="1"/>
          </p:cNvSpPr>
          <p:nvPr/>
        </p:nvSpPr>
        <p:spPr bwMode="auto">
          <a:xfrm>
            <a:off x="8460686"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0,27</a:t>
            </a:r>
            <a:endParaRPr lang="fi-FI" sz="1600" dirty="0"/>
          </a:p>
        </p:txBody>
      </p:sp>
      <p:sp>
        <p:nvSpPr>
          <p:cNvPr id="92" name="Rectangle 73"/>
          <p:cNvSpPr>
            <a:spLocks noChangeArrowheads="1"/>
          </p:cNvSpPr>
          <p:nvPr/>
        </p:nvSpPr>
        <p:spPr bwMode="auto">
          <a:xfrm>
            <a:off x="8367712"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0,45</a:t>
            </a:r>
            <a:endParaRPr lang="fi-FI" sz="1600" dirty="0"/>
          </a:p>
        </p:txBody>
      </p:sp>
      <p:sp>
        <p:nvSpPr>
          <p:cNvPr id="93" name="Rectangle 74"/>
          <p:cNvSpPr>
            <a:spLocks noChangeArrowheads="1"/>
          </p:cNvSpPr>
          <p:nvPr/>
        </p:nvSpPr>
        <p:spPr bwMode="auto">
          <a:xfrm>
            <a:off x="8367712"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4,45</a:t>
            </a:r>
            <a:endParaRPr lang="fi-FI" sz="1600" dirty="0"/>
          </a:p>
        </p:txBody>
      </p:sp>
      <p:sp>
        <p:nvSpPr>
          <p:cNvPr id="94" name="Rectangle 75"/>
          <p:cNvSpPr>
            <a:spLocks noChangeArrowheads="1"/>
          </p:cNvSpPr>
          <p:nvPr/>
        </p:nvSpPr>
        <p:spPr bwMode="auto">
          <a:xfrm>
            <a:off x="8460686"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0,22</a:t>
            </a:r>
            <a:endParaRPr lang="fi-FI" sz="1600" dirty="0"/>
          </a:p>
        </p:txBody>
      </p:sp>
      <p:sp>
        <p:nvSpPr>
          <p:cNvPr id="95" name="Rectangle 76"/>
          <p:cNvSpPr>
            <a:spLocks noChangeArrowheads="1"/>
          </p:cNvSpPr>
          <p:nvPr/>
        </p:nvSpPr>
        <p:spPr bwMode="auto">
          <a:xfrm>
            <a:off x="8460686"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0,55</a:t>
            </a:r>
            <a:endParaRPr lang="fi-FI" sz="1600" dirty="0"/>
          </a:p>
        </p:txBody>
      </p:sp>
      <p:sp>
        <p:nvSpPr>
          <p:cNvPr id="96" name="Rectangle 77"/>
          <p:cNvSpPr>
            <a:spLocks noChangeArrowheads="1"/>
          </p:cNvSpPr>
          <p:nvPr/>
        </p:nvSpPr>
        <p:spPr bwMode="auto">
          <a:xfrm>
            <a:off x="8316416"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-1,24</a:t>
            </a:r>
            <a:endParaRPr lang="fi-FI" sz="1600" b="1" dirty="0">
              <a:solidFill>
                <a:schemeClr val="accent1"/>
              </a:solidFill>
            </a:endParaRPr>
          </a:p>
        </p:txBody>
      </p:sp>
      <p:sp>
        <p:nvSpPr>
          <p:cNvPr id="97" name="Rectangle 78"/>
          <p:cNvSpPr>
            <a:spLocks noChangeArrowheads="1"/>
          </p:cNvSpPr>
          <p:nvPr/>
        </p:nvSpPr>
        <p:spPr bwMode="auto">
          <a:xfrm>
            <a:off x="8373107" y="3914517"/>
            <a:ext cx="55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-0,10</a:t>
            </a:r>
          </a:p>
        </p:txBody>
      </p:sp>
      <p:sp>
        <p:nvSpPr>
          <p:cNvPr id="98" name="Rectangle 79"/>
          <p:cNvSpPr>
            <a:spLocks noChangeArrowheads="1"/>
          </p:cNvSpPr>
          <p:nvPr/>
        </p:nvSpPr>
        <p:spPr bwMode="auto">
          <a:xfrm>
            <a:off x="8460686"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3,17</a:t>
            </a:r>
            <a:endParaRPr lang="fi-FI" sz="1600" dirty="0"/>
          </a:p>
        </p:txBody>
      </p:sp>
      <p:sp>
        <p:nvSpPr>
          <p:cNvPr id="99" name="Rectangle 80"/>
          <p:cNvSpPr>
            <a:spLocks noChangeArrowheads="1"/>
          </p:cNvSpPr>
          <p:nvPr/>
        </p:nvSpPr>
        <p:spPr bwMode="auto">
          <a:xfrm>
            <a:off x="8367712"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-2,20</a:t>
            </a:r>
            <a:endParaRPr lang="fi-FI" sz="1600" dirty="0"/>
          </a:p>
        </p:txBody>
      </p:sp>
      <p:sp>
        <p:nvSpPr>
          <p:cNvPr id="100" name="Rectangle 81"/>
          <p:cNvSpPr>
            <a:spLocks noChangeArrowheads="1"/>
          </p:cNvSpPr>
          <p:nvPr/>
        </p:nvSpPr>
        <p:spPr bwMode="auto">
          <a:xfrm>
            <a:off x="8460686"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0,30</a:t>
            </a:r>
            <a:endParaRPr lang="fi-FI" sz="1600" dirty="0"/>
          </a:p>
        </p:txBody>
      </p:sp>
      <p:sp>
        <p:nvSpPr>
          <p:cNvPr id="101" name="Rectangle 82"/>
          <p:cNvSpPr>
            <a:spLocks noChangeArrowheads="1"/>
          </p:cNvSpPr>
          <p:nvPr/>
        </p:nvSpPr>
        <p:spPr bwMode="auto">
          <a:xfrm>
            <a:off x="8465182" y="4965442"/>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0,00</a:t>
            </a:r>
          </a:p>
        </p:txBody>
      </p:sp>
      <p:sp>
        <p:nvSpPr>
          <p:cNvPr id="102" name="Rectangle 83"/>
          <p:cNvSpPr>
            <a:spLocks noChangeArrowheads="1"/>
          </p:cNvSpPr>
          <p:nvPr/>
        </p:nvSpPr>
        <p:spPr bwMode="auto">
          <a:xfrm>
            <a:off x="8316416" y="5227380"/>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-0,07</a:t>
            </a:r>
            <a:endParaRPr lang="fi-FI" sz="1600" dirty="0">
              <a:solidFill>
                <a:schemeClr val="accent1"/>
              </a:solidFill>
            </a:endParaRPr>
          </a:p>
        </p:txBody>
      </p:sp>
      <p:sp>
        <p:nvSpPr>
          <p:cNvPr id="103" name="Rectangle 84"/>
          <p:cNvSpPr>
            <a:spLocks noChangeArrowheads="1"/>
          </p:cNvSpPr>
          <p:nvPr/>
        </p:nvSpPr>
        <p:spPr bwMode="auto">
          <a:xfrm>
            <a:off x="8460686"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4,33</a:t>
            </a:r>
            <a:endParaRPr lang="fi-FI" sz="1600" dirty="0">
              <a:solidFill>
                <a:schemeClr val="accent1"/>
              </a:solidFill>
            </a:endParaRPr>
          </a:p>
        </p:txBody>
      </p:sp>
      <p:sp>
        <p:nvSpPr>
          <p:cNvPr id="152" name="Rectangle 85"/>
          <p:cNvSpPr>
            <a:spLocks noChangeArrowheads="1"/>
          </p:cNvSpPr>
          <p:nvPr/>
        </p:nvSpPr>
        <p:spPr bwMode="auto">
          <a:xfrm>
            <a:off x="8330843"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20,96</a:t>
            </a:r>
            <a:endParaRPr lang="fi-FI" sz="1600" dirty="0">
              <a:solidFill>
                <a:schemeClr val="accent1"/>
              </a:solidFill>
            </a:endParaRPr>
          </a:p>
        </p:txBody>
      </p:sp>
      <p:sp>
        <p:nvSpPr>
          <p:cNvPr id="153" name="Rectangle 70"/>
          <p:cNvSpPr>
            <a:spLocks noChangeArrowheads="1"/>
          </p:cNvSpPr>
          <p:nvPr/>
        </p:nvSpPr>
        <p:spPr bwMode="auto">
          <a:xfrm>
            <a:off x="6796754" y="980728"/>
            <a:ext cx="5835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2015</a:t>
            </a:r>
          </a:p>
          <a:p>
            <a:pPr algn="ctr"/>
            <a:r>
              <a:rPr lang="fi-FI" sz="1600" b="1" dirty="0" smtClean="0">
                <a:solidFill>
                  <a:schemeClr val="accent1"/>
                </a:solidFill>
              </a:rPr>
              <a:t>BU</a:t>
            </a:r>
            <a:endParaRPr lang="fi-FI" sz="1600" b="1" dirty="0">
              <a:solidFill>
                <a:schemeClr val="accent1"/>
              </a:solidFill>
            </a:endParaRPr>
          </a:p>
        </p:txBody>
      </p:sp>
      <p:sp>
        <p:nvSpPr>
          <p:cNvPr id="154" name="Rectangle 71"/>
          <p:cNvSpPr>
            <a:spLocks noChangeArrowheads="1"/>
          </p:cNvSpPr>
          <p:nvPr/>
        </p:nvSpPr>
        <p:spPr bwMode="auto">
          <a:xfrm>
            <a:off x="6872036"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1,93</a:t>
            </a:r>
            <a:endParaRPr lang="fi-FI" sz="1600" dirty="0"/>
          </a:p>
        </p:txBody>
      </p:sp>
      <p:sp>
        <p:nvSpPr>
          <p:cNvPr id="155" name="Rectangle 72"/>
          <p:cNvSpPr>
            <a:spLocks noChangeArrowheads="1"/>
          </p:cNvSpPr>
          <p:nvPr/>
        </p:nvSpPr>
        <p:spPr bwMode="auto">
          <a:xfrm>
            <a:off x="6872036"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0,30</a:t>
            </a:r>
            <a:endParaRPr lang="fi-FI" sz="1600" dirty="0"/>
          </a:p>
        </p:txBody>
      </p:sp>
      <p:sp>
        <p:nvSpPr>
          <p:cNvPr id="156" name="Rectangle 73"/>
          <p:cNvSpPr>
            <a:spLocks noChangeArrowheads="1"/>
          </p:cNvSpPr>
          <p:nvPr/>
        </p:nvSpPr>
        <p:spPr bwMode="auto">
          <a:xfrm>
            <a:off x="6779062"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0,48</a:t>
            </a:r>
            <a:endParaRPr lang="fi-FI" sz="1600" dirty="0"/>
          </a:p>
        </p:txBody>
      </p:sp>
      <p:sp>
        <p:nvSpPr>
          <p:cNvPr id="157" name="Rectangle 74"/>
          <p:cNvSpPr>
            <a:spLocks noChangeArrowheads="1"/>
          </p:cNvSpPr>
          <p:nvPr/>
        </p:nvSpPr>
        <p:spPr bwMode="auto">
          <a:xfrm>
            <a:off x="6779062"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4,65</a:t>
            </a:r>
            <a:endParaRPr lang="fi-FI" sz="1600" dirty="0"/>
          </a:p>
        </p:txBody>
      </p:sp>
      <p:sp>
        <p:nvSpPr>
          <p:cNvPr id="158" name="Rectangle 75"/>
          <p:cNvSpPr>
            <a:spLocks noChangeArrowheads="1"/>
          </p:cNvSpPr>
          <p:nvPr/>
        </p:nvSpPr>
        <p:spPr bwMode="auto">
          <a:xfrm>
            <a:off x="6872036"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0,22</a:t>
            </a:r>
            <a:endParaRPr lang="fi-FI" sz="1600" dirty="0"/>
          </a:p>
        </p:txBody>
      </p:sp>
      <p:sp>
        <p:nvSpPr>
          <p:cNvPr id="159" name="Rectangle 76"/>
          <p:cNvSpPr>
            <a:spLocks noChangeArrowheads="1"/>
          </p:cNvSpPr>
          <p:nvPr/>
        </p:nvSpPr>
        <p:spPr bwMode="auto">
          <a:xfrm>
            <a:off x="6872036"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0,60</a:t>
            </a:r>
            <a:endParaRPr lang="fi-FI" sz="1600" dirty="0"/>
          </a:p>
        </p:txBody>
      </p:sp>
      <p:sp>
        <p:nvSpPr>
          <p:cNvPr id="160" name="Rectangle 77"/>
          <p:cNvSpPr>
            <a:spLocks noChangeArrowheads="1"/>
          </p:cNvSpPr>
          <p:nvPr/>
        </p:nvSpPr>
        <p:spPr bwMode="auto">
          <a:xfrm>
            <a:off x="6727766"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-2,08</a:t>
            </a:r>
            <a:endParaRPr lang="fi-FI" sz="1600" b="1" dirty="0">
              <a:solidFill>
                <a:schemeClr val="accent1"/>
              </a:solidFill>
            </a:endParaRPr>
          </a:p>
        </p:txBody>
      </p:sp>
      <p:sp>
        <p:nvSpPr>
          <p:cNvPr id="161" name="Rectangle 78"/>
          <p:cNvSpPr>
            <a:spLocks noChangeArrowheads="1"/>
          </p:cNvSpPr>
          <p:nvPr/>
        </p:nvSpPr>
        <p:spPr bwMode="auto">
          <a:xfrm>
            <a:off x="6784457" y="3914517"/>
            <a:ext cx="55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-0,10</a:t>
            </a:r>
          </a:p>
        </p:txBody>
      </p:sp>
      <p:sp>
        <p:nvSpPr>
          <p:cNvPr id="162" name="Rectangle 79"/>
          <p:cNvSpPr>
            <a:spLocks noChangeArrowheads="1"/>
          </p:cNvSpPr>
          <p:nvPr/>
        </p:nvSpPr>
        <p:spPr bwMode="auto">
          <a:xfrm>
            <a:off x="6872036"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3,05</a:t>
            </a:r>
            <a:endParaRPr lang="fi-FI" sz="1600" dirty="0"/>
          </a:p>
        </p:txBody>
      </p:sp>
      <p:sp>
        <p:nvSpPr>
          <p:cNvPr id="163" name="Rectangle 80"/>
          <p:cNvSpPr>
            <a:spLocks noChangeArrowheads="1"/>
          </p:cNvSpPr>
          <p:nvPr/>
        </p:nvSpPr>
        <p:spPr bwMode="auto">
          <a:xfrm>
            <a:off x="6779062"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1,90</a:t>
            </a:r>
            <a:endParaRPr lang="fi-FI" sz="1600" dirty="0"/>
          </a:p>
        </p:txBody>
      </p:sp>
      <p:sp>
        <p:nvSpPr>
          <p:cNvPr id="164" name="Rectangle 81"/>
          <p:cNvSpPr>
            <a:spLocks noChangeArrowheads="1"/>
          </p:cNvSpPr>
          <p:nvPr/>
        </p:nvSpPr>
        <p:spPr bwMode="auto">
          <a:xfrm>
            <a:off x="6872036"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0,30</a:t>
            </a:r>
            <a:endParaRPr lang="fi-FI" sz="1600" dirty="0"/>
          </a:p>
        </p:txBody>
      </p:sp>
      <p:sp>
        <p:nvSpPr>
          <p:cNvPr id="165" name="Rectangle 82"/>
          <p:cNvSpPr>
            <a:spLocks noChangeArrowheads="1"/>
          </p:cNvSpPr>
          <p:nvPr/>
        </p:nvSpPr>
        <p:spPr bwMode="auto">
          <a:xfrm>
            <a:off x="6876532" y="4965442"/>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0,00</a:t>
            </a:r>
          </a:p>
        </p:txBody>
      </p:sp>
      <p:sp>
        <p:nvSpPr>
          <p:cNvPr id="166" name="Rectangle 83"/>
          <p:cNvSpPr>
            <a:spLocks noChangeArrowheads="1"/>
          </p:cNvSpPr>
          <p:nvPr/>
        </p:nvSpPr>
        <p:spPr bwMode="auto">
          <a:xfrm>
            <a:off x="6727766" y="5227380"/>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-0,73</a:t>
            </a:r>
            <a:endParaRPr lang="fi-FI" sz="1600" dirty="0">
              <a:solidFill>
                <a:schemeClr val="accent1"/>
              </a:solidFill>
            </a:endParaRPr>
          </a:p>
        </p:txBody>
      </p:sp>
      <p:sp>
        <p:nvSpPr>
          <p:cNvPr id="167" name="Rectangle 84"/>
          <p:cNvSpPr>
            <a:spLocks noChangeArrowheads="1"/>
          </p:cNvSpPr>
          <p:nvPr/>
        </p:nvSpPr>
        <p:spPr bwMode="auto">
          <a:xfrm>
            <a:off x="6872036"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4,62</a:t>
            </a:r>
            <a:endParaRPr lang="fi-FI" sz="1600" dirty="0">
              <a:solidFill>
                <a:schemeClr val="accent1"/>
              </a:solidFill>
            </a:endParaRPr>
          </a:p>
        </p:txBody>
      </p:sp>
      <p:sp>
        <p:nvSpPr>
          <p:cNvPr id="168" name="Rectangle 85"/>
          <p:cNvSpPr>
            <a:spLocks noChangeArrowheads="1"/>
          </p:cNvSpPr>
          <p:nvPr/>
        </p:nvSpPr>
        <p:spPr bwMode="auto">
          <a:xfrm>
            <a:off x="6742193"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18,09</a:t>
            </a:r>
            <a:endParaRPr lang="fi-FI" sz="1600" dirty="0">
              <a:solidFill>
                <a:schemeClr val="accent1"/>
              </a:solidFill>
            </a:endParaRPr>
          </a:p>
        </p:txBody>
      </p:sp>
      <p:sp>
        <p:nvSpPr>
          <p:cNvPr id="105" name="Rectangle 24"/>
          <p:cNvSpPr>
            <a:spLocks noChangeArrowheads="1"/>
          </p:cNvSpPr>
          <p:nvPr/>
        </p:nvSpPr>
        <p:spPr bwMode="auto">
          <a:xfrm>
            <a:off x="6156176" y="6525344"/>
            <a:ext cx="30536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dirty="0" err="1" smtClean="0"/>
              <a:t>Källa</a:t>
            </a:r>
            <a:r>
              <a:rPr lang="fi-FI" dirty="0" smtClean="0"/>
              <a:t>: </a:t>
            </a:r>
            <a:r>
              <a:rPr lang="fi-FI" dirty="0" err="1" smtClean="0"/>
              <a:t>Statistikcentralen</a:t>
            </a:r>
            <a:r>
              <a:rPr lang="fi-FI" dirty="0" smtClean="0"/>
              <a:t> / </a:t>
            </a:r>
            <a:r>
              <a:rPr lang="fi-FI" dirty="0" err="1" smtClean="0"/>
              <a:t>Kommunförbundet</a:t>
            </a:r>
            <a:endParaRPr lang="fi-FI" dirty="0"/>
          </a:p>
        </p:txBody>
      </p:sp>
      <p:sp>
        <p:nvSpPr>
          <p:cNvPr id="106" name="Rectangle 2"/>
          <p:cNvSpPr>
            <a:spLocks noGrp="1" noChangeArrowheads="1"/>
          </p:cNvSpPr>
          <p:nvPr>
            <p:ph type="title"/>
          </p:nvPr>
        </p:nvSpPr>
        <p:spPr>
          <a:xfrm>
            <a:off x="452514" y="58837"/>
            <a:ext cx="8054975" cy="777875"/>
          </a:xfrm>
        </p:spPr>
        <p:txBody>
          <a:bodyPr>
            <a:normAutofit fontScale="90000"/>
          </a:bodyPr>
          <a:lstStyle/>
          <a:p>
            <a:r>
              <a:rPr lang="sv-SE" sz="2300" dirty="0" smtClean="0"/>
              <a:t>Kommunernas och samkommunernas </a:t>
            </a:r>
            <a:br>
              <a:rPr lang="sv-SE" sz="2300" dirty="0" smtClean="0"/>
            </a:br>
            <a:r>
              <a:rPr lang="sv-SE" sz="2300" dirty="0" smtClean="0"/>
              <a:t>finansieringsanalys för åren 2013-2017, md €</a:t>
            </a:r>
            <a:endParaRPr lang="fi-FI" sz="2300" dirty="0" smtClean="0"/>
          </a:p>
        </p:txBody>
      </p:sp>
      <p:sp>
        <p:nvSpPr>
          <p:cNvPr id="107" name="Rectangle 3"/>
          <p:cNvSpPr>
            <a:spLocks noChangeArrowheads="1"/>
          </p:cNvSpPr>
          <p:nvPr/>
        </p:nvSpPr>
        <p:spPr bwMode="auto">
          <a:xfrm>
            <a:off x="107504" y="1196752"/>
            <a:ext cx="27439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smtClean="0">
                <a:solidFill>
                  <a:schemeClr val="accent1"/>
                </a:solidFill>
              </a:rPr>
              <a:t>Verksamhetens kassaflöde</a:t>
            </a:r>
            <a:endParaRPr lang="fi-FI" sz="1600" dirty="0">
              <a:solidFill>
                <a:schemeClr val="accent1"/>
              </a:solidFill>
            </a:endParaRPr>
          </a:p>
        </p:txBody>
      </p:sp>
      <p:sp>
        <p:nvSpPr>
          <p:cNvPr id="108" name="Rectangle 4"/>
          <p:cNvSpPr>
            <a:spLocks noChangeArrowheads="1"/>
          </p:cNvSpPr>
          <p:nvPr/>
        </p:nvSpPr>
        <p:spPr bwMode="auto">
          <a:xfrm>
            <a:off x="415479" y="1468215"/>
            <a:ext cx="979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t>Årsbidrag</a:t>
            </a:r>
            <a:endParaRPr lang="fi-FI" sz="1600" dirty="0"/>
          </a:p>
        </p:txBody>
      </p:sp>
      <p:sp>
        <p:nvSpPr>
          <p:cNvPr id="109" name="Rectangle 5"/>
          <p:cNvSpPr>
            <a:spLocks noChangeArrowheads="1"/>
          </p:cNvSpPr>
          <p:nvPr/>
        </p:nvSpPr>
        <p:spPr bwMode="auto">
          <a:xfrm>
            <a:off x="415479" y="1731740"/>
            <a:ext cx="2786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t>Extraordinära poster, netto</a:t>
            </a:r>
            <a:endParaRPr lang="fi-FI" sz="1600" dirty="0"/>
          </a:p>
        </p:txBody>
      </p:sp>
      <p:sp>
        <p:nvSpPr>
          <p:cNvPr id="110" name="Rectangle 6"/>
          <p:cNvSpPr>
            <a:spLocks noChangeArrowheads="1"/>
          </p:cNvSpPr>
          <p:nvPr/>
        </p:nvSpPr>
        <p:spPr bwMode="auto">
          <a:xfrm>
            <a:off x="415479" y="1993677"/>
            <a:ext cx="41213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noProof="1" smtClean="0"/>
              <a:t>Rättelseposter</a:t>
            </a:r>
            <a:r>
              <a:rPr lang="fi-FI" sz="1600" dirty="0" smtClean="0"/>
              <a:t> </a:t>
            </a:r>
            <a:r>
              <a:rPr lang="sv-FI" sz="1600" dirty="0"/>
              <a:t>till internt tillförda medel</a:t>
            </a:r>
          </a:p>
        </p:txBody>
      </p:sp>
      <p:sp>
        <p:nvSpPr>
          <p:cNvPr id="111" name="Rectangle 7"/>
          <p:cNvSpPr>
            <a:spLocks noChangeArrowheads="1"/>
          </p:cNvSpPr>
          <p:nvPr/>
        </p:nvSpPr>
        <p:spPr bwMode="auto">
          <a:xfrm>
            <a:off x="107504" y="2244502"/>
            <a:ext cx="28992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solidFill>
                  <a:schemeClr val="accent1"/>
                </a:solidFill>
              </a:rPr>
              <a:t>I</a:t>
            </a:r>
            <a:r>
              <a:rPr lang="sv-SE" sz="1600" dirty="0" smtClean="0">
                <a:solidFill>
                  <a:schemeClr val="accent1"/>
                </a:solidFill>
              </a:rPr>
              <a:t>nvesteringarnas kassaflöde</a:t>
            </a:r>
            <a:endParaRPr lang="fi-FI" sz="1600" dirty="0">
              <a:solidFill>
                <a:schemeClr val="accent1"/>
              </a:solidFill>
            </a:endParaRPr>
          </a:p>
        </p:txBody>
      </p:sp>
      <p:sp>
        <p:nvSpPr>
          <p:cNvPr id="112" name="Rectangle 8"/>
          <p:cNvSpPr>
            <a:spLocks noChangeArrowheads="1"/>
          </p:cNvSpPr>
          <p:nvPr/>
        </p:nvSpPr>
        <p:spPr bwMode="auto">
          <a:xfrm>
            <a:off x="415479" y="2520727"/>
            <a:ext cx="201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t>Investeringsutgifter</a:t>
            </a:r>
            <a:endParaRPr lang="fi-FI" sz="1600" dirty="0"/>
          </a:p>
        </p:txBody>
      </p:sp>
      <p:sp>
        <p:nvSpPr>
          <p:cNvPr id="113" name="Rectangle 9"/>
          <p:cNvSpPr>
            <a:spLocks noChangeArrowheads="1"/>
          </p:cNvSpPr>
          <p:nvPr/>
        </p:nvSpPr>
        <p:spPr bwMode="auto">
          <a:xfrm>
            <a:off x="415479" y="2782665"/>
            <a:ext cx="39027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t>Finansieringsandelar för </a:t>
            </a:r>
            <a:r>
              <a:rPr lang="sv-SE" sz="1600" noProof="1" smtClean="0"/>
              <a:t>investeringar</a:t>
            </a:r>
            <a:endParaRPr lang="fi-FI" sz="1600" dirty="0"/>
          </a:p>
        </p:txBody>
      </p:sp>
      <p:sp>
        <p:nvSpPr>
          <p:cNvPr id="114" name="Rectangle 10"/>
          <p:cNvSpPr>
            <a:spLocks noChangeArrowheads="1"/>
          </p:cNvSpPr>
          <p:nvPr/>
        </p:nvSpPr>
        <p:spPr bwMode="auto">
          <a:xfrm>
            <a:off x="415479" y="3046190"/>
            <a:ext cx="2468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t>Försäljning av tillgångar</a:t>
            </a:r>
            <a:endParaRPr lang="fi-FI" sz="1600" dirty="0"/>
          </a:p>
        </p:txBody>
      </p:sp>
      <p:sp>
        <p:nvSpPr>
          <p:cNvPr id="115" name="Rectangle 11"/>
          <p:cNvSpPr>
            <a:spLocks noChangeArrowheads="1"/>
          </p:cNvSpPr>
          <p:nvPr/>
        </p:nvSpPr>
        <p:spPr bwMode="auto">
          <a:xfrm>
            <a:off x="107504" y="3389213"/>
            <a:ext cx="5139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b="1" dirty="0">
                <a:solidFill>
                  <a:schemeClr val="accent1"/>
                </a:solidFill>
              </a:rPr>
              <a:t>Verksamhetens och </a:t>
            </a:r>
            <a:r>
              <a:rPr lang="sv-SE" sz="1600" b="1" dirty="0" smtClean="0">
                <a:solidFill>
                  <a:schemeClr val="accent1"/>
                </a:solidFill>
              </a:rPr>
              <a:t>investering. </a:t>
            </a:r>
            <a:r>
              <a:rPr lang="sv-SE" sz="1600" b="1" dirty="0">
                <a:solidFill>
                  <a:schemeClr val="accent1"/>
                </a:solidFill>
              </a:rPr>
              <a:t>kassaflöde</a:t>
            </a:r>
            <a:endParaRPr lang="fi-FI" sz="1600" b="1" dirty="0">
              <a:solidFill>
                <a:schemeClr val="accent1"/>
              </a:solidFill>
            </a:endParaRPr>
          </a:p>
        </p:txBody>
      </p:sp>
      <p:sp>
        <p:nvSpPr>
          <p:cNvPr id="116" name="Rectangle 12"/>
          <p:cNvSpPr>
            <a:spLocks noChangeArrowheads="1"/>
          </p:cNvSpPr>
          <p:nvPr/>
        </p:nvSpPr>
        <p:spPr bwMode="auto">
          <a:xfrm>
            <a:off x="107504" y="3640038"/>
            <a:ext cx="27635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solidFill>
                  <a:schemeClr val="accent1"/>
                </a:solidFill>
              </a:rPr>
              <a:t>F</a:t>
            </a:r>
            <a:r>
              <a:rPr lang="sv-SE" sz="1600" dirty="0" smtClean="0">
                <a:solidFill>
                  <a:schemeClr val="accent1"/>
                </a:solidFill>
              </a:rPr>
              <a:t>inansieringens kassaflöde</a:t>
            </a:r>
            <a:endParaRPr lang="fi-FI" sz="1600" dirty="0">
              <a:solidFill>
                <a:schemeClr val="accent1"/>
              </a:solidFill>
            </a:endParaRPr>
          </a:p>
        </p:txBody>
      </p:sp>
      <p:sp>
        <p:nvSpPr>
          <p:cNvPr id="117" name="Rectangle 13"/>
          <p:cNvSpPr>
            <a:spLocks noChangeArrowheads="1"/>
          </p:cNvSpPr>
          <p:nvPr/>
        </p:nvSpPr>
        <p:spPr bwMode="auto">
          <a:xfrm>
            <a:off x="415479" y="3916263"/>
            <a:ext cx="26545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noProof="1" smtClean="0"/>
              <a:t>Förändr</a:t>
            </a:r>
            <a:r>
              <a:rPr lang="sv-SE" sz="1600" noProof="1" smtClean="0"/>
              <a:t>ing</a:t>
            </a:r>
            <a:r>
              <a:rPr lang="sv-SE" sz="1600" dirty="0" smtClean="0"/>
              <a:t> </a:t>
            </a:r>
            <a:r>
              <a:rPr lang="sv-SE" sz="1600" dirty="0"/>
              <a:t>av utgivna lån</a:t>
            </a:r>
            <a:endParaRPr lang="fi-FI" sz="1600" dirty="0"/>
          </a:p>
        </p:txBody>
      </p:sp>
      <p:sp>
        <p:nvSpPr>
          <p:cNvPr id="118" name="Rectangle 14"/>
          <p:cNvSpPr>
            <a:spLocks noChangeArrowheads="1"/>
          </p:cNvSpPr>
          <p:nvPr/>
        </p:nvSpPr>
        <p:spPr bwMode="auto">
          <a:xfrm>
            <a:off x="415479" y="4178201"/>
            <a:ext cx="2622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t>Ökning av långfristiga lån</a:t>
            </a:r>
            <a:endParaRPr lang="fi-FI" sz="1600" dirty="0"/>
          </a:p>
        </p:txBody>
      </p:sp>
      <p:sp>
        <p:nvSpPr>
          <p:cNvPr id="119" name="Rectangle 15"/>
          <p:cNvSpPr>
            <a:spLocks noChangeArrowheads="1"/>
          </p:cNvSpPr>
          <p:nvPr/>
        </p:nvSpPr>
        <p:spPr bwMode="auto">
          <a:xfrm>
            <a:off x="415479" y="4441726"/>
            <a:ext cx="292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t>Minskning av långfristiga lån</a:t>
            </a:r>
            <a:endParaRPr lang="fi-FI" sz="1600" dirty="0"/>
          </a:p>
        </p:txBody>
      </p:sp>
      <p:sp>
        <p:nvSpPr>
          <p:cNvPr id="120" name="Rectangle 16"/>
          <p:cNvSpPr>
            <a:spLocks noChangeArrowheads="1"/>
          </p:cNvSpPr>
          <p:nvPr/>
        </p:nvSpPr>
        <p:spPr bwMode="auto">
          <a:xfrm>
            <a:off x="415479" y="4703663"/>
            <a:ext cx="30100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noProof="1" smtClean="0"/>
              <a:t>Förändr</a:t>
            </a:r>
            <a:r>
              <a:rPr lang="sv-SE" sz="1600" noProof="1" smtClean="0"/>
              <a:t>ing</a:t>
            </a:r>
            <a:r>
              <a:rPr lang="sv-SE" sz="1600" dirty="0" smtClean="0"/>
              <a:t> </a:t>
            </a:r>
            <a:r>
              <a:rPr lang="sv-SE" sz="1600" dirty="0"/>
              <a:t>av kortfristiga lån</a:t>
            </a:r>
            <a:endParaRPr lang="fi-FI" sz="1600" dirty="0"/>
          </a:p>
        </p:txBody>
      </p:sp>
      <p:sp>
        <p:nvSpPr>
          <p:cNvPr id="169" name="Rectangle 17"/>
          <p:cNvSpPr>
            <a:spLocks noChangeArrowheads="1"/>
          </p:cNvSpPr>
          <p:nvPr/>
        </p:nvSpPr>
        <p:spPr bwMode="auto">
          <a:xfrm>
            <a:off x="415479" y="4967188"/>
            <a:ext cx="201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t>Övriga förändringar</a:t>
            </a:r>
            <a:endParaRPr lang="fi-FI" sz="1600" dirty="0"/>
          </a:p>
        </p:txBody>
      </p:sp>
      <p:sp>
        <p:nvSpPr>
          <p:cNvPr id="170" name="Rectangle 18"/>
          <p:cNvSpPr>
            <a:spLocks noChangeArrowheads="1"/>
          </p:cNvSpPr>
          <p:nvPr/>
        </p:nvSpPr>
        <p:spPr bwMode="auto">
          <a:xfrm>
            <a:off x="107504" y="5229126"/>
            <a:ext cx="318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b="1" dirty="0">
                <a:solidFill>
                  <a:schemeClr val="accent1"/>
                </a:solidFill>
              </a:rPr>
              <a:t>Förändring av likvida medel</a:t>
            </a:r>
            <a:endParaRPr lang="fi-FI" sz="1600" b="1" dirty="0">
              <a:solidFill>
                <a:schemeClr val="accent1"/>
              </a:solidFill>
            </a:endParaRPr>
          </a:p>
        </p:txBody>
      </p:sp>
      <p:sp>
        <p:nvSpPr>
          <p:cNvPr id="171" name="Rectangle 19"/>
          <p:cNvSpPr>
            <a:spLocks noChangeArrowheads="1"/>
          </p:cNvSpPr>
          <p:nvPr/>
        </p:nvSpPr>
        <p:spPr bwMode="auto">
          <a:xfrm>
            <a:off x="107504" y="5514876"/>
            <a:ext cx="2143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solidFill>
                  <a:schemeClr val="accent1"/>
                </a:solidFill>
              </a:rPr>
              <a:t>Likvida medel </a:t>
            </a:r>
            <a:r>
              <a:rPr lang="sv-SE" sz="1600" dirty="0" smtClean="0">
                <a:solidFill>
                  <a:schemeClr val="accent1"/>
                </a:solidFill>
              </a:rPr>
              <a:t>31.12</a:t>
            </a:r>
            <a:endParaRPr lang="fi-FI" sz="1600" dirty="0">
              <a:solidFill>
                <a:schemeClr val="accent1"/>
              </a:solidFill>
            </a:endParaRPr>
          </a:p>
        </p:txBody>
      </p:sp>
      <p:sp>
        <p:nvSpPr>
          <p:cNvPr id="172" name="Rectangle 20"/>
          <p:cNvSpPr>
            <a:spLocks noChangeArrowheads="1"/>
          </p:cNvSpPr>
          <p:nvPr/>
        </p:nvSpPr>
        <p:spPr bwMode="auto">
          <a:xfrm>
            <a:off x="107504" y="5776813"/>
            <a:ext cx="1755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600" dirty="0">
                <a:solidFill>
                  <a:schemeClr val="accent1"/>
                </a:solidFill>
              </a:rPr>
              <a:t>Lånestock </a:t>
            </a:r>
            <a:r>
              <a:rPr lang="sv-SE" sz="1600" dirty="0" smtClean="0">
                <a:solidFill>
                  <a:schemeClr val="accent1"/>
                </a:solidFill>
              </a:rPr>
              <a:t>31.12</a:t>
            </a:r>
            <a:endParaRPr lang="fi-FI" sz="1600" dirty="0">
              <a:solidFill>
                <a:schemeClr val="accent1"/>
              </a:solidFill>
            </a:endParaRPr>
          </a:p>
        </p:txBody>
      </p:sp>
    </p:spTree>
    <p:extLst>
      <p:ext uri="{BB962C8B-B14F-4D97-AF65-F5344CB8AC3E}">
        <p14:creationId xmlns:p14="http://schemas.microsoft.com/office/powerpoint/2010/main" val="3062515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7766"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7767"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7"/>
          <p:cNvGraphicFramePr>
            <a:graphicFrameLocks noChangeAspect="1"/>
          </p:cNvGraphicFramePr>
          <p:nvPr>
            <p:extLst>
              <p:ext uri="{D42A27DB-BD31-4B8C-83A1-F6EECF244321}">
                <p14:modId xmlns:p14="http://schemas.microsoft.com/office/powerpoint/2010/main" val="3793004577"/>
              </p:ext>
            </p:extLst>
          </p:nvPr>
        </p:nvGraphicFramePr>
        <p:xfrm>
          <a:off x="309562" y="739990"/>
          <a:ext cx="8596313" cy="5337646"/>
        </p:xfrm>
        <a:graphic>
          <a:graphicData uri="http://schemas.openxmlformats.org/drawingml/2006/chart">
            <c:chart xmlns:c="http://schemas.openxmlformats.org/drawingml/2006/chart" xmlns:r="http://schemas.openxmlformats.org/officeDocument/2006/relationships" r:id="rId7"/>
          </a:graphicData>
        </a:graphic>
      </p:graphicFrame>
      <p:sp>
        <p:nvSpPr>
          <p:cNvPr id="15368" name="Alatunnisteen paikkamerkki 1"/>
          <p:cNvSpPr>
            <a:spLocks noGrp="1"/>
          </p:cNvSpPr>
          <p:nvPr>
            <p:ph type="ftr" sz="quarter" idx="4294967295"/>
          </p:nvPr>
        </p:nvSpPr>
        <p:spPr bwMode="auto">
          <a:xfrm>
            <a:off x="3059832" y="6520259"/>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11.2.2015 Kari-Pekka </a:t>
            </a:r>
            <a:r>
              <a:rPr lang="fi-FI" dirty="0" err="1" smtClean="0">
                <a:solidFill>
                  <a:schemeClr val="accent1"/>
                </a:solidFill>
              </a:rPr>
              <a:t>Mäki-Lohiluoma</a:t>
            </a:r>
            <a:endParaRPr lang="fi-FI" dirty="0" smtClean="0">
              <a:solidFill>
                <a:schemeClr val="accent1"/>
              </a:solidFill>
            </a:endParaRPr>
          </a:p>
        </p:txBody>
      </p:sp>
      <p:sp>
        <p:nvSpPr>
          <p:cNvPr id="10" name="Text Box 10"/>
          <p:cNvSpPr txBox="1">
            <a:spLocks noChangeArrowheads="1"/>
          </p:cNvSpPr>
          <p:nvPr/>
        </p:nvSpPr>
        <p:spPr bwMode="auto">
          <a:xfrm>
            <a:off x="251520" y="5661248"/>
            <a:ext cx="845998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smtClean="0">
                <a:solidFill>
                  <a:srgbClr val="003882"/>
                </a:solidFill>
              </a:rPr>
              <a:t>1) </a:t>
            </a:r>
            <a:r>
              <a:rPr lang="fi-FI" sz="1100" dirty="0" err="1" smtClean="0">
                <a:solidFill>
                  <a:srgbClr val="003882"/>
                </a:solidFill>
              </a:rPr>
              <a:t>Investeringsutgifter</a:t>
            </a:r>
            <a:r>
              <a:rPr lang="fi-FI" sz="1100" dirty="0" smtClean="0">
                <a:solidFill>
                  <a:srgbClr val="003882"/>
                </a:solidFill>
              </a:rPr>
              <a:t> – </a:t>
            </a:r>
            <a:r>
              <a:rPr lang="fi-FI" sz="1100" dirty="0" err="1" smtClean="0">
                <a:solidFill>
                  <a:srgbClr val="003882"/>
                </a:solidFill>
              </a:rPr>
              <a:t>Finansieringsandelar</a:t>
            </a:r>
            <a:r>
              <a:rPr lang="fi-FI" sz="1100" dirty="0" smtClean="0">
                <a:solidFill>
                  <a:srgbClr val="003882"/>
                </a:solidFill>
              </a:rPr>
              <a:t> för </a:t>
            </a:r>
            <a:r>
              <a:rPr lang="fi-FI" sz="1100" dirty="0" err="1" smtClean="0">
                <a:solidFill>
                  <a:srgbClr val="003882"/>
                </a:solidFill>
              </a:rPr>
              <a:t>investeringar</a:t>
            </a:r>
            <a:r>
              <a:rPr lang="fi-FI" sz="1100" dirty="0" smtClean="0">
                <a:solidFill>
                  <a:srgbClr val="003882"/>
                </a:solidFill>
              </a:rPr>
              <a:t>.</a:t>
            </a:r>
          </a:p>
          <a:p>
            <a:pPr eaLnBrk="1" hangingPunct="1"/>
            <a:r>
              <a:rPr lang="fi-FI" sz="1100" dirty="0" smtClean="0">
                <a:solidFill>
                  <a:srgbClr val="003882"/>
                </a:solidFill>
              </a:rPr>
              <a:t>   </a:t>
            </a:r>
            <a:r>
              <a:rPr lang="fi-FI" sz="1100" dirty="0" err="1" smtClean="0">
                <a:solidFill>
                  <a:srgbClr val="003882"/>
                </a:solidFill>
              </a:rPr>
              <a:t>År</a:t>
            </a:r>
            <a:r>
              <a:rPr lang="fi-FI" sz="1100" dirty="0" smtClean="0">
                <a:solidFill>
                  <a:srgbClr val="003882"/>
                </a:solidFill>
              </a:rPr>
              <a:t> </a:t>
            </a:r>
            <a:r>
              <a:rPr lang="fi-FI" sz="1100" dirty="0">
                <a:solidFill>
                  <a:srgbClr val="003882"/>
                </a:solidFill>
              </a:rPr>
              <a:t>2010 </a:t>
            </a:r>
            <a:r>
              <a:rPr lang="fi-FI" sz="1100" dirty="0" err="1" smtClean="0">
                <a:solidFill>
                  <a:srgbClr val="003882"/>
                </a:solidFill>
              </a:rPr>
              <a:t>innehåller</a:t>
            </a:r>
            <a:r>
              <a:rPr lang="fi-FI" sz="1100" dirty="0" smtClean="0">
                <a:solidFill>
                  <a:srgbClr val="003882"/>
                </a:solidFill>
              </a:rPr>
              <a:t> </a:t>
            </a:r>
            <a:r>
              <a:rPr lang="fi-FI" sz="1100" dirty="0" err="1">
                <a:solidFill>
                  <a:srgbClr val="003882"/>
                </a:solidFill>
              </a:rPr>
              <a:t>poster</a:t>
            </a:r>
            <a:r>
              <a:rPr lang="fi-FI" sz="1100" dirty="0">
                <a:solidFill>
                  <a:srgbClr val="003882"/>
                </a:solidFill>
              </a:rPr>
              <a:t> i </a:t>
            </a:r>
            <a:r>
              <a:rPr lang="fi-FI" sz="1100" dirty="0" err="1">
                <a:solidFill>
                  <a:srgbClr val="003882"/>
                </a:solidFill>
              </a:rPr>
              <a:t>anslutning</a:t>
            </a:r>
            <a:r>
              <a:rPr lang="fi-FI" sz="1100" dirty="0">
                <a:solidFill>
                  <a:srgbClr val="003882"/>
                </a:solidFill>
              </a:rPr>
              <a:t> </a:t>
            </a:r>
            <a:r>
              <a:rPr lang="fi-FI" sz="1100" dirty="0" err="1">
                <a:solidFill>
                  <a:srgbClr val="003882"/>
                </a:solidFill>
              </a:rPr>
              <a:t>till</a:t>
            </a:r>
            <a:r>
              <a:rPr lang="fi-FI" sz="1100" dirty="0">
                <a:solidFill>
                  <a:srgbClr val="003882"/>
                </a:solidFill>
              </a:rPr>
              <a:t> </a:t>
            </a:r>
            <a:r>
              <a:rPr lang="fi-FI" sz="1100" dirty="0" err="1">
                <a:solidFill>
                  <a:srgbClr val="003882"/>
                </a:solidFill>
              </a:rPr>
              <a:t>grundandet</a:t>
            </a:r>
            <a:r>
              <a:rPr lang="fi-FI" sz="1100" dirty="0">
                <a:solidFill>
                  <a:srgbClr val="003882"/>
                </a:solidFill>
              </a:rPr>
              <a:t> </a:t>
            </a:r>
            <a:r>
              <a:rPr lang="fi-FI" sz="1100" dirty="0" smtClean="0">
                <a:solidFill>
                  <a:srgbClr val="003882"/>
                </a:solidFill>
              </a:rPr>
              <a:t>av  </a:t>
            </a:r>
            <a:r>
              <a:rPr lang="fi-FI" sz="1100" dirty="0" err="1">
                <a:solidFill>
                  <a:srgbClr val="003882"/>
                </a:solidFill>
              </a:rPr>
              <a:t>samkommunen</a:t>
            </a:r>
            <a:r>
              <a:rPr lang="fi-FI" sz="1100" dirty="0">
                <a:solidFill>
                  <a:srgbClr val="003882"/>
                </a:solidFill>
              </a:rPr>
              <a:t> </a:t>
            </a:r>
            <a:r>
              <a:rPr lang="fi-FI" sz="1100" dirty="0" err="1">
                <a:solidFill>
                  <a:srgbClr val="003882"/>
                </a:solidFill>
              </a:rPr>
              <a:t>Helsingforsregionens</a:t>
            </a:r>
            <a:r>
              <a:rPr lang="fi-FI" sz="1100" dirty="0">
                <a:solidFill>
                  <a:srgbClr val="003882"/>
                </a:solidFill>
              </a:rPr>
              <a:t> </a:t>
            </a:r>
            <a:r>
              <a:rPr lang="fi-FI" sz="1100" dirty="0" err="1">
                <a:solidFill>
                  <a:srgbClr val="003882"/>
                </a:solidFill>
              </a:rPr>
              <a:t>miljötjänster</a:t>
            </a:r>
            <a:r>
              <a:rPr lang="fi-FI" sz="1100" dirty="0">
                <a:solidFill>
                  <a:srgbClr val="003882"/>
                </a:solidFill>
              </a:rPr>
              <a:t> (</a:t>
            </a:r>
            <a:r>
              <a:rPr lang="fi-FI" sz="1100" dirty="0" smtClean="0">
                <a:solidFill>
                  <a:srgbClr val="003882"/>
                </a:solidFill>
              </a:rPr>
              <a:t>HRM)</a:t>
            </a:r>
          </a:p>
          <a:p>
            <a:pPr eaLnBrk="1" hangingPunct="1"/>
            <a:r>
              <a:rPr lang="sv-SE" sz="1100" dirty="0" smtClean="0">
                <a:solidFill>
                  <a:srgbClr val="003882"/>
                </a:solidFill>
              </a:rPr>
              <a:t>   År 2014 ökade investeringarna med omkring 2,5 md euro som orsakades av anskaffningen </a:t>
            </a:r>
            <a:r>
              <a:rPr lang="sv-SE" sz="1100" dirty="0">
                <a:solidFill>
                  <a:srgbClr val="003882"/>
                </a:solidFill>
              </a:rPr>
              <a:t>av aktier och andelar </a:t>
            </a:r>
            <a:r>
              <a:rPr lang="sv-SE" sz="1100" dirty="0" smtClean="0">
                <a:solidFill>
                  <a:srgbClr val="003882"/>
                </a:solidFill>
              </a:rPr>
              <a:t> </a:t>
            </a:r>
          </a:p>
          <a:p>
            <a:pPr eaLnBrk="1" hangingPunct="1"/>
            <a:r>
              <a:rPr lang="sv-SE" sz="1100" dirty="0">
                <a:solidFill>
                  <a:srgbClr val="003882"/>
                </a:solidFill>
              </a:rPr>
              <a:t> </a:t>
            </a:r>
            <a:r>
              <a:rPr lang="sv-SE" sz="1100" dirty="0" smtClean="0">
                <a:solidFill>
                  <a:srgbClr val="003882"/>
                </a:solidFill>
              </a:rPr>
              <a:t>  till en följd </a:t>
            </a:r>
            <a:r>
              <a:rPr lang="sv-SE" sz="1100" dirty="0">
                <a:solidFill>
                  <a:srgbClr val="003882"/>
                </a:solidFill>
              </a:rPr>
              <a:t>av bolagiseringen av kommunala </a:t>
            </a:r>
            <a:r>
              <a:rPr lang="sv-SE" sz="1100" dirty="0" smtClean="0">
                <a:solidFill>
                  <a:srgbClr val="003882"/>
                </a:solidFill>
              </a:rPr>
              <a:t>affärsverk.</a:t>
            </a:r>
            <a:endParaRPr lang="sv-SE" sz="1100" dirty="0">
              <a:solidFill>
                <a:srgbClr val="003882"/>
              </a:solidFill>
            </a:endParaRPr>
          </a:p>
          <a:p>
            <a:pPr eaLnBrk="1" hangingPunct="1"/>
            <a:endParaRPr lang="sv-SE" sz="1100" dirty="0">
              <a:solidFill>
                <a:srgbClr val="003882"/>
              </a:solidFill>
            </a:endParaRPr>
          </a:p>
        </p:txBody>
      </p:sp>
      <p:sp>
        <p:nvSpPr>
          <p:cNvPr id="12" name="Rectangle 8"/>
          <p:cNvSpPr>
            <a:spLocks noChangeArrowheads="1"/>
          </p:cNvSpPr>
          <p:nvPr/>
        </p:nvSpPr>
        <p:spPr bwMode="auto">
          <a:xfrm>
            <a:off x="179388" y="128826"/>
            <a:ext cx="8856662"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r>
              <a:rPr lang="fi-FI" sz="2300" dirty="0">
                <a:solidFill>
                  <a:schemeClr val="accent1"/>
                </a:solidFill>
              </a:rPr>
              <a:t>Kommunernas och samkommunernas årsbidrag, avskrivningar och </a:t>
            </a:r>
            <a:r>
              <a:rPr lang="fi-FI" sz="2300" dirty="0" smtClean="0">
                <a:solidFill>
                  <a:schemeClr val="accent1"/>
                </a:solidFill>
              </a:rPr>
              <a:t>investeringar, </a:t>
            </a:r>
            <a:r>
              <a:rPr lang="fi-FI" sz="2300" dirty="0">
                <a:solidFill>
                  <a:schemeClr val="accent1"/>
                </a:solidFill>
              </a:rPr>
              <a:t>md €</a:t>
            </a:r>
          </a:p>
        </p:txBody>
      </p:sp>
      <p:sp>
        <p:nvSpPr>
          <p:cNvPr id="11" name="Rectangle 24"/>
          <p:cNvSpPr>
            <a:spLocks noChangeArrowheads="1"/>
          </p:cNvSpPr>
          <p:nvPr/>
        </p:nvSpPr>
        <p:spPr bwMode="auto">
          <a:xfrm>
            <a:off x="6156176" y="6525344"/>
            <a:ext cx="30536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dirty="0" err="1" smtClean="0"/>
              <a:t>Källa</a:t>
            </a:r>
            <a:r>
              <a:rPr lang="fi-FI" dirty="0" smtClean="0"/>
              <a:t>: </a:t>
            </a:r>
            <a:r>
              <a:rPr lang="fi-FI" dirty="0" err="1" smtClean="0"/>
              <a:t>Statistikcentralen</a:t>
            </a:r>
            <a:r>
              <a:rPr lang="fi-FI" dirty="0" smtClean="0"/>
              <a:t> / </a:t>
            </a:r>
            <a:r>
              <a:rPr lang="fi-FI" dirty="0" err="1" smtClean="0"/>
              <a:t>Kommunförbundet</a:t>
            </a:r>
            <a:endParaRPr lang="fi-FI" dirty="0"/>
          </a:p>
        </p:txBody>
      </p:sp>
      <p:sp>
        <p:nvSpPr>
          <p:cNvPr id="17" name="Tekstiruutu 16"/>
          <p:cNvSpPr txBox="1"/>
          <p:nvPr/>
        </p:nvSpPr>
        <p:spPr>
          <a:xfrm>
            <a:off x="7524328" y="5589240"/>
            <a:ext cx="391454" cy="292388"/>
          </a:xfrm>
          <a:prstGeom prst="rect">
            <a:avLst/>
          </a:prstGeom>
          <a:noFill/>
        </p:spPr>
        <p:txBody>
          <a:bodyPr wrap="none" rtlCol="0">
            <a:spAutoFit/>
          </a:bodyPr>
          <a:lstStyle/>
          <a:p>
            <a:r>
              <a:rPr lang="fi-FI" sz="1300" dirty="0" smtClean="0"/>
              <a:t>EP</a:t>
            </a:r>
            <a:endParaRPr lang="fi-FI" sz="1300" dirty="0"/>
          </a:p>
        </p:txBody>
      </p:sp>
      <p:sp>
        <p:nvSpPr>
          <p:cNvPr id="18" name="Tekstiruutu 17"/>
          <p:cNvSpPr txBox="1"/>
          <p:nvPr/>
        </p:nvSpPr>
        <p:spPr>
          <a:xfrm>
            <a:off x="6804248" y="5589240"/>
            <a:ext cx="513282" cy="292388"/>
          </a:xfrm>
          <a:prstGeom prst="rect">
            <a:avLst/>
          </a:prstGeom>
          <a:noFill/>
        </p:spPr>
        <p:txBody>
          <a:bodyPr wrap="none" rtlCol="0">
            <a:spAutoFit/>
          </a:bodyPr>
          <a:lstStyle/>
          <a:p>
            <a:r>
              <a:rPr lang="fi-FI" sz="1300" dirty="0" smtClean="0"/>
              <a:t>BSP</a:t>
            </a:r>
            <a:endParaRPr lang="fi-FI" sz="1300" dirty="0"/>
          </a:p>
        </p:txBody>
      </p:sp>
      <p:sp>
        <p:nvSpPr>
          <p:cNvPr id="19" name="Tekstiruutu 18"/>
          <p:cNvSpPr txBox="1"/>
          <p:nvPr/>
        </p:nvSpPr>
        <p:spPr>
          <a:xfrm>
            <a:off x="7884368" y="5589240"/>
            <a:ext cx="391454" cy="292388"/>
          </a:xfrm>
          <a:prstGeom prst="rect">
            <a:avLst/>
          </a:prstGeom>
          <a:noFill/>
        </p:spPr>
        <p:txBody>
          <a:bodyPr wrap="none" rtlCol="0">
            <a:spAutoFit/>
          </a:bodyPr>
          <a:lstStyle>
            <a:defPPr>
              <a:defRPr lang="fi-FI"/>
            </a:defPPr>
            <a:lvl1pPr>
              <a:defRPr sz="1300"/>
            </a:lvl1pPr>
          </a:lstStyle>
          <a:p>
            <a:r>
              <a:rPr lang="fi-FI" dirty="0"/>
              <a:t>EP</a:t>
            </a:r>
          </a:p>
        </p:txBody>
      </p:sp>
      <p:sp>
        <p:nvSpPr>
          <p:cNvPr id="20" name="Tekstiruutu 19"/>
          <p:cNvSpPr txBox="1"/>
          <p:nvPr/>
        </p:nvSpPr>
        <p:spPr>
          <a:xfrm>
            <a:off x="7176028" y="5589240"/>
            <a:ext cx="420308" cy="292388"/>
          </a:xfrm>
          <a:prstGeom prst="rect">
            <a:avLst/>
          </a:prstGeom>
          <a:noFill/>
        </p:spPr>
        <p:txBody>
          <a:bodyPr wrap="none" rtlCol="0">
            <a:spAutoFit/>
          </a:bodyPr>
          <a:lstStyle/>
          <a:p>
            <a:r>
              <a:rPr lang="fi-FI" sz="1300" dirty="0" smtClean="0"/>
              <a:t>BU</a:t>
            </a:r>
            <a:endParaRPr lang="fi-FI" sz="1300" dirty="0"/>
          </a:p>
        </p:txBody>
      </p:sp>
    </p:spTree>
    <p:extLst>
      <p:ext uri="{BB962C8B-B14F-4D97-AF65-F5344CB8AC3E}">
        <p14:creationId xmlns:p14="http://schemas.microsoft.com/office/powerpoint/2010/main" val="3364165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2520884961"/>
              </p:ext>
            </p:extLst>
          </p:nvPr>
        </p:nvGraphicFramePr>
        <p:xfrm>
          <a:off x="372509" y="896665"/>
          <a:ext cx="8551863" cy="4940300"/>
        </p:xfrm>
        <a:graphic>
          <a:graphicData uri="http://schemas.openxmlformats.org/drawingml/2006/chart">
            <c:chart xmlns:c="http://schemas.openxmlformats.org/drawingml/2006/chart" xmlns:r="http://schemas.openxmlformats.org/officeDocument/2006/relationships" r:id="rId2"/>
          </a:graphicData>
        </a:graphic>
      </p:graphicFrame>
      <p:sp>
        <p:nvSpPr>
          <p:cNvPr id="24581" name="Alatunnisteen paikkamerkki 1"/>
          <p:cNvSpPr>
            <a:spLocks noGrp="1"/>
          </p:cNvSpPr>
          <p:nvPr>
            <p:ph type="ftr" sz="quarter" idx="11"/>
          </p:nvPr>
        </p:nvSpPr>
        <p:spPr bwMode="auto">
          <a:xfrm>
            <a:off x="3419872" y="6451600"/>
            <a:ext cx="3095625" cy="265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1050" dirty="0" smtClean="0">
                <a:solidFill>
                  <a:schemeClr val="accent1"/>
                </a:solidFill>
              </a:rPr>
              <a:t>11.2.2015 Kari-Pekka </a:t>
            </a:r>
            <a:r>
              <a:rPr lang="fi-FI" sz="1050" dirty="0" err="1" smtClean="0">
                <a:solidFill>
                  <a:schemeClr val="accent1"/>
                </a:solidFill>
              </a:rPr>
              <a:t>Mäki-Lohiluoma</a:t>
            </a:r>
            <a:endParaRPr lang="fi-FI" sz="1050" dirty="0" smtClean="0">
              <a:solidFill>
                <a:schemeClr val="accent1"/>
              </a:solidFill>
            </a:endParaRPr>
          </a:p>
        </p:txBody>
      </p:sp>
      <p:sp>
        <p:nvSpPr>
          <p:cNvPr id="6" name="Rectangle 7"/>
          <p:cNvSpPr>
            <a:spLocks noChangeArrowheads="1"/>
          </p:cNvSpPr>
          <p:nvPr/>
        </p:nvSpPr>
        <p:spPr bwMode="auto">
          <a:xfrm>
            <a:off x="323850" y="188640"/>
            <a:ext cx="8645525" cy="708025"/>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r>
              <a:rPr lang="fi-FI" sz="2300" dirty="0">
                <a:solidFill>
                  <a:schemeClr val="accent1"/>
                </a:solidFill>
              </a:rPr>
              <a:t>Kommunernas och samkommunernas lånestock och likvida </a:t>
            </a:r>
            <a:r>
              <a:rPr lang="fi-FI" sz="2300" dirty="0" err="1">
                <a:solidFill>
                  <a:schemeClr val="accent1"/>
                </a:solidFill>
              </a:rPr>
              <a:t>medel</a:t>
            </a:r>
            <a:r>
              <a:rPr lang="fi-FI" sz="2300" dirty="0">
                <a:solidFill>
                  <a:schemeClr val="accent1"/>
                </a:solidFill>
              </a:rPr>
              <a:t> </a:t>
            </a:r>
            <a:r>
              <a:rPr lang="fi-FI" sz="2300" dirty="0" smtClean="0">
                <a:solidFill>
                  <a:schemeClr val="accent1"/>
                </a:solidFill>
              </a:rPr>
              <a:t>1991-2017, </a:t>
            </a:r>
            <a:r>
              <a:rPr lang="fi-FI" sz="2300" dirty="0">
                <a:solidFill>
                  <a:schemeClr val="accent1"/>
                </a:solidFill>
              </a:rPr>
              <a:t>md €</a:t>
            </a:r>
          </a:p>
        </p:txBody>
      </p:sp>
      <p:sp>
        <p:nvSpPr>
          <p:cNvPr id="7" name="Tekstiruutu 6"/>
          <p:cNvSpPr txBox="1"/>
          <p:nvPr/>
        </p:nvSpPr>
        <p:spPr>
          <a:xfrm>
            <a:off x="7844298" y="5733256"/>
            <a:ext cx="391454" cy="292388"/>
          </a:xfrm>
          <a:prstGeom prst="rect">
            <a:avLst/>
          </a:prstGeom>
          <a:noFill/>
        </p:spPr>
        <p:txBody>
          <a:bodyPr wrap="none" rtlCol="0">
            <a:spAutoFit/>
          </a:bodyPr>
          <a:lstStyle>
            <a:defPPr>
              <a:defRPr lang="fi-FI"/>
            </a:defPPr>
            <a:lvl1pPr>
              <a:defRPr sz="1300"/>
            </a:lvl1pPr>
          </a:lstStyle>
          <a:p>
            <a:r>
              <a:rPr lang="fi-FI" dirty="0"/>
              <a:t>EP</a:t>
            </a:r>
          </a:p>
        </p:txBody>
      </p:sp>
      <p:sp>
        <p:nvSpPr>
          <p:cNvPr id="9" name="Tekstiruutu 8"/>
          <p:cNvSpPr txBox="1"/>
          <p:nvPr/>
        </p:nvSpPr>
        <p:spPr>
          <a:xfrm>
            <a:off x="7196226" y="5733256"/>
            <a:ext cx="513282" cy="292388"/>
          </a:xfrm>
          <a:prstGeom prst="rect">
            <a:avLst/>
          </a:prstGeom>
          <a:noFill/>
        </p:spPr>
        <p:txBody>
          <a:bodyPr wrap="none" rtlCol="0">
            <a:spAutoFit/>
          </a:bodyPr>
          <a:lstStyle>
            <a:defPPr>
              <a:defRPr lang="fi-FI"/>
            </a:defPPr>
            <a:lvl1pPr>
              <a:defRPr sz="1300"/>
            </a:lvl1pPr>
          </a:lstStyle>
          <a:p>
            <a:r>
              <a:rPr lang="fi-FI" dirty="0"/>
              <a:t>BSP</a:t>
            </a:r>
          </a:p>
        </p:txBody>
      </p:sp>
      <p:sp>
        <p:nvSpPr>
          <p:cNvPr id="10" name="Tekstiruutu 9"/>
          <p:cNvSpPr txBox="1"/>
          <p:nvPr/>
        </p:nvSpPr>
        <p:spPr>
          <a:xfrm>
            <a:off x="8132330" y="5733256"/>
            <a:ext cx="391454" cy="292388"/>
          </a:xfrm>
          <a:prstGeom prst="rect">
            <a:avLst/>
          </a:prstGeom>
          <a:noFill/>
        </p:spPr>
        <p:txBody>
          <a:bodyPr wrap="none" rtlCol="0">
            <a:spAutoFit/>
          </a:bodyPr>
          <a:lstStyle>
            <a:defPPr>
              <a:defRPr lang="fi-FI"/>
            </a:defPPr>
            <a:lvl1pPr>
              <a:defRPr sz="1300"/>
            </a:lvl1pPr>
          </a:lstStyle>
          <a:p>
            <a:r>
              <a:rPr lang="fi-FI" dirty="0"/>
              <a:t>EP</a:t>
            </a:r>
          </a:p>
        </p:txBody>
      </p:sp>
      <p:sp>
        <p:nvSpPr>
          <p:cNvPr id="11" name="Tekstiruutu 10"/>
          <p:cNvSpPr txBox="1"/>
          <p:nvPr/>
        </p:nvSpPr>
        <p:spPr>
          <a:xfrm>
            <a:off x="7553002" y="5733256"/>
            <a:ext cx="420308" cy="292388"/>
          </a:xfrm>
          <a:prstGeom prst="rect">
            <a:avLst/>
          </a:prstGeom>
          <a:noFill/>
        </p:spPr>
        <p:txBody>
          <a:bodyPr wrap="none" rtlCol="0">
            <a:spAutoFit/>
          </a:bodyPr>
          <a:lstStyle>
            <a:defPPr>
              <a:defRPr lang="fi-FI"/>
            </a:defPPr>
            <a:lvl1pPr>
              <a:defRPr sz="1300"/>
            </a:lvl1pPr>
          </a:lstStyle>
          <a:p>
            <a:r>
              <a:rPr lang="fi-FI" dirty="0"/>
              <a:t>BU</a:t>
            </a:r>
          </a:p>
        </p:txBody>
      </p:sp>
      <p:sp>
        <p:nvSpPr>
          <p:cNvPr id="12" name="Rectangle 24"/>
          <p:cNvSpPr>
            <a:spLocks noChangeArrowheads="1"/>
          </p:cNvSpPr>
          <p:nvPr/>
        </p:nvSpPr>
        <p:spPr bwMode="auto">
          <a:xfrm>
            <a:off x="6156176" y="6309320"/>
            <a:ext cx="30536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fi-FI" dirty="0" err="1" smtClean="0"/>
              <a:t>Källa</a:t>
            </a:r>
            <a:r>
              <a:rPr lang="fi-FI" dirty="0" smtClean="0"/>
              <a:t>: </a:t>
            </a:r>
            <a:r>
              <a:rPr lang="fi-FI" dirty="0" err="1" smtClean="0"/>
              <a:t>Statistikcentralen</a:t>
            </a:r>
            <a:r>
              <a:rPr lang="fi-FI" dirty="0" smtClean="0"/>
              <a:t> / </a:t>
            </a:r>
            <a:r>
              <a:rPr lang="fi-FI" dirty="0" err="1" smtClean="0"/>
              <a:t>Kommunförbundet</a:t>
            </a:r>
            <a:endParaRPr lang="fi-FI" dirty="0"/>
          </a:p>
        </p:txBody>
      </p:sp>
    </p:spTree>
    <p:extLst>
      <p:ext uri="{BB962C8B-B14F-4D97-AF65-F5344CB8AC3E}">
        <p14:creationId xmlns:p14="http://schemas.microsoft.com/office/powerpoint/2010/main" val="327629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4275234852"/>
              </p:ext>
            </p:extLst>
          </p:nvPr>
        </p:nvGraphicFramePr>
        <p:xfrm>
          <a:off x="250824" y="759885"/>
          <a:ext cx="8680673" cy="490136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a:spLocks noChangeArrowheads="1"/>
          </p:cNvSpPr>
          <p:nvPr/>
        </p:nvSpPr>
        <p:spPr bwMode="auto">
          <a:xfrm>
            <a:off x="255151" y="116632"/>
            <a:ext cx="8748713" cy="672492"/>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300" dirty="0" err="1" smtClean="0">
                <a:solidFill>
                  <a:schemeClr val="accent1"/>
                </a:solidFill>
              </a:rPr>
              <a:t>Kommunernas</a:t>
            </a:r>
            <a:r>
              <a:rPr lang="fi-FI" sz="2300" dirty="0" smtClean="0">
                <a:solidFill>
                  <a:schemeClr val="accent1"/>
                </a:solidFill>
              </a:rPr>
              <a:t> + </a:t>
            </a:r>
            <a:r>
              <a:rPr lang="fi-FI" sz="2300" dirty="0" err="1" smtClean="0">
                <a:solidFill>
                  <a:schemeClr val="accent1"/>
                </a:solidFill>
              </a:rPr>
              <a:t>samkommunernas</a:t>
            </a:r>
            <a:r>
              <a:rPr lang="fi-FI" sz="2300" dirty="0" smtClean="0">
                <a:solidFill>
                  <a:schemeClr val="accent1"/>
                </a:solidFill>
              </a:rPr>
              <a:t> </a:t>
            </a:r>
            <a:r>
              <a:rPr lang="fi-FI" sz="2300" dirty="0" err="1" smtClean="0">
                <a:solidFill>
                  <a:schemeClr val="accent1"/>
                </a:solidFill>
              </a:rPr>
              <a:t>årsbidrag</a:t>
            </a:r>
            <a:r>
              <a:rPr lang="fi-FI" sz="2300" dirty="0" smtClean="0">
                <a:solidFill>
                  <a:schemeClr val="accent1"/>
                </a:solidFill>
              </a:rPr>
              <a:t> </a:t>
            </a:r>
            <a:r>
              <a:rPr lang="fi-FI" sz="2300" dirty="0" err="1" smtClean="0">
                <a:solidFill>
                  <a:schemeClr val="accent1"/>
                </a:solidFill>
              </a:rPr>
              <a:t>och</a:t>
            </a:r>
            <a:r>
              <a:rPr lang="fi-FI" sz="2300" dirty="0" smtClean="0">
                <a:solidFill>
                  <a:schemeClr val="accent1"/>
                </a:solidFill>
              </a:rPr>
              <a:t> </a:t>
            </a:r>
            <a:r>
              <a:rPr lang="fi-FI" sz="2300" dirty="0" err="1" smtClean="0">
                <a:solidFill>
                  <a:schemeClr val="accent1"/>
                </a:solidFill>
              </a:rPr>
              <a:t>räkenskapsperiodens</a:t>
            </a:r>
            <a:r>
              <a:rPr lang="fi-FI" sz="2300" dirty="0" smtClean="0">
                <a:solidFill>
                  <a:schemeClr val="accent1"/>
                </a:solidFill>
              </a:rPr>
              <a:t> </a:t>
            </a:r>
            <a:r>
              <a:rPr lang="fi-FI" sz="2300" dirty="0" err="1" smtClean="0">
                <a:solidFill>
                  <a:schemeClr val="accent1"/>
                </a:solidFill>
              </a:rPr>
              <a:t>resultat</a:t>
            </a:r>
            <a:r>
              <a:rPr lang="fi-FI" sz="2300" dirty="0" smtClean="0">
                <a:solidFill>
                  <a:schemeClr val="accent1"/>
                </a:solidFill>
              </a:rPr>
              <a:t> </a:t>
            </a:r>
            <a:r>
              <a:rPr lang="fi-FI" sz="2300" dirty="0" err="1" smtClean="0">
                <a:solidFill>
                  <a:schemeClr val="accent1"/>
                </a:solidFill>
              </a:rPr>
              <a:t>åren</a:t>
            </a:r>
            <a:r>
              <a:rPr lang="fi-FI" sz="2300" dirty="0" smtClean="0">
                <a:solidFill>
                  <a:schemeClr val="accent1"/>
                </a:solidFill>
              </a:rPr>
              <a:t> 2000-2014, md €</a:t>
            </a:r>
            <a:endParaRPr lang="fi-FI" sz="1800" dirty="0">
              <a:solidFill>
                <a:srgbClr val="FF0000"/>
              </a:solidFill>
            </a:endParaRPr>
          </a:p>
        </p:txBody>
      </p:sp>
      <p:sp>
        <p:nvSpPr>
          <p:cNvPr id="2" name="Suorakulmio 1"/>
          <p:cNvSpPr/>
          <p:nvPr/>
        </p:nvSpPr>
        <p:spPr>
          <a:xfrm>
            <a:off x="180528" y="5661248"/>
            <a:ext cx="9071992" cy="646331"/>
          </a:xfrm>
          <a:prstGeom prst="rect">
            <a:avLst/>
          </a:prstGeom>
        </p:spPr>
        <p:txBody>
          <a:bodyPr wrap="square">
            <a:spAutoFit/>
          </a:bodyPr>
          <a:lstStyle/>
          <a:p>
            <a:pPr eaLnBrk="1" hangingPunct="1"/>
            <a:r>
              <a:rPr lang="sv-SE" sz="1200" dirty="0"/>
              <a:t>År 2010 innehåller räkenskapsperiodens resultat extraordinära inkomster på cirka 0,95 miljarder euro till följd av bildandet av HRM och år 2014 extraordinära inkomster på 1,4 miljarder euro till följd av bolagiseringarna av affärsverk.</a:t>
            </a:r>
            <a:r>
              <a:rPr lang="fi-FI" sz="1200" dirty="0"/>
              <a:t> </a:t>
            </a:r>
          </a:p>
        </p:txBody>
      </p:sp>
      <p:sp>
        <p:nvSpPr>
          <p:cNvPr id="4" name="Alatunnisteen paikkamerkki 3"/>
          <p:cNvSpPr>
            <a:spLocks noGrp="1"/>
          </p:cNvSpPr>
          <p:nvPr>
            <p:ph type="ftr" sz="quarter" idx="11"/>
          </p:nvPr>
        </p:nvSpPr>
        <p:spPr/>
        <p:txBody>
          <a:bodyPr/>
          <a:lstStyle/>
          <a:p>
            <a:pPr>
              <a:defRPr/>
            </a:pPr>
            <a:r>
              <a:rPr lang="en-US" smtClean="0"/>
              <a:t>11.2.2015 Kari-Pekka Mäki-Lohiluoma</a:t>
            </a:r>
            <a:endParaRPr lang="fi-FI" dirty="0"/>
          </a:p>
        </p:txBody>
      </p:sp>
      <p:sp>
        <p:nvSpPr>
          <p:cNvPr id="5" name="Tekstiruutu 4"/>
          <p:cNvSpPr txBox="1"/>
          <p:nvPr/>
        </p:nvSpPr>
        <p:spPr>
          <a:xfrm>
            <a:off x="6516216" y="1052736"/>
            <a:ext cx="1366464" cy="461665"/>
          </a:xfrm>
          <a:prstGeom prst="rect">
            <a:avLst/>
          </a:prstGeom>
          <a:noFill/>
        </p:spPr>
        <p:txBody>
          <a:bodyPr wrap="none" rtlCol="0">
            <a:spAutoFit/>
          </a:bodyPr>
          <a:lstStyle/>
          <a:p>
            <a:r>
              <a:rPr lang="fi-FI" sz="1200" dirty="0" err="1"/>
              <a:t>Bolagisering</a:t>
            </a:r>
            <a:r>
              <a:rPr lang="fi-FI" sz="1200" dirty="0"/>
              <a:t> </a:t>
            </a:r>
            <a:r>
              <a:rPr lang="fi-FI" sz="1200" dirty="0" smtClean="0"/>
              <a:t>av</a:t>
            </a:r>
          </a:p>
          <a:p>
            <a:r>
              <a:rPr lang="fi-FI" sz="1200" dirty="0" smtClean="0"/>
              <a:t> </a:t>
            </a:r>
            <a:r>
              <a:rPr lang="fi-FI" sz="1200" dirty="0" err="1"/>
              <a:t>affärsverk</a:t>
            </a:r>
            <a:endParaRPr lang="fi-FI" sz="1200" dirty="0"/>
          </a:p>
        </p:txBody>
      </p:sp>
      <p:sp>
        <p:nvSpPr>
          <p:cNvPr id="8" name="Tekstiruutu 7"/>
          <p:cNvSpPr txBox="1"/>
          <p:nvPr/>
        </p:nvSpPr>
        <p:spPr>
          <a:xfrm>
            <a:off x="4385114" y="1050171"/>
            <a:ext cx="1554015" cy="276999"/>
          </a:xfrm>
          <a:prstGeom prst="rect">
            <a:avLst/>
          </a:prstGeom>
          <a:noFill/>
        </p:spPr>
        <p:txBody>
          <a:bodyPr wrap="none" rtlCol="0">
            <a:spAutoFit/>
          </a:bodyPr>
          <a:lstStyle/>
          <a:p>
            <a:r>
              <a:rPr lang="fi-FI" sz="1200" dirty="0" err="1"/>
              <a:t>Bildandet</a:t>
            </a:r>
            <a:r>
              <a:rPr lang="fi-FI" sz="1200" dirty="0"/>
              <a:t> av HRM</a:t>
            </a:r>
          </a:p>
        </p:txBody>
      </p:sp>
      <p:cxnSp>
        <p:nvCxnSpPr>
          <p:cNvPr id="10" name="Suora nuoliyhdysviiva 9"/>
          <p:cNvCxnSpPr>
            <a:stCxn id="8" idx="2"/>
          </p:cNvCxnSpPr>
          <p:nvPr/>
        </p:nvCxnSpPr>
        <p:spPr>
          <a:xfrm>
            <a:off x="5162122" y="1327170"/>
            <a:ext cx="850038" cy="1739225"/>
          </a:xfrm>
          <a:prstGeom prst="straightConnector1">
            <a:avLst/>
          </a:prstGeom>
          <a:ln w="15875">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uora nuoliyhdysviiva 11"/>
          <p:cNvCxnSpPr>
            <a:stCxn id="5" idx="2"/>
          </p:cNvCxnSpPr>
          <p:nvPr/>
        </p:nvCxnSpPr>
        <p:spPr>
          <a:xfrm>
            <a:off x="7199448" y="1514401"/>
            <a:ext cx="716510" cy="1770583"/>
          </a:xfrm>
          <a:prstGeom prst="straightConnector1">
            <a:avLst/>
          </a:prstGeom>
          <a:ln w="15875">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 Box 11"/>
          <p:cNvSpPr txBox="1">
            <a:spLocks noChangeArrowheads="1"/>
          </p:cNvSpPr>
          <p:nvPr/>
        </p:nvSpPr>
        <p:spPr bwMode="auto">
          <a:xfrm>
            <a:off x="6372201" y="6338411"/>
            <a:ext cx="2880320"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200" dirty="0"/>
              <a:t>Källa: Statistikcentralen, </a:t>
            </a:r>
            <a:r>
              <a:rPr lang="fi-FI" sz="1200" dirty="0" err="1"/>
              <a:t>år</a:t>
            </a:r>
            <a:r>
              <a:rPr lang="fi-FI" sz="1200" dirty="0"/>
              <a:t> </a:t>
            </a:r>
            <a:r>
              <a:rPr lang="fi-FI" sz="1200" dirty="0" smtClean="0"/>
              <a:t>2014</a:t>
            </a:r>
          </a:p>
          <a:p>
            <a:pPr eaLnBrk="1" hangingPunct="1">
              <a:lnSpc>
                <a:spcPct val="85000"/>
              </a:lnSpc>
            </a:pPr>
            <a:r>
              <a:rPr lang="fi-FI" sz="1200" dirty="0"/>
              <a:t> </a:t>
            </a:r>
            <a:r>
              <a:rPr lang="fi-FI" sz="1200" dirty="0" smtClean="0"/>
              <a:t>       </a:t>
            </a:r>
            <a:r>
              <a:rPr lang="fi-FI" sz="1200" dirty="0" smtClean="0"/>
              <a:t> </a:t>
            </a:r>
            <a:r>
              <a:rPr lang="fi-FI" sz="1200" dirty="0"/>
              <a:t>enligt bokslutsprognoser.</a:t>
            </a:r>
            <a:endParaRPr lang="fi-FI" sz="2400" dirty="0"/>
          </a:p>
        </p:txBody>
      </p:sp>
    </p:spTree>
    <p:extLst>
      <p:ext uri="{BB962C8B-B14F-4D97-AF65-F5344CB8AC3E}">
        <p14:creationId xmlns:p14="http://schemas.microsoft.com/office/powerpoint/2010/main" val="338081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251520" y="56179"/>
            <a:ext cx="8641084" cy="852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2600" b="1" dirty="0" smtClean="0">
                <a:solidFill>
                  <a:schemeClr val="accent1"/>
                </a:solidFill>
              </a:rPr>
              <a:t>Faktorer att beakta i tolkningen av bokslutsprognoserna 2014</a:t>
            </a:r>
            <a:endParaRPr lang="sv-SE" sz="2600" b="1" dirty="0">
              <a:solidFill>
                <a:schemeClr val="accent1"/>
              </a:solidFill>
            </a:endParaRPr>
          </a:p>
        </p:txBody>
      </p:sp>
      <p:sp>
        <p:nvSpPr>
          <p:cNvPr id="7239" name="Alatunnisteen paikkamerkki 1"/>
          <p:cNvSpPr>
            <a:spLocks noGrp="1"/>
          </p:cNvSpPr>
          <p:nvPr>
            <p:ph type="ftr" sz="quarter" idx="4294967295"/>
          </p:nvPr>
        </p:nvSpPr>
        <p:spPr bwMode="auto">
          <a:xfrm>
            <a:off x="2987824" y="6453336"/>
            <a:ext cx="2895600" cy="222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11.2.2015 Kari-Pekka Mäki-Lohiluoma</a:t>
            </a:r>
          </a:p>
        </p:txBody>
      </p:sp>
      <p:sp>
        <p:nvSpPr>
          <p:cNvPr id="62" name="Rectangle 150"/>
          <p:cNvSpPr>
            <a:spLocks noChangeArrowheads="1"/>
          </p:cNvSpPr>
          <p:nvPr/>
        </p:nvSpPr>
        <p:spPr bwMode="auto">
          <a:xfrm>
            <a:off x="107504" y="4563705"/>
            <a:ext cx="892899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i="1" dirty="0" smtClean="0">
                <a:solidFill>
                  <a:srgbClr val="0070C0"/>
                </a:solidFill>
              </a:rPr>
              <a:t>KT:s enkät: </a:t>
            </a:r>
            <a:r>
              <a:rPr lang="fi-FI" sz="1900" i="1" dirty="0" err="1" smtClean="0">
                <a:solidFill>
                  <a:srgbClr val="0070C0"/>
                </a:solidFill>
              </a:rPr>
              <a:t>anpassningen</a:t>
            </a:r>
            <a:r>
              <a:rPr lang="fi-FI" sz="1900" i="1" dirty="0" smtClean="0">
                <a:solidFill>
                  <a:srgbClr val="0070C0"/>
                </a:solidFill>
              </a:rPr>
              <a:t> av </a:t>
            </a:r>
            <a:r>
              <a:rPr lang="fi-FI" sz="1900" i="1" dirty="0" err="1" smtClean="0">
                <a:solidFill>
                  <a:srgbClr val="0070C0"/>
                </a:solidFill>
              </a:rPr>
              <a:t>personalkostnaderna</a:t>
            </a:r>
            <a:r>
              <a:rPr lang="fi-FI" sz="1900" i="1" dirty="0" smtClean="0">
                <a:solidFill>
                  <a:srgbClr val="0070C0"/>
                </a:solidFill>
              </a:rPr>
              <a:t> </a:t>
            </a:r>
            <a:r>
              <a:rPr lang="fi-FI" sz="1900" i="1" dirty="0" err="1" smtClean="0">
                <a:solidFill>
                  <a:srgbClr val="0070C0"/>
                </a:solidFill>
              </a:rPr>
              <a:t>cirka</a:t>
            </a:r>
            <a:r>
              <a:rPr lang="fi-FI" sz="1900" i="1" dirty="0" smtClean="0">
                <a:solidFill>
                  <a:srgbClr val="0070C0"/>
                </a:solidFill>
              </a:rPr>
              <a:t> 400 </a:t>
            </a:r>
            <a:r>
              <a:rPr lang="fi-FI" sz="1900" i="1" dirty="0" err="1" smtClean="0">
                <a:solidFill>
                  <a:srgbClr val="0070C0"/>
                </a:solidFill>
              </a:rPr>
              <a:t>mn</a:t>
            </a:r>
            <a:r>
              <a:rPr lang="fi-FI" sz="1900" i="1" dirty="0" smtClean="0">
                <a:solidFill>
                  <a:srgbClr val="0070C0"/>
                </a:solidFill>
              </a:rPr>
              <a:t> euro. </a:t>
            </a:r>
            <a:endParaRPr lang="sv-SE" sz="1900" i="1" dirty="0">
              <a:solidFill>
                <a:srgbClr val="0070C0"/>
              </a:solidFill>
            </a:endParaRPr>
          </a:p>
          <a:p>
            <a:pPr marL="342900" indent="-342900">
              <a:buFont typeface="Arial" panose="020B0604020202020204" pitchFamily="34" charset="0"/>
              <a:buChar char="•"/>
            </a:pPr>
            <a:r>
              <a:rPr lang="fi-FI" sz="1900" i="1" dirty="0" smtClean="0">
                <a:solidFill>
                  <a:srgbClr val="0070C0"/>
                </a:solidFill>
              </a:rPr>
              <a:t>Bolagiseringen av yrkeshögskolorna minskade kommunernas utgifter (och inkomster) med cirka 250 miljoner euro. </a:t>
            </a:r>
            <a:r>
              <a:rPr lang="fi-FI" sz="1900" i="1" dirty="0" err="1" smtClean="0">
                <a:solidFill>
                  <a:srgbClr val="0070C0"/>
                </a:solidFill>
              </a:rPr>
              <a:t>Utan</a:t>
            </a:r>
            <a:r>
              <a:rPr lang="fi-FI" sz="1900" i="1" dirty="0" smtClean="0">
                <a:solidFill>
                  <a:srgbClr val="0070C0"/>
                </a:solidFill>
              </a:rPr>
              <a:t> </a:t>
            </a:r>
            <a:r>
              <a:rPr lang="fi-FI" sz="1900" i="1" dirty="0" err="1" smtClean="0">
                <a:solidFill>
                  <a:srgbClr val="0070C0"/>
                </a:solidFill>
              </a:rPr>
              <a:t>bolagiseringarna</a:t>
            </a:r>
            <a:r>
              <a:rPr lang="fi-FI" sz="1900" i="1" dirty="0" smtClean="0">
                <a:solidFill>
                  <a:srgbClr val="0070C0"/>
                </a:solidFill>
              </a:rPr>
              <a:t> hade förändringen i verksamhetsutgifterna varit cirka 1 %.  </a:t>
            </a:r>
          </a:p>
        </p:txBody>
      </p:sp>
      <p:sp>
        <p:nvSpPr>
          <p:cNvPr id="21" name="Rectangle 150"/>
          <p:cNvSpPr>
            <a:spLocks noChangeArrowheads="1"/>
          </p:cNvSpPr>
          <p:nvPr/>
        </p:nvSpPr>
        <p:spPr bwMode="auto">
          <a:xfrm>
            <a:off x="107504" y="1628800"/>
            <a:ext cx="9036495"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i="1" dirty="0" smtClean="0">
                <a:solidFill>
                  <a:srgbClr val="0070C0"/>
                </a:solidFill>
              </a:rPr>
              <a:t>Bolagiseringen av kommunala affärsverk förbättrade som en </a:t>
            </a:r>
            <a:r>
              <a:rPr lang="fi-FI" sz="1900" i="1" dirty="0" err="1" smtClean="0">
                <a:solidFill>
                  <a:srgbClr val="0070C0"/>
                </a:solidFill>
              </a:rPr>
              <a:t>engångsföreteelse</a:t>
            </a:r>
            <a:r>
              <a:rPr lang="fi-FI" sz="1900" i="1" dirty="0" smtClean="0">
                <a:solidFill>
                  <a:srgbClr val="0070C0"/>
                </a:solidFill>
              </a:rPr>
              <a:t> räkenskapsperiodens resultat </a:t>
            </a:r>
            <a:r>
              <a:rPr lang="fi-FI" sz="1900" i="1" dirty="0" err="1" smtClean="0">
                <a:solidFill>
                  <a:srgbClr val="0070C0"/>
                </a:solidFill>
              </a:rPr>
              <a:t>med</a:t>
            </a:r>
            <a:r>
              <a:rPr lang="fi-FI" sz="1900" i="1" dirty="0" smtClean="0">
                <a:solidFill>
                  <a:srgbClr val="0070C0"/>
                </a:solidFill>
              </a:rPr>
              <a:t> </a:t>
            </a:r>
            <a:r>
              <a:rPr lang="fi-FI" sz="1900" i="1" dirty="0" err="1" smtClean="0">
                <a:solidFill>
                  <a:srgbClr val="0070C0"/>
                </a:solidFill>
              </a:rPr>
              <a:t>ungefär</a:t>
            </a:r>
            <a:endParaRPr lang="fi-FI" sz="1900" i="1" dirty="0" smtClean="0">
              <a:solidFill>
                <a:srgbClr val="0070C0"/>
              </a:solidFill>
            </a:endParaRPr>
          </a:p>
          <a:p>
            <a:r>
              <a:rPr lang="fi-FI" sz="1900" i="1" dirty="0">
                <a:solidFill>
                  <a:srgbClr val="0070C0"/>
                </a:solidFill>
              </a:rPr>
              <a:t> </a:t>
            </a:r>
            <a:r>
              <a:rPr lang="fi-FI" sz="1900" i="1" dirty="0" smtClean="0">
                <a:solidFill>
                  <a:srgbClr val="0070C0"/>
                </a:solidFill>
              </a:rPr>
              <a:t>  </a:t>
            </a:r>
            <a:r>
              <a:rPr lang="fi-FI" sz="1900" i="1" dirty="0" smtClean="0">
                <a:solidFill>
                  <a:srgbClr val="0070C0"/>
                </a:solidFill>
              </a:rPr>
              <a:t> 1,4 </a:t>
            </a:r>
            <a:r>
              <a:rPr lang="fi-FI" sz="1900" i="1" dirty="0" smtClean="0">
                <a:solidFill>
                  <a:srgbClr val="0070C0"/>
                </a:solidFill>
              </a:rPr>
              <a:t>miljarder euro. </a:t>
            </a:r>
          </a:p>
          <a:p>
            <a:pPr marL="342900" indent="-342900">
              <a:buFont typeface="Arial" panose="020B0604020202020204" pitchFamily="34" charset="0"/>
              <a:buChar char="•"/>
            </a:pPr>
            <a:r>
              <a:rPr lang="fi-FI" sz="1900" i="1" dirty="0" smtClean="0">
                <a:solidFill>
                  <a:srgbClr val="0070C0"/>
                </a:solidFill>
              </a:rPr>
              <a:t>Utan bolagiseringarna är resultatet i stort sett </a:t>
            </a:r>
            <a:r>
              <a:rPr lang="fi-FI" sz="1900" i="1" dirty="0" err="1" smtClean="0">
                <a:solidFill>
                  <a:srgbClr val="0070C0"/>
                </a:solidFill>
              </a:rPr>
              <a:t>på</a:t>
            </a:r>
            <a:r>
              <a:rPr lang="fi-FI" sz="1900" i="1" dirty="0" smtClean="0">
                <a:solidFill>
                  <a:srgbClr val="0070C0"/>
                </a:solidFill>
              </a:rPr>
              <a:t> </a:t>
            </a:r>
            <a:r>
              <a:rPr lang="fi-FI" sz="1900" i="1" dirty="0" err="1" smtClean="0">
                <a:solidFill>
                  <a:srgbClr val="0070C0"/>
                </a:solidFill>
              </a:rPr>
              <a:t>föregående</a:t>
            </a:r>
            <a:r>
              <a:rPr lang="fi-FI" sz="1900" i="1" dirty="0" smtClean="0">
                <a:solidFill>
                  <a:srgbClr val="0070C0"/>
                </a:solidFill>
              </a:rPr>
              <a:t> </a:t>
            </a:r>
            <a:r>
              <a:rPr lang="fi-FI" sz="1900" i="1" dirty="0" err="1" smtClean="0">
                <a:solidFill>
                  <a:srgbClr val="0070C0"/>
                </a:solidFill>
              </a:rPr>
              <a:t>års</a:t>
            </a:r>
            <a:r>
              <a:rPr lang="fi-FI" sz="1900" i="1" dirty="0" smtClean="0">
                <a:solidFill>
                  <a:srgbClr val="0070C0"/>
                </a:solidFill>
              </a:rPr>
              <a:t> </a:t>
            </a:r>
            <a:r>
              <a:rPr lang="fi-FI" sz="1900" i="1" dirty="0" err="1" smtClean="0">
                <a:solidFill>
                  <a:srgbClr val="0070C0"/>
                </a:solidFill>
              </a:rPr>
              <a:t>nivå</a:t>
            </a:r>
            <a:r>
              <a:rPr lang="fi-FI" sz="1900" i="1" dirty="0" smtClean="0">
                <a:solidFill>
                  <a:srgbClr val="0070C0"/>
                </a:solidFill>
              </a:rPr>
              <a:t>.</a:t>
            </a:r>
          </a:p>
          <a:p>
            <a:pPr marL="342900" indent="-342900">
              <a:buFont typeface="Arial" panose="020B0604020202020204" pitchFamily="34" charset="0"/>
              <a:buChar char="•"/>
            </a:pPr>
            <a:r>
              <a:rPr lang="sv-FI" sz="1900" b="1" i="1" dirty="0">
                <a:solidFill>
                  <a:srgbClr val="0070C0"/>
                </a:solidFill>
              </a:rPr>
              <a:t>Bolagiseringarna har knappt haft någon inverkan på kommunernas och samkommunernas finansiella ställning</a:t>
            </a:r>
            <a:r>
              <a:rPr lang="sv-FI" sz="1900" i="1" dirty="0">
                <a:solidFill>
                  <a:srgbClr val="0070C0"/>
                </a:solidFill>
              </a:rPr>
              <a:t>, eftersom de extraordinära inkomsterna </a:t>
            </a:r>
            <a:r>
              <a:rPr lang="sv-FI" sz="1900" i="1" dirty="0" err="1">
                <a:solidFill>
                  <a:srgbClr val="0070C0"/>
                </a:solidFill>
              </a:rPr>
              <a:t>nettas</a:t>
            </a:r>
            <a:r>
              <a:rPr lang="sv-FI" sz="1900" i="1" dirty="0">
                <a:solidFill>
                  <a:srgbClr val="0070C0"/>
                </a:solidFill>
              </a:rPr>
              <a:t> i finansieringsanalysen</a:t>
            </a:r>
            <a:r>
              <a:rPr lang="fi-FI" sz="1900" i="1" dirty="0">
                <a:solidFill>
                  <a:srgbClr val="0070C0"/>
                </a:solidFill>
              </a:rPr>
              <a:t>.     </a:t>
            </a:r>
            <a:endParaRPr lang="sv-SE" sz="1900" i="1" dirty="0">
              <a:solidFill>
                <a:srgbClr val="0070C0"/>
              </a:solidFill>
            </a:endParaRPr>
          </a:p>
        </p:txBody>
      </p:sp>
      <p:sp>
        <p:nvSpPr>
          <p:cNvPr id="2" name="Tekstiruutu 1"/>
          <p:cNvSpPr txBox="1"/>
          <p:nvPr/>
        </p:nvSpPr>
        <p:spPr>
          <a:xfrm>
            <a:off x="138287" y="3964994"/>
            <a:ext cx="8765541" cy="400110"/>
          </a:xfrm>
          <a:prstGeom prst="rect">
            <a:avLst/>
          </a:prstGeom>
          <a:noFill/>
        </p:spPr>
        <p:txBody>
          <a:bodyPr wrap="none" rtlCol="0">
            <a:spAutoFit/>
          </a:bodyPr>
          <a:lstStyle/>
          <a:p>
            <a:r>
              <a:rPr lang="fi-FI" sz="2000" b="1" dirty="0" smtClean="0"/>
              <a:t>Verksamhetsutgifterna ökade </a:t>
            </a:r>
            <a:r>
              <a:rPr lang="fi-FI" sz="2000" b="1" dirty="0" err="1" smtClean="0"/>
              <a:t>ytterst</a:t>
            </a:r>
            <a:r>
              <a:rPr lang="fi-FI" sz="2000" b="1" dirty="0" smtClean="0"/>
              <a:t> </a:t>
            </a:r>
            <a:r>
              <a:rPr lang="fi-FI" sz="2000" b="1" dirty="0" err="1" smtClean="0"/>
              <a:t>lite</a:t>
            </a:r>
            <a:r>
              <a:rPr lang="fi-FI" sz="2000" b="1" dirty="0" smtClean="0"/>
              <a:t>, </a:t>
            </a:r>
            <a:r>
              <a:rPr lang="fi-FI" sz="2000" b="1" dirty="0" err="1" smtClean="0"/>
              <a:t>mindre</a:t>
            </a:r>
            <a:r>
              <a:rPr lang="fi-FI" sz="2000" b="1" dirty="0" smtClean="0"/>
              <a:t> </a:t>
            </a:r>
            <a:r>
              <a:rPr lang="fi-FI" sz="2000" b="1" dirty="0" err="1" smtClean="0"/>
              <a:t>än</a:t>
            </a:r>
            <a:r>
              <a:rPr lang="fi-FI" sz="2000" b="1" dirty="0" smtClean="0"/>
              <a:t> ½ %</a:t>
            </a:r>
            <a:endParaRPr lang="sv-SE" sz="2000" b="1" dirty="0"/>
          </a:p>
        </p:txBody>
      </p:sp>
      <p:sp>
        <p:nvSpPr>
          <p:cNvPr id="10" name="Tekstiruutu 9"/>
          <p:cNvSpPr txBox="1"/>
          <p:nvPr/>
        </p:nvSpPr>
        <p:spPr>
          <a:xfrm>
            <a:off x="107505" y="908720"/>
            <a:ext cx="9036496" cy="707886"/>
          </a:xfrm>
          <a:prstGeom prst="rect">
            <a:avLst/>
          </a:prstGeom>
          <a:noFill/>
        </p:spPr>
        <p:txBody>
          <a:bodyPr wrap="square" rtlCol="0">
            <a:spAutoFit/>
          </a:bodyPr>
          <a:lstStyle/>
          <a:p>
            <a:r>
              <a:rPr lang="fi-FI" sz="2000" b="1" dirty="0" err="1" smtClean="0"/>
              <a:t>Räkenskapsperiodens</a:t>
            </a:r>
            <a:r>
              <a:rPr lang="fi-FI" sz="2000" b="1" dirty="0" smtClean="0"/>
              <a:t> </a:t>
            </a:r>
            <a:r>
              <a:rPr lang="fi-FI" sz="2000" b="1" dirty="0" err="1" smtClean="0"/>
              <a:t>sammanlagda</a:t>
            </a:r>
            <a:r>
              <a:rPr lang="fi-FI" sz="2000" b="1" dirty="0" smtClean="0"/>
              <a:t> </a:t>
            </a:r>
            <a:r>
              <a:rPr lang="fi-FI" sz="2000" b="1" dirty="0" err="1" smtClean="0"/>
              <a:t>resultat</a:t>
            </a:r>
            <a:r>
              <a:rPr lang="fi-FI" sz="2000" b="1" dirty="0" smtClean="0"/>
              <a:t> för kommunerna och samkommunerna </a:t>
            </a:r>
            <a:r>
              <a:rPr lang="fi-FI" sz="2000" b="1" dirty="0" err="1" smtClean="0"/>
              <a:t>var</a:t>
            </a:r>
            <a:r>
              <a:rPr lang="fi-FI" sz="2000" b="1" dirty="0" smtClean="0"/>
              <a:t> 1,86 miljarder euro. </a:t>
            </a:r>
            <a:endParaRPr lang="sv-SE" sz="2000" b="1" dirty="0"/>
          </a:p>
        </p:txBody>
      </p:sp>
    </p:spTree>
    <p:extLst>
      <p:ext uri="{BB962C8B-B14F-4D97-AF65-F5344CB8AC3E}">
        <p14:creationId xmlns:p14="http://schemas.microsoft.com/office/powerpoint/2010/main" val="306997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251520" y="56179"/>
            <a:ext cx="8641084" cy="852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2600" b="1" dirty="0" smtClean="0">
                <a:solidFill>
                  <a:schemeClr val="accent1"/>
                </a:solidFill>
              </a:rPr>
              <a:t>Faktorer att beakta i tolkningen av bokslutsprognoserna 2014</a:t>
            </a:r>
            <a:endParaRPr lang="sv-SE" sz="2600" b="1" dirty="0">
              <a:solidFill>
                <a:schemeClr val="accent1"/>
              </a:solidFill>
            </a:endParaRPr>
          </a:p>
        </p:txBody>
      </p:sp>
      <p:sp>
        <p:nvSpPr>
          <p:cNvPr id="7239" name="Alatunnisteen paikkamerkki 1"/>
          <p:cNvSpPr>
            <a:spLocks noGrp="1"/>
          </p:cNvSpPr>
          <p:nvPr>
            <p:ph type="ftr" sz="quarter" idx="4294967295"/>
          </p:nvPr>
        </p:nvSpPr>
        <p:spPr bwMode="auto">
          <a:xfrm>
            <a:off x="2987824" y="6453336"/>
            <a:ext cx="2895600" cy="222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11.2.2015 Kari-Pekka Mäki-Lohiluoma</a:t>
            </a:r>
          </a:p>
        </p:txBody>
      </p:sp>
      <p:sp>
        <p:nvSpPr>
          <p:cNvPr id="62" name="Rectangle 150"/>
          <p:cNvSpPr>
            <a:spLocks noChangeArrowheads="1"/>
          </p:cNvSpPr>
          <p:nvPr/>
        </p:nvSpPr>
        <p:spPr bwMode="auto">
          <a:xfrm>
            <a:off x="107505" y="4534669"/>
            <a:ext cx="878497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2100" i="1" dirty="0" smtClean="0">
                <a:solidFill>
                  <a:srgbClr val="0070C0"/>
                </a:solidFill>
              </a:rPr>
              <a:t>Anskaffningen av aktier och andelar till följd av bolagiseringen av kommunala affärsverk ökade som en engångsföreteelse investeringarna med omkring 2,5 md euro.</a:t>
            </a:r>
            <a:r>
              <a:rPr lang="fi-FI" sz="1900" i="1" dirty="0" smtClean="0">
                <a:solidFill>
                  <a:srgbClr val="0070C0"/>
                </a:solidFill>
              </a:rPr>
              <a:t> </a:t>
            </a:r>
          </a:p>
          <a:p>
            <a:pPr marL="342900" indent="-342900">
              <a:buFont typeface="Arial" panose="020B0604020202020204" pitchFamily="34" charset="0"/>
              <a:buChar char="•"/>
            </a:pPr>
            <a:r>
              <a:rPr lang="fi-FI" sz="1900" i="1" dirty="0" smtClean="0">
                <a:solidFill>
                  <a:srgbClr val="0070C0"/>
                </a:solidFill>
              </a:rPr>
              <a:t>Investeringar som avskrivs (investeringsutgifter utan mark- och vattenområden samt anskaffning av aktier och andelar) minskade med 2 % från föregående år.</a:t>
            </a:r>
            <a:endParaRPr lang="sv-SE" sz="1900" i="1" dirty="0">
              <a:solidFill>
                <a:srgbClr val="0070C0"/>
              </a:solidFill>
            </a:endParaRPr>
          </a:p>
        </p:txBody>
      </p:sp>
      <p:sp>
        <p:nvSpPr>
          <p:cNvPr id="21" name="Rectangle 150"/>
          <p:cNvSpPr>
            <a:spLocks noChangeArrowheads="1"/>
          </p:cNvSpPr>
          <p:nvPr/>
        </p:nvSpPr>
        <p:spPr bwMode="auto">
          <a:xfrm>
            <a:off x="107504" y="1369804"/>
            <a:ext cx="903649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i="1" dirty="0" smtClean="0">
                <a:solidFill>
                  <a:srgbClr val="0070C0"/>
                </a:solidFill>
              </a:rPr>
              <a:t>Inkomsterna från kommunalskatten ökade med bara 1,3 %, trots att 156 kommuner höjde sin inkomstskattesats för 2014. </a:t>
            </a:r>
          </a:p>
          <a:p>
            <a:pPr marL="342900" indent="-342900">
              <a:buFont typeface="Arial" panose="020B0604020202020204" pitchFamily="34" charset="0"/>
              <a:buChar char="•"/>
            </a:pPr>
            <a:r>
              <a:rPr lang="fi-FI" sz="1900" i="1" dirty="0" smtClean="0">
                <a:solidFill>
                  <a:srgbClr val="0070C0"/>
                </a:solidFill>
              </a:rPr>
              <a:t>Den långsamma ökningen beror på rättelsen av föregående </a:t>
            </a:r>
            <a:r>
              <a:rPr lang="fi-FI" sz="1900" i="1" dirty="0" err="1" smtClean="0">
                <a:solidFill>
                  <a:srgbClr val="0070C0"/>
                </a:solidFill>
              </a:rPr>
              <a:t>års</a:t>
            </a:r>
            <a:r>
              <a:rPr lang="fi-FI" sz="1900" i="1" dirty="0" smtClean="0">
                <a:solidFill>
                  <a:srgbClr val="0070C0"/>
                </a:solidFill>
              </a:rPr>
              <a:t> </a:t>
            </a:r>
            <a:r>
              <a:rPr lang="fi-FI" sz="1900" i="1" dirty="0" err="1" smtClean="0">
                <a:solidFill>
                  <a:srgbClr val="0070C0"/>
                </a:solidFill>
              </a:rPr>
              <a:t>fördelningsandelar</a:t>
            </a:r>
            <a:r>
              <a:rPr lang="fi-FI" sz="1900" i="1" dirty="0" smtClean="0">
                <a:solidFill>
                  <a:srgbClr val="0070C0"/>
                </a:solidFill>
              </a:rPr>
              <a:t>, det nya systemet för skatteredovisningar samt den svaga ekonomiska tillväxten och den återhållsamma löneuppgörelsen.</a:t>
            </a:r>
          </a:p>
          <a:p>
            <a:pPr marL="171450" indent="-171450">
              <a:buFont typeface="Arial" panose="020B0604020202020204" pitchFamily="34" charset="0"/>
              <a:buChar char="•"/>
            </a:pPr>
            <a:r>
              <a:rPr sz="1900" i="1" dirty="0">
                <a:solidFill>
                  <a:srgbClr val="0070C0"/>
                </a:solidFill>
              </a:rPr>
              <a:t> </a:t>
            </a:r>
            <a:r>
              <a:rPr lang="fi-FI" sz="1900" i="1" dirty="0">
                <a:solidFill>
                  <a:srgbClr val="0070C0"/>
                </a:solidFill>
              </a:rPr>
              <a:t> </a:t>
            </a:r>
            <a:r>
              <a:rPr lang="fi-FI" sz="1900" i="1" dirty="0" err="1" smtClean="0">
                <a:solidFill>
                  <a:srgbClr val="0070C0"/>
                </a:solidFill>
              </a:rPr>
              <a:t>Både</a:t>
            </a:r>
            <a:r>
              <a:rPr lang="fi-FI" sz="1900" i="1" dirty="0" smtClean="0">
                <a:solidFill>
                  <a:srgbClr val="0070C0"/>
                </a:solidFill>
              </a:rPr>
              <a:t> </a:t>
            </a:r>
            <a:r>
              <a:rPr lang="fi-FI" sz="1900" i="1" dirty="0">
                <a:solidFill>
                  <a:srgbClr val="0070C0"/>
                </a:solidFill>
              </a:rPr>
              <a:t>fastighets- och samfundsskatten </a:t>
            </a:r>
            <a:r>
              <a:rPr lang="fi-FI" sz="1900" i="1" dirty="0" smtClean="0">
                <a:solidFill>
                  <a:srgbClr val="0070C0"/>
                </a:solidFill>
              </a:rPr>
              <a:t>växte med över 10 %. </a:t>
            </a:r>
            <a:endParaRPr lang="sv-SE" sz="1400" i="1" dirty="0">
              <a:solidFill>
                <a:srgbClr val="0070C0"/>
              </a:solidFill>
            </a:endParaRPr>
          </a:p>
        </p:txBody>
      </p:sp>
      <p:sp>
        <p:nvSpPr>
          <p:cNvPr id="2" name="Tekstiruutu 1"/>
          <p:cNvSpPr txBox="1"/>
          <p:nvPr/>
        </p:nvSpPr>
        <p:spPr>
          <a:xfrm>
            <a:off x="251520" y="4102621"/>
            <a:ext cx="6651180" cy="400110"/>
          </a:xfrm>
          <a:prstGeom prst="rect">
            <a:avLst/>
          </a:prstGeom>
          <a:noFill/>
        </p:spPr>
        <p:txBody>
          <a:bodyPr wrap="none" rtlCol="0">
            <a:spAutoFit/>
          </a:bodyPr>
          <a:lstStyle/>
          <a:p>
            <a:r>
              <a:rPr lang="fi-FI" sz="2000" b="1" dirty="0" smtClean="0"/>
              <a:t>Bruttoinvesteringarna uppgick till cirka 7,7 miljarder euro</a:t>
            </a:r>
            <a:endParaRPr lang="sv-SE" sz="2000" b="1" dirty="0"/>
          </a:p>
        </p:txBody>
      </p:sp>
      <p:sp>
        <p:nvSpPr>
          <p:cNvPr id="10" name="Tekstiruutu 9"/>
          <p:cNvSpPr txBox="1"/>
          <p:nvPr/>
        </p:nvSpPr>
        <p:spPr>
          <a:xfrm>
            <a:off x="251520" y="908720"/>
            <a:ext cx="6296917" cy="400110"/>
          </a:xfrm>
          <a:prstGeom prst="rect">
            <a:avLst/>
          </a:prstGeom>
          <a:noFill/>
        </p:spPr>
        <p:txBody>
          <a:bodyPr wrap="none" rtlCol="0">
            <a:spAutoFit/>
          </a:bodyPr>
          <a:lstStyle/>
          <a:p>
            <a:r>
              <a:rPr lang="fi-FI" sz="2000" b="1" dirty="0" smtClean="0"/>
              <a:t>De sammanlagda skatteinkomsterna ökade med 2,5 %</a:t>
            </a:r>
            <a:endParaRPr lang="sv-SE" sz="2000" b="1" dirty="0"/>
          </a:p>
        </p:txBody>
      </p:sp>
      <p:sp>
        <p:nvSpPr>
          <p:cNvPr id="11" name="Rectangle 150"/>
          <p:cNvSpPr>
            <a:spLocks noChangeArrowheads="1"/>
          </p:cNvSpPr>
          <p:nvPr/>
        </p:nvSpPr>
        <p:spPr bwMode="auto">
          <a:xfrm>
            <a:off x="107504" y="3526557"/>
            <a:ext cx="8585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buFont typeface="Arial" panose="020B0604020202020204" pitchFamily="34" charset="0"/>
              <a:buChar char="•"/>
            </a:pPr>
            <a:r>
              <a:rPr lang="fi-FI" sz="1900" i="1" dirty="0">
                <a:solidFill>
                  <a:srgbClr val="0070C0"/>
                </a:solidFill>
              </a:rPr>
              <a:t>År 2014 gjordes en extra nedskärning på cirka 360 miljoner euro i statsandelen för kommunal basservice.</a:t>
            </a:r>
            <a:r>
              <a:rPr sz="1900" i="1" dirty="0">
                <a:solidFill>
                  <a:srgbClr val="0070C0"/>
                </a:solidFill>
              </a:rPr>
              <a:t>        </a:t>
            </a:r>
            <a:endParaRPr lang="sv-SE" sz="1900" i="1" dirty="0">
              <a:solidFill>
                <a:srgbClr val="0070C0"/>
              </a:solidFill>
            </a:endParaRPr>
          </a:p>
        </p:txBody>
      </p:sp>
      <p:sp>
        <p:nvSpPr>
          <p:cNvPr id="12" name="Tekstiruutu 11"/>
          <p:cNvSpPr txBox="1"/>
          <p:nvPr/>
        </p:nvSpPr>
        <p:spPr>
          <a:xfrm>
            <a:off x="251520" y="3140968"/>
            <a:ext cx="4541628" cy="400110"/>
          </a:xfrm>
          <a:prstGeom prst="rect">
            <a:avLst/>
          </a:prstGeom>
          <a:noFill/>
        </p:spPr>
        <p:txBody>
          <a:bodyPr wrap="none" rtlCol="0">
            <a:spAutoFit/>
          </a:bodyPr>
          <a:lstStyle/>
          <a:p>
            <a:r>
              <a:rPr lang="fi-FI" sz="2000" b="1" dirty="0" smtClean="0"/>
              <a:t>Statsandelarna minskade med 1,3 %</a:t>
            </a:r>
            <a:endParaRPr lang="sv-SE" sz="2000" b="1" dirty="0"/>
          </a:p>
        </p:txBody>
      </p:sp>
    </p:spTree>
    <p:extLst>
      <p:ext uri="{BB962C8B-B14F-4D97-AF65-F5344CB8AC3E}">
        <p14:creationId xmlns:p14="http://schemas.microsoft.com/office/powerpoint/2010/main" val="2731514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
          <p:cNvSpPr>
            <a:spLocks noChangeArrowheads="1"/>
          </p:cNvSpPr>
          <p:nvPr/>
        </p:nvSpPr>
        <p:spPr bwMode="auto">
          <a:xfrm>
            <a:off x="35496" y="2044868"/>
            <a:ext cx="2962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Skattefinansiering</a:t>
            </a:r>
            <a:r>
              <a:rPr lang="fi-FI" sz="1800" dirty="0" smtClean="0"/>
              <a:t> </a:t>
            </a:r>
            <a:r>
              <a:rPr lang="fi-FI" sz="1800" dirty="0" err="1" smtClean="0"/>
              <a:t>totalt</a:t>
            </a:r>
            <a:endParaRPr lang="fi-FI" sz="1800" dirty="0"/>
          </a:p>
        </p:txBody>
      </p:sp>
      <p:sp>
        <p:nvSpPr>
          <p:cNvPr id="6149" name="Rectangle 8"/>
          <p:cNvSpPr>
            <a:spLocks noChangeArrowheads="1"/>
          </p:cNvSpPr>
          <p:nvPr/>
        </p:nvSpPr>
        <p:spPr bwMode="auto">
          <a:xfrm>
            <a:off x="35496" y="5301208"/>
            <a:ext cx="2075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Lånestock</a:t>
            </a:r>
            <a:r>
              <a:rPr lang="fi-FI" sz="1800" dirty="0" smtClean="0"/>
              <a:t> 31.12</a:t>
            </a:r>
            <a:endParaRPr lang="fi-FI" sz="1800" dirty="0"/>
          </a:p>
        </p:txBody>
      </p:sp>
      <p:sp>
        <p:nvSpPr>
          <p:cNvPr id="6155" name="Rectangle 46"/>
          <p:cNvSpPr>
            <a:spLocks noChangeArrowheads="1"/>
          </p:cNvSpPr>
          <p:nvPr/>
        </p:nvSpPr>
        <p:spPr bwMode="auto">
          <a:xfrm>
            <a:off x="5745002" y="1700808"/>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a:solidFill>
                  <a:srgbClr val="C00000"/>
                </a:solidFill>
              </a:rPr>
              <a:t>-</a:t>
            </a:r>
            <a:r>
              <a:rPr lang="fi-FI" sz="1800" dirty="0" smtClean="0">
                <a:solidFill>
                  <a:srgbClr val="C00000"/>
                </a:solidFill>
              </a:rPr>
              <a:t>26,78</a:t>
            </a:r>
            <a:endParaRPr lang="fi-FI" sz="1800" dirty="0">
              <a:solidFill>
                <a:srgbClr val="C00000"/>
              </a:solidFill>
            </a:endParaRPr>
          </a:p>
        </p:txBody>
      </p:sp>
      <p:sp>
        <p:nvSpPr>
          <p:cNvPr id="6156" name="Rectangle 47"/>
          <p:cNvSpPr>
            <a:spLocks noChangeArrowheads="1"/>
          </p:cNvSpPr>
          <p:nvPr/>
        </p:nvSpPr>
        <p:spPr bwMode="auto">
          <a:xfrm>
            <a:off x="5823796" y="2044868"/>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29,35</a:t>
            </a:r>
            <a:endParaRPr lang="fi-FI" sz="1800" dirty="0">
              <a:solidFill>
                <a:srgbClr val="C00000"/>
              </a:solidFill>
            </a:endParaRPr>
          </a:p>
        </p:txBody>
      </p:sp>
      <p:sp>
        <p:nvSpPr>
          <p:cNvPr id="6157" name="Rectangle 48"/>
          <p:cNvSpPr>
            <a:spLocks noChangeArrowheads="1"/>
          </p:cNvSpPr>
          <p:nvPr/>
        </p:nvSpPr>
        <p:spPr bwMode="auto">
          <a:xfrm>
            <a:off x="5795220" y="5301208"/>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16,64</a:t>
            </a:r>
            <a:endParaRPr lang="fi-FI" sz="1800" dirty="0">
              <a:solidFill>
                <a:srgbClr val="C00000"/>
              </a:solidFill>
            </a:endParaRPr>
          </a:p>
        </p:txBody>
      </p:sp>
      <p:sp>
        <p:nvSpPr>
          <p:cNvPr id="6158" name="Rectangle 57"/>
          <p:cNvSpPr>
            <a:spLocks noChangeArrowheads="1"/>
          </p:cNvSpPr>
          <p:nvPr/>
        </p:nvSpPr>
        <p:spPr bwMode="auto">
          <a:xfrm>
            <a:off x="5432041" y="1358633"/>
            <a:ext cx="1208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i-FI" sz="1800" dirty="0">
                <a:solidFill>
                  <a:srgbClr val="C00000"/>
                </a:solidFill>
              </a:rPr>
              <a:t> </a:t>
            </a:r>
            <a:r>
              <a:rPr lang="fi-FI" sz="1800" dirty="0" smtClean="0">
                <a:solidFill>
                  <a:srgbClr val="C00000"/>
                </a:solidFill>
              </a:rPr>
              <a:t>2014 BSP</a:t>
            </a:r>
            <a:endParaRPr lang="fi-FI" sz="1800" dirty="0">
              <a:solidFill>
                <a:srgbClr val="C00000"/>
              </a:solidFill>
            </a:endParaRPr>
          </a:p>
        </p:txBody>
      </p:sp>
      <p:sp>
        <p:nvSpPr>
          <p:cNvPr id="6159" name="Rectangle 82"/>
          <p:cNvSpPr>
            <a:spLocks noChangeArrowheads="1"/>
          </p:cNvSpPr>
          <p:nvPr/>
        </p:nvSpPr>
        <p:spPr bwMode="auto">
          <a:xfrm>
            <a:off x="8298147" y="170080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1,2</a:t>
            </a:r>
            <a:endParaRPr lang="fi-FI" sz="1800" i="1" dirty="0">
              <a:solidFill>
                <a:srgbClr val="C00000"/>
              </a:solidFill>
            </a:endParaRPr>
          </a:p>
        </p:txBody>
      </p:sp>
      <p:sp>
        <p:nvSpPr>
          <p:cNvPr id="6160" name="Rectangle 83"/>
          <p:cNvSpPr>
            <a:spLocks noChangeArrowheads="1"/>
          </p:cNvSpPr>
          <p:nvPr/>
        </p:nvSpPr>
        <p:spPr bwMode="auto">
          <a:xfrm>
            <a:off x="8287035" y="204486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1,4</a:t>
            </a:r>
            <a:endParaRPr lang="fi-FI" sz="1800" i="1" dirty="0">
              <a:solidFill>
                <a:srgbClr val="C00000"/>
              </a:solidFill>
            </a:endParaRPr>
          </a:p>
        </p:txBody>
      </p:sp>
      <p:sp>
        <p:nvSpPr>
          <p:cNvPr id="6161" name="Rectangle 84"/>
          <p:cNvSpPr>
            <a:spLocks noChangeArrowheads="1"/>
          </p:cNvSpPr>
          <p:nvPr/>
        </p:nvSpPr>
        <p:spPr bwMode="auto">
          <a:xfrm>
            <a:off x="8283860" y="530120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7,0</a:t>
            </a:r>
            <a:endParaRPr lang="fi-FI" sz="1800" i="1" dirty="0">
              <a:solidFill>
                <a:srgbClr val="C00000"/>
              </a:solidFill>
            </a:endParaRPr>
          </a:p>
        </p:txBody>
      </p:sp>
      <p:sp>
        <p:nvSpPr>
          <p:cNvPr id="6162" name="Rectangle 93"/>
          <p:cNvSpPr>
            <a:spLocks noChangeArrowheads="1"/>
          </p:cNvSpPr>
          <p:nvPr/>
        </p:nvSpPr>
        <p:spPr bwMode="auto">
          <a:xfrm>
            <a:off x="7811293" y="1384033"/>
            <a:ext cx="1123281" cy="23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85000"/>
              </a:lnSpc>
            </a:pPr>
            <a:r>
              <a:rPr lang="fi-FI" sz="1800" i="1" dirty="0" smtClean="0">
                <a:solidFill>
                  <a:srgbClr val="C00000"/>
                </a:solidFill>
              </a:rPr>
              <a:t>2014 BSP</a:t>
            </a:r>
            <a:endParaRPr lang="fi-FI" sz="1800" i="1" dirty="0">
              <a:solidFill>
                <a:srgbClr val="C00000"/>
              </a:solidFill>
            </a:endParaRPr>
          </a:p>
        </p:txBody>
      </p:sp>
      <p:sp>
        <p:nvSpPr>
          <p:cNvPr id="6166" name="Rectangle 105"/>
          <p:cNvSpPr>
            <a:spLocks noChangeArrowheads="1"/>
          </p:cNvSpPr>
          <p:nvPr/>
        </p:nvSpPr>
        <p:spPr bwMode="auto">
          <a:xfrm>
            <a:off x="6937077" y="1384033"/>
            <a:ext cx="803275" cy="23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800" i="1" dirty="0" smtClean="0">
                <a:solidFill>
                  <a:schemeClr val="tx1"/>
                </a:solidFill>
              </a:rPr>
              <a:t>2013</a:t>
            </a:r>
            <a:endParaRPr lang="fi-FI" sz="1800" i="1" dirty="0">
              <a:solidFill>
                <a:schemeClr val="tx1"/>
              </a:solidFill>
            </a:endParaRPr>
          </a:p>
        </p:txBody>
      </p:sp>
      <p:sp>
        <p:nvSpPr>
          <p:cNvPr id="6167" name="Line 124"/>
          <p:cNvSpPr>
            <a:spLocks noChangeShapeType="1"/>
          </p:cNvSpPr>
          <p:nvPr/>
        </p:nvSpPr>
        <p:spPr bwMode="auto">
          <a:xfrm>
            <a:off x="6804248" y="1330058"/>
            <a:ext cx="2089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sz="1800" i="1"/>
          </a:p>
        </p:txBody>
      </p:sp>
      <p:sp>
        <p:nvSpPr>
          <p:cNvPr id="6168" name="Line 125"/>
          <p:cNvSpPr>
            <a:spLocks noChangeShapeType="1"/>
          </p:cNvSpPr>
          <p:nvPr/>
        </p:nvSpPr>
        <p:spPr bwMode="auto">
          <a:xfrm>
            <a:off x="4500240" y="1330058"/>
            <a:ext cx="2088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sz="1800"/>
          </a:p>
        </p:txBody>
      </p:sp>
      <p:sp>
        <p:nvSpPr>
          <p:cNvPr id="6169" name="Rectangle 126"/>
          <p:cNvSpPr>
            <a:spLocks noChangeArrowheads="1"/>
          </p:cNvSpPr>
          <p:nvPr/>
        </p:nvSpPr>
        <p:spPr bwMode="auto">
          <a:xfrm>
            <a:off x="35496" y="2625879"/>
            <a:ext cx="1976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  - </a:t>
            </a:r>
            <a:r>
              <a:rPr lang="fi-FI" sz="1800" dirty="0" err="1" smtClean="0"/>
              <a:t>Statsandelar</a:t>
            </a:r>
            <a:endParaRPr lang="fi-FI" sz="1800" dirty="0"/>
          </a:p>
        </p:txBody>
      </p:sp>
      <p:sp>
        <p:nvSpPr>
          <p:cNvPr id="6171" name="Rectangle 129"/>
          <p:cNvSpPr>
            <a:spLocks noChangeArrowheads="1"/>
          </p:cNvSpPr>
          <p:nvPr/>
        </p:nvSpPr>
        <p:spPr bwMode="auto">
          <a:xfrm>
            <a:off x="5942694" y="2625879"/>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8,18</a:t>
            </a:r>
            <a:endParaRPr lang="fi-FI" sz="1800" dirty="0">
              <a:solidFill>
                <a:srgbClr val="C00000"/>
              </a:solidFill>
            </a:endParaRPr>
          </a:p>
        </p:txBody>
      </p:sp>
      <p:sp>
        <p:nvSpPr>
          <p:cNvPr id="6172" name="Rectangle 130"/>
          <p:cNvSpPr>
            <a:spLocks noChangeArrowheads="1"/>
          </p:cNvSpPr>
          <p:nvPr/>
        </p:nvSpPr>
        <p:spPr bwMode="auto">
          <a:xfrm>
            <a:off x="8179666" y="2625879"/>
            <a:ext cx="482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-1,3</a:t>
            </a:r>
            <a:endParaRPr lang="fi-FI" sz="1800" i="1" dirty="0">
              <a:solidFill>
                <a:srgbClr val="C00000"/>
              </a:solidFill>
            </a:endParaRPr>
          </a:p>
        </p:txBody>
      </p:sp>
      <p:sp>
        <p:nvSpPr>
          <p:cNvPr id="6174" name="Rectangle 132"/>
          <p:cNvSpPr>
            <a:spLocks noChangeArrowheads="1"/>
          </p:cNvSpPr>
          <p:nvPr/>
        </p:nvSpPr>
        <p:spPr bwMode="auto">
          <a:xfrm>
            <a:off x="35496" y="2913911"/>
            <a:ext cx="1267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Årsbidrag</a:t>
            </a:r>
            <a:endParaRPr lang="fi-FI" sz="1800" dirty="0"/>
          </a:p>
        </p:txBody>
      </p:sp>
      <p:sp>
        <p:nvSpPr>
          <p:cNvPr id="6176" name="Rectangle 135"/>
          <p:cNvSpPr>
            <a:spLocks noChangeArrowheads="1"/>
          </p:cNvSpPr>
          <p:nvPr/>
        </p:nvSpPr>
        <p:spPr bwMode="auto">
          <a:xfrm>
            <a:off x="5942694" y="2913911"/>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2,74</a:t>
            </a:r>
            <a:endParaRPr lang="fi-FI" sz="1800" dirty="0">
              <a:solidFill>
                <a:srgbClr val="C00000"/>
              </a:solidFill>
            </a:endParaRPr>
          </a:p>
        </p:txBody>
      </p:sp>
      <p:sp>
        <p:nvSpPr>
          <p:cNvPr id="6177" name="Rectangle 136"/>
          <p:cNvSpPr>
            <a:spLocks noChangeArrowheads="1"/>
          </p:cNvSpPr>
          <p:nvPr/>
        </p:nvSpPr>
        <p:spPr bwMode="auto">
          <a:xfrm>
            <a:off x="8283861" y="2913911"/>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1,9</a:t>
            </a:r>
            <a:endParaRPr lang="fi-FI" sz="1800" i="1" dirty="0">
              <a:solidFill>
                <a:srgbClr val="C00000"/>
              </a:solidFill>
            </a:endParaRPr>
          </a:p>
        </p:txBody>
      </p:sp>
      <p:sp>
        <p:nvSpPr>
          <p:cNvPr id="6179" name="Rectangle 138"/>
          <p:cNvSpPr>
            <a:spLocks noChangeArrowheads="1"/>
          </p:cNvSpPr>
          <p:nvPr/>
        </p:nvSpPr>
        <p:spPr bwMode="auto">
          <a:xfrm>
            <a:off x="35496" y="3217600"/>
            <a:ext cx="4029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Avskrivningar</a:t>
            </a:r>
            <a:r>
              <a:rPr lang="fi-FI" sz="1800" dirty="0" smtClean="0"/>
              <a:t> </a:t>
            </a:r>
            <a:r>
              <a:rPr lang="fi-FI" sz="1800" dirty="0" err="1" smtClean="0"/>
              <a:t>och</a:t>
            </a:r>
            <a:r>
              <a:rPr lang="fi-FI" sz="1800" dirty="0" smtClean="0"/>
              <a:t> </a:t>
            </a:r>
            <a:r>
              <a:rPr lang="fi-FI" sz="1800" dirty="0" err="1" smtClean="0"/>
              <a:t>nedskrivningar</a:t>
            </a:r>
            <a:endParaRPr lang="fi-FI" sz="1800" dirty="0"/>
          </a:p>
        </p:txBody>
      </p:sp>
      <p:sp>
        <p:nvSpPr>
          <p:cNvPr id="6181" name="Rectangle 141"/>
          <p:cNvSpPr>
            <a:spLocks noChangeArrowheads="1"/>
          </p:cNvSpPr>
          <p:nvPr/>
        </p:nvSpPr>
        <p:spPr bwMode="auto">
          <a:xfrm>
            <a:off x="5838500" y="3217600"/>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-2,58</a:t>
            </a:r>
            <a:endParaRPr lang="fi-FI" sz="1800" dirty="0">
              <a:solidFill>
                <a:srgbClr val="C00000"/>
              </a:solidFill>
            </a:endParaRPr>
          </a:p>
        </p:txBody>
      </p:sp>
      <p:sp>
        <p:nvSpPr>
          <p:cNvPr id="6182" name="Rectangle 142"/>
          <p:cNvSpPr>
            <a:spLocks noChangeArrowheads="1"/>
          </p:cNvSpPr>
          <p:nvPr/>
        </p:nvSpPr>
        <p:spPr bwMode="auto">
          <a:xfrm>
            <a:off x="8179665" y="3217600"/>
            <a:ext cx="482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-1,6</a:t>
            </a:r>
            <a:endParaRPr lang="fi-FI" sz="1800" i="1" dirty="0">
              <a:solidFill>
                <a:srgbClr val="C00000"/>
              </a:solidFill>
            </a:endParaRPr>
          </a:p>
        </p:txBody>
      </p:sp>
      <p:sp>
        <p:nvSpPr>
          <p:cNvPr id="6184" name="Rectangle 144"/>
          <p:cNvSpPr>
            <a:spLocks noChangeArrowheads="1"/>
          </p:cNvSpPr>
          <p:nvPr/>
        </p:nvSpPr>
        <p:spPr bwMode="auto">
          <a:xfrm>
            <a:off x="35496" y="3505632"/>
            <a:ext cx="3806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Räkenskapsperiodens</a:t>
            </a:r>
            <a:r>
              <a:rPr lang="fi-FI" sz="1800" dirty="0" smtClean="0"/>
              <a:t> resultat</a:t>
            </a:r>
            <a:r>
              <a:rPr lang="fi-FI" sz="1800" baseline="30000" dirty="0" smtClean="0"/>
              <a:t>1)</a:t>
            </a:r>
            <a:endParaRPr lang="fi-FI" sz="1800" baseline="30000" dirty="0"/>
          </a:p>
        </p:txBody>
      </p:sp>
      <p:sp>
        <p:nvSpPr>
          <p:cNvPr id="6186" name="Rectangle 147"/>
          <p:cNvSpPr>
            <a:spLocks noChangeArrowheads="1"/>
          </p:cNvSpPr>
          <p:nvPr/>
        </p:nvSpPr>
        <p:spPr bwMode="auto">
          <a:xfrm>
            <a:off x="5965935" y="350563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1,86</a:t>
            </a:r>
            <a:endParaRPr lang="fi-FI" sz="1800" dirty="0">
              <a:solidFill>
                <a:srgbClr val="C00000"/>
              </a:solidFill>
            </a:endParaRPr>
          </a:p>
        </p:txBody>
      </p:sp>
      <p:sp>
        <p:nvSpPr>
          <p:cNvPr id="6187" name="Rectangle 150"/>
          <p:cNvSpPr>
            <a:spLocks noChangeArrowheads="1"/>
          </p:cNvSpPr>
          <p:nvPr/>
        </p:nvSpPr>
        <p:spPr bwMode="auto">
          <a:xfrm>
            <a:off x="35496" y="1700808"/>
            <a:ext cx="23875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Verksamhetsbidrag</a:t>
            </a:r>
            <a:endParaRPr lang="fi-FI" sz="1800" dirty="0"/>
          </a:p>
        </p:txBody>
      </p:sp>
      <p:sp>
        <p:nvSpPr>
          <p:cNvPr id="6189" name="Rectangle 152"/>
          <p:cNvSpPr>
            <a:spLocks noChangeArrowheads="1"/>
          </p:cNvSpPr>
          <p:nvPr/>
        </p:nvSpPr>
        <p:spPr bwMode="auto">
          <a:xfrm>
            <a:off x="35496" y="4365104"/>
            <a:ext cx="45882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Verksamhetens</a:t>
            </a:r>
            <a:r>
              <a:rPr lang="fi-FI" sz="1800" dirty="0" smtClean="0"/>
              <a:t> </a:t>
            </a:r>
            <a:r>
              <a:rPr lang="fi-FI" sz="1800" dirty="0" err="1" smtClean="0"/>
              <a:t>och</a:t>
            </a:r>
            <a:r>
              <a:rPr lang="fi-FI" sz="1800" dirty="0" smtClean="0"/>
              <a:t> </a:t>
            </a:r>
            <a:r>
              <a:rPr lang="fi-FI" sz="1800" dirty="0" err="1" smtClean="0"/>
              <a:t>invest</a:t>
            </a:r>
            <a:r>
              <a:rPr lang="fi-FI" sz="1800" dirty="0" smtClean="0"/>
              <a:t>. </a:t>
            </a:r>
            <a:r>
              <a:rPr lang="fi-FI" sz="1800" dirty="0" err="1" smtClean="0"/>
              <a:t>kassaflöde</a:t>
            </a:r>
            <a:endParaRPr lang="fi-FI" sz="1800" dirty="0"/>
          </a:p>
        </p:txBody>
      </p:sp>
      <p:sp>
        <p:nvSpPr>
          <p:cNvPr id="6191" name="Rectangle 155"/>
          <p:cNvSpPr>
            <a:spLocks noChangeArrowheads="1"/>
          </p:cNvSpPr>
          <p:nvPr/>
        </p:nvSpPr>
        <p:spPr bwMode="auto">
          <a:xfrm>
            <a:off x="5871266" y="4365104"/>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-0,86</a:t>
            </a:r>
            <a:endParaRPr lang="fi-FI" sz="1800" dirty="0">
              <a:solidFill>
                <a:srgbClr val="C00000"/>
              </a:solidFill>
            </a:endParaRPr>
          </a:p>
        </p:txBody>
      </p:sp>
      <p:sp>
        <p:nvSpPr>
          <p:cNvPr id="6194" name="Rectangle 158"/>
          <p:cNvSpPr>
            <a:spLocks noChangeArrowheads="1"/>
          </p:cNvSpPr>
          <p:nvPr/>
        </p:nvSpPr>
        <p:spPr bwMode="auto">
          <a:xfrm>
            <a:off x="35496" y="5003135"/>
            <a:ext cx="32244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Förändring</a:t>
            </a:r>
            <a:r>
              <a:rPr lang="fi-FI" sz="1800" dirty="0" smtClean="0"/>
              <a:t> av </a:t>
            </a:r>
            <a:r>
              <a:rPr lang="fi-FI" sz="1800" dirty="0" err="1" smtClean="0"/>
              <a:t>lånestocken</a:t>
            </a:r>
            <a:endParaRPr lang="fi-FI" sz="1800" dirty="0"/>
          </a:p>
        </p:txBody>
      </p:sp>
      <p:sp>
        <p:nvSpPr>
          <p:cNvPr id="6196" name="Rectangle 161"/>
          <p:cNvSpPr>
            <a:spLocks noChangeArrowheads="1"/>
          </p:cNvSpPr>
          <p:nvPr/>
        </p:nvSpPr>
        <p:spPr bwMode="auto">
          <a:xfrm>
            <a:off x="5942694" y="5003135"/>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1,09</a:t>
            </a:r>
            <a:endParaRPr lang="fi-FI" sz="1800" dirty="0">
              <a:solidFill>
                <a:srgbClr val="C00000"/>
              </a:solidFill>
            </a:endParaRPr>
          </a:p>
        </p:txBody>
      </p:sp>
      <p:sp>
        <p:nvSpPr>
          <p:cNvPr id="7239" name="Alatunnisteen paikkamerkki 1"/>
          <p:cNvSpPr>
            <a:spLocks noGrp="1"/>
          </p:cNvSpPr>
          <p:nvPr>
            <p:ph type="ftr" sz="quarter" idx="4294967295"/>
          </p:nvPr>
        </p:nvSpPr>
        <p:spPr bwMode="auto">
          <a:xfrm>
            <a:off x="2987824"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11.2.2015 Kari-Pekka </a:t>
            </a:r>
            <a:r>
              <a:rPr lang="fi-FI" dirty="0" err="1" smtClean="0">
                <a:solidFill>
                  <a:schemeClr val="accent1"/>
                </a:solidFill>
              </a:rPr>
              <a:t>Mäki-Lohiluoma</a:t>
            </a:r>
            <a:endParaRPr lang="fi-FI" dirty="0" smtClean="0">
              <a:solidFill>
                <a:schemeClr val="accent1"/>
              </a:solidFill>
            </a:endParaRPr>
          </a:p>
        </p:txBody>
      </p:sp>
      <p:sp>
        <p:nvSpPr>
          <p:cNvPr id="76" name="Rectangle 57"/>
          <p:cNvSpPr>
            <a:spLocks noChangeArrowheads="1"/>
          </p:cNvSpPr>
          <p:nvPr/>
        </p:nvSpPr>
        <p:spPr bwMode="auto">
          <a:xfrm>
            <a:off x="4589601" y="1358633"/>
            <a:ext cx="671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i-FI" sz="1800" dirty="0">
                <a:solidFill>
                  <a:schemeClr val="accent1"/>
                </a:solidFill>
              </a:rPr>
              <a:t> </a:t>
            </a:r>
            <a:r>
              <a:rPr lang="fi-FI" sz="1800" dirty="0" smtClean="0">
                <a:solidFill>
                  <a:schemeClr val="accent1"/>
                </a:solidFill>
              </a:rPr>
              <a:t>2013</a:t>
            </a:r>
            <a:endParaRPr lang="fi-FI" sz="1800" dirty="0">
              <a:solidFill>
                <a:schemeClr val="accent1"/>
              </a:solidFill>
            </a:endParaRPr>
          </a:p>
        </p:txBody>
      </p:sp>
      <p:sp>
        <p:nvSpPr>
          <p:cNvPr id="72" name="Rectangle 46"/>
          <p:cNvSpPr>
            <a:spLocks noChangeArrowheads="1"/>
          </p:cNvSpPr>
          <p:nvPr/>
        </p:nvSpPr>
        <p:spPr bwMode="auto">
          <a:xfrm>
            <a:off x="4644008" y="1700808"/>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a:t>-</a:t>
            </a:r>
            <a:r>
              <a:rPr lang="fi-FI" sz="1800" dirty="0" smtClean="0"/>
              <a:t>26,45</a:t>
            </a:r>
            <a:endParaRPr lang="fi-FI" sz="1800" dirty="0"/>
          </a:p>
        </p:txBody>
      </p:sp>
      <p:sp>
        <p:nvSpPr>
          <p:cNvPr id="84" name="Rectangle 47"/>
          <p:cNvSpPr>
            <a:spLocks noChangeArrowheads="1"/>
          </p:cNvSpPr>
          <p:nvPr/>
        </p:nvSpPr>
        <p:spPr bwMode="auto">
          <a:xfrm>
            <a:off x="4722799" y="2044868"/>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28,93</a:t>
            </a:r>
            <a:endParaRPr lang="fi-FI" sz="1800" dirty="0"/>
          </a:p>
        </p:txBody>
      </p:sp>
      <p:sp>
        <p:nvSpPr>
          <p:cNvPr id="85" name="Rectangle 48"/>
          <p:cNvSpPr>
            <a:spLocks noChangeArrowheads="1"/>
          </p:cNvSpPr>
          <p:nvPr/>
        </p:nvSpPr>
        <p:spPr bwMode="auto">
          <a:xfrm>
            <a:off x="4709886" y="5301208"/>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15,55</a:t>
            </a:r>
            <a:endParaRPr lang="fi-FI" sz="1800" dirty="0"/>
          </a:p>
        </p:txBody>
      </p:sp>
      <p:sp>
        <p:nvSpPr>
          <p:cNvPr id="86" name="Rectangle 129"/>
          <p:cNvSpPr>
            <a:spLocks noChangeArrowheads="1"/>
          </p:cNvSpPr>
          <p:nvPr/>
        </p:nvSpPr>
        <p:spPr bwMode="auto">
          <a:xfrm>
            <a:off x="4857361" y="2625879"/>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8,29</a:t>
            </a:r>
            <a:endParaRPr lang="fi-FI" sz="1800" dirty="0"/>
          </a:p>
        </p:txBody>
      </p:sp>
      <p:sp>
        <p:nvSpPr>
          <p:cNvPr id="87" name="Rectangle 135"/>
          <p:cNvSpPr>
            <a:spLocks noChangeArrowheads="1"/>
          </p:cNvSpPr>
          <p:nvPr/>
        </p:nvSpPr>
        <p:spPr bwMode="auto">
          <a:xfrm>
            <a:off x="4857362" y="2913911"/>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2,69</a:t>
            </a:r>
            <a:endParaRPr lang="fi-FI" sz="1800" dirty="0"/>
          </a:p>
        </p:txBody>
      </p:sp>
      <p:sp>
        <p:nvSpPr>
          <p:cNvPr id="88" name="Rectangle 141"/>
          <p:cNvSpPr>
            <a:spLocks noChangeArrowheads="1"/>
          </p:cNvSpPr>
          <p:nvPr/>
        </p:nvSpPr>
        <p:spPr bwMode="auto">
          <a:xfrm>
            <a:off x="4753168" y="3217600"/>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-2,63</a:t>
            </a:r>
            <a:endParaRPr lang="fi-FI" sz="1800" dirty="0"/>
          </a:p>
        </p:txBody>
      </p:sp>
      <p:sp>
        <p:nvSpPr>
          <p:cNvPr id="89" name="Rectangle 147"/>
          <p:cNvSpPr>
            <a:spLocks noChangeArrowheads="1"/>
          </p:cNvSpPr>
          <p:nvPr/>
        </p:nvSpPr>
        <p:spPr bwMode="auto">
          <a:xfrm>
            <a:off x="4880603" y="350563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0,44</a:t>
            </a:r>
            <a:endParaRPr lang="fi-FI" sz="1800" dirty="0"/>
          </a:p>
        </p:txBody>
      </p:sp>
      <p:sp>
        <p:nvSpPr>
          <p:cNvPr id="90" name="Rectangle 155"/>
          <p:cNvSpPr>
            <a:spLocks noChangeArrowheads="1"/>
          </p:cNvSpPr>
          <p:nvPr/>
        </p:nvSpPr>
        <p:spPr bwMode="auto">
          <a:xfrm>
            <a:off x="4785937" y="4365104"/>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-1,09</a:t>
            </a:r>
            <a:endParaRPr lang="fi-FI" sz="1800" dirty="0"/>
          </a:p>
        </p:txBody>
      </p:sp>
      <p:sp>
        <p:nvSpPr>
          <p:cNvPr id="91" name="Rectangle 161"/>
          <p:cNvSpPr>
            <a:spLocks noChangeArrowheads="1"/>
          </p:cNvSpPr>
          <p:nvPr/>
        </p:nvSpPr>
        <p:spPr bwMode="auto">
          <a:xfrm>
            <a:off x="4857362" y="5003135"/>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1,74</a:t>
            </a:r>
            <a:endParaRPr lang="fi-FI" sz="1800" dirty="0"/>
          </a:p>
        </p:txBody>
      </p:sp>
      <p:sp>
        <p:nvSpPr>
          <p:cNvPr id="93" name="Rectangle 82"/>
          <p:cNvSpPr>
            <a:spLocks noChangeArrowheads="1"/>
          </p:cNvSpPr>
          <p:nvPr/>
        </p:nvSpPr>
        <p:spPr bwMode="auto">
          <a:xfrm>
            <a:off x="7303144" y="170080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2,5</a:t>
            </a:r>
            <a:endParaRPr lang="fi-FI" sz="1800" i="1" dirty="0"/>
          </a:p>
        </p:txBody>
      </p:sp>
      <p:sp>
        <p:nvSpPr>
          <p:cNvPr id="94" name="Rectangle 83"/>
          <p:cNvSpPr>
            <a:spLocks noChangeArrowheads="1"/>
          </p:cNvSpPr>
          <p:nvPr/>
        </p:nvSpPr>
        <p:spPr bwMode="auto">
          <a:xfrm>
            <a:off x="7307480" y="204486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5,6</a:t>
            </a:r>
            <a:endParaRPr lang="fi-FI" sz="1800" i="1" dirty="0"/>
          </a:p>
        </p:txBody>
      </p:sp>
      <p:sp>
        <p:nvSpPr>
          <p:cNvPr id="95" name="Rectangle 84"/>
          <p:cNvSpPr>
            <a:spLocks noChangeArrowheads="1"/>
          </p:cNvSpPr>
          <p:nvPr/>
        </p:nvSpPr>
        <p:spPr bwMode="auto">
          <a:xfrm>
            <a:off x="7156829" y="53012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12,6</a:t>
            </a:r>
            <a:endParaRPr lang="fi-FI" sz="1800" i="1" dirty="0"/>
          </a:p>
        </p:txBody>
      </p:sp>
      <p:sp>
        <p:nvSpPr>
          <p:cNvPr id="96" name="Rectangle 130"/>
          <p:cNvSpPr>
            <a:spLocks noChangeArrowheads="1"/>
          </p:cNvSpPr>
          <p:nvPr/>
        </p:nvSpPr>
        <p:spPr bwMode="auto">
          <a:xfrm>
            <a:off x="7304305" y="2625879"/>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2,7</a:t>
            </a:r>
            <a:endParaRPr lang="fi-FI" sz="1800" i="1" dirty="0"/>
          </a:p>
        </p:txBody>
      </p:sp>
      <p:sp>
        <p:nvSpPr>
          <p:cNvPr id="97" name="Rectangle 136"/>
          <p:cNvSpPr>
            <a:spLocks noChangeArrowheads="1"/>
          </p:cNvSpPr>
          <p:nvPr/>
        </p:nvSpPr>
        <p:spPr bwMode="auto">
          <a:xfrm>
            <a:off x="7156830" y="2913911"/>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50,3</a:t>
            </a:r>
            <a:endParaRPr lang="fi-FI" sz="1800" i="1" dirty="0"/>
          </a:p>
        </p:txBody>
      </p:sp>
      <p:sp>
        <p:nvSpPr>
          <p:cNvPr id="98" name="Rectangle 142"/>
          <p:cNvSpPr>
            <a:spLocks noChangeArrowheads="1"/>
          </p:cNvSpPr>
          <p:nvPr/>
        </p:nvSpPr>
        <p:spPr bwMode="auto">
          <a:xfrm>
            <a:off x="7304305" y="3217600"/>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9,3</a:t>
            </a:r>
            <a:endParaRPr lang="fi-FI" sz="1800" i="1" dirty="0"/>
          </a:p>
        </p:txBody>
      </p:sp>
      <p:sp>
        <p:nvSpPr>
          <p:cNvPr id="102" name="Rectangle 152"/>
          <p:cNvSpPr>
            <a:spLocks noChangeArrowheads="1"/>
          </p:cNvSpPr>
          <p:nvPr/>
        </p:nvSpPr>
        <p:spPr bwMode="auto">
          <a:xfrm>
            <a:off x="35496" y="4088105"/>
            <a:ext cx="3558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Investeringar</a:t>
            </a:r>
            <a:r>
              <a:rPr lang="fi-FI" sz="1800" dirty="0" smtClean="0"/>
              <a:t> </a:t>
            </a:r>
            <a:r>
              <a:rPr lang="fi-FI" sz="1800" dirty="0" err="1" smtClean="0"/>
              <a:t>som</a:t>
            </a:r>
            <a:r>
              <a:rPr lang="fi-FI" sz="1800" dirty="0" smtClean="0"/>
              <a:t> </a:t>
            </a:r>
            <a:r>
              <a:rPr lang="fi-FI" sz="1800" dirty="0" err="1" smtClean="0"/>
              <a:t>avskrivs</a:t>
            </a:r>
            <a:r>
              <a:rPr lang="fi-FI" sz="1800" dirty="0" smtClean="0"/>
              <a:t> </a:t>
            </a:r>
            <a:r>
              <a:rPr lang="fi-FI" sz="1800" baseline="30000" dirty="0" smtClean="0"/>
              <a:t>3)</a:t>
            </a:r>
            <a:endParaRPr lang="fi-FI" sz="1800" baseline="30000" dirty="0"/>
          </a:p>
        </p:txBody>
      </p:sp>
      <p:sp>
        <p:nvSpPr>
          <p:cNvPr id="103" name="Rectangle 155"/>
          <p:cNvSpPr>
            <a:spLocks noChangeArrowheads="1"/>
          </p:cNvSpPr>
          <p:nvPr/>
        </p:nvSpPr>
        <p:spPr bwMode="auto">
          <a:xfrm>
            <a:off x="5871267" y="4088105"/>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-3,85</a:t>
            </a:r>
            <a:endParaRPr lang="fi-FI" sz="1800" dirty="0">
              <a:solidFill>
                <a:srgbClr val="C00000"/>
              </a:solidFill>
            </a:endParaRPr>
          </a:p>
        </p:txBody>
      </p:sp>
      <p:sp>
        <p:nvSpPr>
          <p:cNvPr id="104" name="Rectangle 156"/>
          <p:cNvSpPr>
            <a:spLocks noChangeArrowheads="1"/>
          </p:cNvSpPr>
          <p:nvPr/>
        </p:nvSpPr>
        <p:spPr bwMode="auto">
          <a:xfrm>
            <a:off x="8179665" y="4088105"/>
            <a:ext cx="482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-2,0</a:t>
            </a:r>
            <a:endParaRPr lang="fi-FI" sz="1800" i="1" dirty="0">
              <a:solidFill>
                <a:srgbClr val="C00000"/>
              </a:solidFill>
            </a:endParaRPr>
          </a:p>
        </p:txBody>
      </p:sp>
      <p:sp>
        <p:nvSpPr>
          <p:cNvPr id="106" name="Rectangle 155"/>
          <p:cNvSpPr>
            <a:spLocks noChangeArrowheads="1"/>
          </p:cNvSpPr>
          <p:nvPr/>
        </p:nvSpPr>
        <p:spPr bwMode="auto">
          <a:xfrm>
            <a:off x="4785936" y="4088105"/>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-3,93</a:t>
            </a:r>
            <a:endParaRPr lang="fi-FI" sz="1800" dirty="0"/>
          </a:p>
        </p:txBody>
      </p:sp>
      <p:sp>
        <p:nvSpPr>
          <p:cNvPr id="107" name="Rectangle 156"/>
          <p:cNvSpPr>
            <a:spLocks noChangeArrowheads="1"/>
          </p:cNvSpPr>
          <p:nvPr/>
        </p:nvSpPr>
        <p:spPr bwMode="auto">
          <a:xfrm>
            <a:off x="7304306" y="4088105"/>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2,3</a:t>
            </a:r>
            <a:endParaRPr lang="fi-FI" sz="1800" i="1" dirty="0"/>
          </a:p>
        </p:txBody>
      </p:sp>
      <p:sp>
        <p:nvSpPr>
          <p:cNvPr id="64" name="Rectangle 158"/>
          <p:cNvSpPr>
            <a:spLocks noChangeArrowheads="1"/>
          </p:cNvSpPr>
          <p:nvPr/>
        </p:nvSpPr>
        <p:spPr bwMode="auto">
          <a:xfrm>
            <a:off x="35496" y="4726136"/>
            <a:ext cx="31400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smtClean="0"/>
              <a:t>Ökning</a:t>
            </a:r>
            <a:r>
              <a:rPr lang="fi-FI" sz="1800" dirty="0" smtClean="0"/>
              <a:t> av </a:t>
            </a:r>
            <a:r>
              <a:rPr lang="fi-FI" sz="1800" dirty="0" err="1" smtClean="0"/>
              <a:t>långfristiga</a:t>
            </a:r>
            <a:r>
              <a:rPr lang="fi-FI" sz="1800" dirty="0" smtClean="0"/>
              <a:t> </a:t>
            </a:r>
            <a:r>
              <a:rPr lang="fi-FI" sz="1800" dirty="0" err="1" smtClean="0"/>
              <a:t>lån</a:t>
            </a:r>
            <a:endParaRPr lang="fi-FI" sz="1800" dirty="0"/>
          </a:p>
        </p:txBody>
      </p:sp>
      <p:sp>
        <p:nvSpPr>
          <p:cNvPr id="65" name="Rectangle 161"/>
          <p:cNvSpPr>
            <a:spLocks noChangeArrowheads="1"/>
          </p:cNvSpPr>
          <p:nvPr/>
        </p:nvSpPr>
        <p:spPr bwMode="auto">
          <a:xfrm>
            <a:off x="5942694" y="4726136"/>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2,61</a:t>
            </a:r>
            <a:endParaRPr lang="fi-FI" sz="1800" dirty="0">
              <a:solidFill>
                <a:srgbClr val="C00000"/>
              </a:solidFill>
            </a:endParaRPr>
          </a:p>
        </p:txBody>
      </p:sp>
      <p:sp>
        <p:nvSpPr>
          <p:cNvPr id="66" name="Rectangle 162"/>
          <p:cNvSpPr>
            <a:spLocks noChangeArrowheads="1"/>
          </p:cNvSpPr>
          <p:nvPr/>
        </p:nvSpPr>
        <p:spPr bwMode="auto">
          <a:xfrm>
            <a:off x="8032189" y="4726136"/>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-13,3</a:t>
            </a:r>
            <a:endParaRPr lang="fi-FI" sz="1800" i="1" dirty="0">
              <a:solidFill>
                <a:srgbClr val="C00000"/>
              </a:solidFill>
            </a:endParaRPr>
          </a:p>
        </p:txBody>
      </p:sp>
      <p:sp>
        <p:nvSpPr>
          <p:cNvPr id="67" name="Rectangle 161"/>
          <p:cNvSpPr>
            <a:spLocks noChangeArrowheads="1"/>
          </p:cNvSpPr>
          <p:nvPr/>
        </p:nvSpPr>
        <p:spPr bwMode="auto">
          <a:xfrm>
            <a:off x="4857361" y="4726136"/>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3,01</a:t>
            </a:r>
            <a:endParaRPr lang="fi-FI" sz="1800" dirty="0"/>
          </a:p>
        </p:txBody>
      </p:sp>
      <p:sp>
        <p:nvSpPr>
          <p:cNvPr id="68" name="Rectangle 162"/>
          <p:cNvSpPr>
            <a:spLocks noChangeArrowheads="1"/>
          </p:cNvSpPr>
          <p:nvPr/>
        </p:nvSpPr>
        <p:spPr bwMode="auto">
          <a:xfrm>
            <a:off x="7156829" y="4726136"/>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24,9</a:t>
            </a:r>
            <a:endParaRPr lang="fi-FI" sz="1800" i="1" dirty="0"/>
          </a:p>
        </p:txBody>
      </p:sp>
      <p:sp>
        <p:nvSpPr>
          <p:cNvPr id="62" name="Rectangle 126"/>
          <p:cNvSpPr>
            <a:spLocks noChangeArrowheads="1"/>
          </p:cNvSpPr>
          <p:nvPr/>
        </p:nvSpPr>
        <p:spPr bwMode="auto">
          <a:xfrm>
            <a:off x="35496" y="2343933"/>
            <a:ext cx="24198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smtClean="0"/>
              <a:t>  - </a:t>
            </a:r>
            <a:r>
              <a:rPr lang="fi-FI" sz="1800" dirty="0" err="1" smtClean="0"/>
              <a:t>Skatteinkomster</a:t>
            </a:r>
            <a:endParaRPr lang="fi-FI" sz="1800" dirty="0"/>
          </a:p>
        </p:txBody>
      </p:sp>
      <p:sp>
        <p:nvSpPr>
          <p:cNvPr id="63" name="Rectangle 129"/>
          <p:cNvSpPr>
            <a:spLocks noChangeArrowheads="1"/>
          </p:cNvSpPr>
          <p:nvPr/>
        </p:nvSpPr>
        <p:spPr bwMode="auto">
          <a:xfrm>
            <a:off x="5795218" y="2343933"/>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21,16</a:t>
            </a:r>
            <a:endParaRPr lang="fi-FI" sz="1800" dirty="0">
              <a:solidFill>
                <a:srgbClr val="C00000"/>
              </a:solidFill>
            </a:endParaRPr>
          </a:p>
        </p:txBody>
      </p:sp>
      <p:sp>
        <p:nvSpPr>
          <p:cNvPr id="69" name="Rectangle 130"/>
          <p:cNvSpPr>
            <a:spLocks noChangeArrowheads="1"/>
          </p:cNvSpPr>
          <p:nvPr/>
        </p:nvSpPr>
        <p:spPr bwMode="auto">
          <a:xfrm>
            <a:off x="8283860" y="2343933"/>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2,5</a:t>
            </a:r>
            <a:endParaRPr lang="fi-FI" sz="1800" i="1" dirty="0">
              <a:solidFill>
                <a:srgbClr val="C00000"/>
              </a:solidFill>
            </a:endParaRPr>
          </a:p>
        </p:txBody>
      </p:sp>
      <p:sp>
        <p:nvSpPr>
          <p:cNvPr id="70" name="Rectangle 129"/>
          <p:cNvSpPr>
            <a:spLocks noChangeArrowheads="1"/>
          </p:cNvSpPr>
          <p:nvPr/>
        </p:nvSpPr>
        <p:spPr bwMode="auto">
          <a:xfrm>
            <a:off x="4709886" y="2343933"/>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20,64</a:t>
            </a:r>
            <a:endParaRPr lang="fi-FI" sz="1800" dirty="0"/>
          </a:p>
        </p:txBody>
      </p:sp>
      <p:sp>
        <p:nvSpPr>
          <p:cNvPr id="71" name="Rectangle 130"/>
          <p:cNvSpPr>
            <a:spLocks noChangeArrowheads="1"/>
          </p:cNvSpPr>
          <p:nvPr/>
        </p:nvSpPr>
        <p:spPr bwMode="auto">
          <a:xfrm>
            <a:off x="7304305" y="2343933"/>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6,9</a:t>
            </a:r>
            <a:endParaRPr lang="fi-FI" sz="1800" i="1" dirty="0"/>
          </a:p>
        </p:txBody>
      </p:sp>
      <p:sp>
        <p:nvSpPr>
          <p:cNvPr id="2" name="Tekstiruutu 1"/>
          <p:cNvSpPr txBox="1"/>
          <p:nvPr/>
        </p:nvSpPr>
        <p:spPr>
          <a:xfrm>
            <a:off x="-2962" y="6032321"/>
            <a:ext cx="9255482" cy="461665"/>
          </a:xfrm>
          <a:prstGeom prst="rect">
            <a:avLst/>
          </a:prstGeom>
          <a:noFill/>
        </p:spPr>
        <p:txBody>
          <a:bodyPr wrap="square" rtlCol="0">
            <a:spAutoFit/>
          </a:bodyPr>
          <a:lstStyle/>
          <a:p>
            <a:r>
              <a:rPr lang="fi-FI" sz="1150" dirty="0" smtClean="0"/>
              <a:t> 3</a:t>
            </a:r>
            <a:r>
              <a:rPr lang="fi-FI" sz="1150" dirty="0"/>
              <a:t>) </a:t>
            </a:r>
            <a:r>
              <a:rPr lang="fi-FI" sz="1150" dirty="0" err="1"/>
              <a:t>Investeringar</a:t>
            </a:r>
            <a:r>
              <a:rPr lang="fi-FI" sz="1150" dirty="0"/>
              <a:t> </a:t>
            </a:r>
            <a:r>
              <a:rPr lang="fi-FI" sz="1150" dirty="0" err="1"/>
              <a:t>som</a:t>
            </a:r>
            <a:r>
              <a:rPr lang="fi-FI" sz="1150" dirty="0"/>
              <a:t> </a:t>
            </a:r>
            <a:r>
              <a:rPr lang="fi-FI" sz="1150" dirty="0" err="1"/>
              <a:t>avskrivs</a:t>
            </a:r>
            <a:r>
              <a:rPr lang="fi-FI" sz="1150" dirty="0"/>
              <a:t> = </a:t>
            </a:r>
            <a:r>
              <a:rPr lang="fi-FI" sz="1150" dirty="0" err="1"/>
              <a:t>Investeringsutgifter</a:t>
            </a:r>
            <a:r>
              <a:rPr lang="fi-FI" sz="1150" dirty="0"/>
              <a:t> </a:t>
            </a:r>
            <a:r>
              <a:rPr lang="fi-FI" sz="1150" dirty="0" err="1"/>
              <a:t>utan</a:t>
            </a:r>
            <a:r>
              <a:rPr lang="fi-FI" sz="1150" dirty="0"/>
              <a:t> </a:t>
            </a:r>
            <a:r>
              <a:rPr lang="fi-FI" sz="1150" dirty="0" err="1"/>
              <a:t>mark-</a:t>
            </a:r>
            <a:r>
              <a:rPr lang="fi-FI" sz="1150" dirty="0"/>
              <a:t> </a:t>
            </a:r>
            <a:r>
              <a:rPr lang="fi-FI" sz="1150" dirty="0" err="1"/>
              <a:t>och</a:t>
            </a:r>
            <a:r>
              <a:rPr lang="fi-FI" sz="1150" dirty="0"/>
              <a:t> </a:t>
            </a:r>
            <a:r>
              <a:rPr lang="fi-FI" sz="1150" dirty="0" err="1"/>
              <a:t>vattenområden</a:t>
            </a:r>
            <a:r>
              <a:rPr lang="fi-FI" sz="1150" dirty="0"/>
              <a:t> </a:t>
            </a:r>
            <a:r>
              <a:rPr lang="fi-FI" sz="1150" dirty="0" err="1"/>
              <a:t>samt</a:t>
            </a:r>
            <a:r>
              <a:rPr lang="fi-FI" sz="1150" dirty="0"/>
              <a:t> </a:t>
            </a:r>
            <a:r>
              <a:rPr lang="fi-FI" sz="1150" dirty="0" err="1"/>
              <a:t>anskaffning</a:t>
            </a:r>
            <a:r>
              <a:rPr lang="fi-FI" sz="1150" dirty="0"/>
              <a:t> av </a:t>
            </a:r>
            <a:r>
              <a:rPr lang="fi-FI" sz="1150" dirty="0" err="1"/>
              <a:t>aktier</a:t>
            </a:r>
            <a:r>
              <a:rPr lang="fi-FI" sz="1150" dirty="0"/>
              <a:t> </a:t>
            </a:r>
            <a:r>
              <a:rPr lang="fi-FI" sz="1150" dirty="0" err="1"/>
              <a:t>och</a:t>
            </a:r>
            <a:r>
              <a:rPr lang="fi-FI" sz="1150" dirty="0"/>
              <a:t> </a:t>
            </a:r>
            <a:endParaRPr lang="fi-FI" sz="1150" dirty="0" smtClean="0"/>
          </a:p>
          <a:p>
            <a:r>
              <a:rPr lang="fi-FI" sz="1150" dirty="0"/>
              <a:t> </a:t>
            </a:r>
            <a:r>
              <a:rPr lang="fi-FI" sz="1150" dirty="0" smtClean="0"/>
              <a:t>    </a:t>
            </a:r>
            <a:r>
              <a:rPr lang="fi-FI" sz="1150" dirty="0" err="1" smtClean="0"/>
              <a:t>andelar</a:t>
            </a:r>
            <a:endParaRPr lang="fi-FI" sz="1150" dirty="0"/>
          </a:p>
        </p:txBody>
      </p:sp>
      <p:sp>
        <p:nvSpPr>
          <p:cNvPr id="73" name="Tekstiruutu 72"/>
          <p:cNvSpPr txBox="1"/>
          <p:nvPr/>
        </p:nvSpPr>
        <p:spPr>
          <a:xfrm>
            <a:off x="-36512" y="5589240"/>
            <a:ext cx="9433048" cy="269304"/>
          </a:xfrm>
          <a:prstGeom prst="rect">
            <a:avLst/>
          </a:prstGeom>
          <a:noFill/>
        </p:spPr>
        <p:txBody>
          <a:bodyPr wrap="square" rtlCol="0">
            <a:spAutoFit/>
          </a:bodyPr>
          <a:lstStyle/>
          <a:p>
            <a:r>
              <a:rPr lang="fi-FI" dirty="0" smtClean="0"/>
              <a:t> </a:t>
            </a:r>
            <a:r>
              <a:rPr lang="fi-FI" sz="1150" dirty="0" smtClean="0"/>
              <a:t>1) I </a:t>
            </a:r>
            <a:r>
              <a:rPr lang="fi-FI" sz="1150" dirty="0" err="1" smtClean="0"/>
              <a:t>resultatet</a:t>
            </a:r>
            <a:r>
              <a:rPr lang="fi-FI" sz="1150" dirty="0" smtClean="0"/>
              <a:t> för 2014 </a:t>
            </a:r>
            <a:r>
              <a:rPr lang="fi-FI" sz="1150" dirty="0" err="1" smtClean="0"/>
              <a:t>ingår</a:t>
            </a:r>
            <a:r>
              <a:rPr lang="fi-FI" sz="1150" dirty="0" smtClean="0"/>
              <a:t> </a:t>
            </a:r>
            <a:r>
              <a:rPr lang="fi-FI" sz="1150" dirty="0" err="1" smtClean="0"/>
              <a:t>extraordinära</a:t>
            </a:r>
            <a:r>
              <a:rPr lang="fi-FI" sz="1150" dirty="0" smtClean="0"/>
              <a:t> </a:t>
            </a:r>
            <a:r>
              <a:rPr lang="fi-FI" sz="1150" dirty="0" err="1" smtClean="0"/>
              <a:t>inkomster</a:t>
            </a:r>
            <a:r>
              <a:rPr lang="fi-FI" sz="1150" dirty="0" smtClean="0"/>
              <a:t> </a:t>
            </a:r>
            <a:r>
              <a:rPr lang="fi-FI" sz="1150" dirty="0" err="1" smtClean="0"/>
              <a:t>på</a:t>
            </a:r>
            <a:r>
              <a:rPr lang="fi-FI" sz="1150" dirty="0" smtClean="0"/>
              <a:t> </a:t>
            </a:r>
            <a:r>
              <a:rPr lang="fi-FI" sz="1150" dirty="0" smtClean="0"/>
              <a:t>ungefär1,4 </a:t>
            </a:r>
            <a:r>
              <a:rPr lang="fi-FI" sz="1150" dirty="0" smtClean="0"/>
              <a:t>md euro </a:t>
            </a:r>
            <a:r>
              <a:rPr lang="fi-FI" sz="1150" dirty="0" err="1" smtClean="0"/>
              <a:t>som</a:t>
            </a:r>
            <a:r>
              <a:rPr lang="fi-FI" sz="1150" dirty="0" smtClean="0"/>
              <a:t> </a:t>
            </a:r>
            <a:r>
              <a:rPr lang="fi-FI" sz="1150" dirty="0" err="1" smtClean="0"/>
              <a:t>beror</a:t>
            </a:r>
            <a:r>
              <a:rPr lang="fi-FI" sz="1150" dirty="0" smtClean="0"/>
              <a:t> </a:t>
            </a:r>
            <a:r>
              <a:rPr lang="fi-FI" sz="1150" dirty="0" err="1" smtClean="0"/>
              <a:t>på</a:t>
            </a:r>
            <a:r>
              <a:rPr lang="fi-FI" sz="1150" dirty="0" smtClean="0"/>
              <a:t> </a:t>
            </a:r>
            <a:r>
              <a:rPr lang="fi-FI" sz="1150" dirty="0" err="1" smtClean="0"/>
              <a:t>bolagiseringar</a:t>
            </a:r>
            <a:r>
              <a:rPr lang="fi-FI" sz="1150" dirty="0" smtClean="0"/>
              <a:t> av </a:t>
            </a:r>
            <a:r>
              <a:rPr lang="fi-FI" sz="1150" dirty="0" err="1" smtClean="0"/>
              <a:t>affärsverk</a:t>
            </a:r>
            <a:r>
              <a:rPr lang="fi-FI" sz="1150" dirty="0" smtClean="0"/>
              <a:t>.</a:t>
            </a:r>
            <a:endParaRPr lang="fi-FI" sz="1150" dirty="0"/>
          </a:p>
        </p:txBody>
      </p:sp>
      <p:sp>
        <p:nvSpPr>
          <p:cNvPr id="74" name="Rectangle 152"/>
          <p:cNvSpPr>
            <a:spLocks noChangeArrowheads="1"/>
          </p:cNvSpPr>
          <p:nvPr/>
        </p:nvSpPr>
        <p:spPr bwMode="auto">
          <a:xfrm>
            <a:off x="35496" y="3800073"/>
            <a:ext cx="2773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t>  </a:t>
            </a:r>
            <a:r>
              <a:rPr lang="fi-FI" sz="1800" dirty="0" err="1"/>
              <a:t>Investeringsutgifter</a:t>
            </a:r>
            <a:r>
              <a:rPr lang="fi-FI" sz="1800" dirty="0"/>
              <a:t> </a:t>
            </a:r>
            <a:r>
              <a:rPr lang="fi-FI" sz="1800" baseline="30000" dirty="0"/>
              <a:t>2)</a:t>
            </a:r>
          </a:p>
        </p:txBody>
      </p:sp>
      <p:sp>
        <p:nvSpPr>
          <p:cNvPr id="75" name="Rectangle 155"/>
          <p:cNvSpPr>
            <a:spLocks noChangeArrowheads="1"/>
          </p:cNvSpPr>
          <p:nvPr/>
        </p:nvSpPr>
        <p:spPr bwMode="auto">
          <a:xfrm>
            <a:off x="5871267" y="3800073"/>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rgbClr val="C00000"/>
                </a:solidFill>
              </a:rPr>
              <a:t>-7,73</a:t>
            </a:r>
            <a:endParaRPr lang="fi-FI" sz="1800" dirty="0">
              <a:solidFill>
                <a:srgbClr val="C00000"/>
              </a:solidFill>
            </a:endParaRPr>
          </a:p>
        </p:txBody>
      </p:sp>
      <p:sp>
        <p:nvSpPr>
          <p:cNvPr id="77" name="Rectangle 156"/>
          <p:cNvSpPr>
            <a:spLocks noChangeArrowheads="1"/>
          </p:cNvSpPr>
          <p:nvPr/>
        </p:nvSpPr>
        <p:spPr bwMode="auto">
          <a:xfrm>
            <a:off x="8136384" y="380007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solidFill>
                  <a:srgbClr val="C00000"/>
                </a:solidFill>
              </a:rPr>
              <a:t>64,5</a:t>
            </a:r>
            <a:endParaRPr lang="fi-FI" sz="1800" i="1" dirty="0">
              <a:solidFill>
                <a:srgbClr val="C00000"/>
              </a:solidFill>
            </a:endParaRPr>
          </a:p>
        </p:txBody>
      </p:sp>
      <p:sp>
        <p:nvSpPr>
          <p:cNvPr id="78" name="Rectangle 155"/>
          <p:cNvSpPr>
            <a:spLocks noChangeArrowheads="1"/>
          </p:cNvSpPr>
          <p:nvPr/>
        </p:nvSpPr>
        <p:spPr bwMode="auto">
          <a:xfrm>
            <a:off x="4785936" y="3800073"/>
            <a:ext cx="629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-4,70</a:t>
            </a:r>
            <a:endParaRPr lang="fi-FI" sz="1800" dirty="0"/>
          </a:p>
        </p:txBody>
      </p:sp>
      <p:sp>
        <p:nvSpPr>
          <p:cNvPr id="79" name="Rectangle 156"/>
          <p:cNvSpPr>
            <a:spLocks noChangeArrowheads="1"/>
          </p:cNvSpPr>
          <p:nvPr/>
        </p:nvSpPr>
        <p:spPr bwMode="auto">
          <a:xfrm>
            <a:off x="7304306" y="3800073"/>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i="1" dirty="0" smtClean="0"/>
              <a:t>2,3</a:t>
            </a:r>
            <a:endParaRPr lang="fi-FI" sz="1800" i="1" dirty="0"/>
          </a:p>
        </p:txBody>
      </p:sp>
      <p:sp>
        <p:nvSpPr>
          <p:cNvPr id="80" name="Tekstiruutu 79"/>
          <p:cNvSpPr txBox="1"/>
          <p:nvPr/>
        </p:nvSpPr>
        <p:spPr>
          <a:xfrm>
            <a:off x="-2962" y="5816297"/>
            <a:ext cx="9255482" cy="276999"/>
          </a:xfrm>
          <a:prstGeom prst="rect">
            <a:avLst/>
          </a:prstGeom>
          <a:noFill/>
        </p:spPr>
        <p:txBody>
          <a:bodyPr wrap="square" rtlCol="0">
            <a:spAutoFit/>
          </a:bodyPr>
          <a:lstStyle/>
          <a:p>
            <a:r>
              <a:rPr lang="fi-FI" sz="1150" dirty="0" smtClean="0"/>
              <a:t> 2</a:t>
            </a:r>
            <a:r>
              <a:rPr lang="fi-FI" sz="1150" dirty="0"/>
              <a:t>) I </a:t>
            </a:r>
            <a:r>
              <a:rPr lang="fi-FI" sz="1150" dirty="0" err="1"/>
              <a:t>investeringarna</a:t>
            </a:r>
            <a:r>
              <a:rPr lang="fi-FI" sz="1150" dirty="0"/>
              <a:t> för 2014 </a:t>
            </a:r>
            <a:r>
              <a:rPr lang="fi-FI" sz="1150" dirty="0" err="1"/>
              <a:t>ingår</a:t>
            </a:r>
            <a:r>
              <a:rPr lang="fi-FI" sz="1150" dirty="0"/>
              <a:t> </a:t>
            </a:r>
            <a:r>
              <a:rPr lang="fi-FI" sz="1150" dirty="0" err="1"/>
              <a:t>cirka</a:t>
            </a:r>
            <a:r>
              <a:rPr lang="fi-FI" sz="1150" dirty="0"/>
              <a:t> 2,5 md euro </a:t>
            </a:r>
            <a:r>
              <a:rPr lang="fi-FI" sz="1150" dirty="0" err="1"/>
              <a:t>som</a:t>
            </a:r>
            <a:r>
              <a:rPr lang="fi-FI" sz="1150" dirty="0"/>
              <a:t> </a:t>
            </a:r>
            <a:r>
              <a:rPr lang="fi-FI" sz="1150" dirty="0" err="1"/>
              <a:t>beror</a:t>
            </a:r>
            <a:r>
              <a:rPr lang="fi-FI" sz="1150" dirty="0"/>
              <a:t> </a:t>
            </a:r>
            <a:r>
              <a:rPr lang="fi-FI" sz="1150" dirty="0" err="1"/>
              <a:t>på</a:t>
            </a:r>
            <a:r>
              <a:rPr lang="fi-FI" sz="1150" dirty="0"/>
              <a:t> </a:t>
            </a:r>
            <a:r>
              <a:rPr lang="fi-FI" sz="1150" dirty="0" err="1"/>
              <a:t>bolagiseringar</a:t>
            </a:r>
            <a:r>
              <a:rPr lang="fi-FI" sz="1150" dirty="0"/>
              <a:t> av </a:t>
            </a:r>
            <a:r>
              <a:rPr lang="fi-FI" sz="1150" dirty="0" err="1"/>
              <a:t>affärsverk</a:t>
            </a:r>
            <a:r>
              <a:rPr lang="fi-FI" sz="1150" dirty="0"/>
              <a:t>.</a:t>
            </a:r>
          </a:p>
        </p:txBody>
      </p:sp>
      <p:sp>
        <p:nvSpPr>
          <p:cNvPr id="81" name="Text Box 6"/>
          <p:cNvSpPr txBox="1">
            <a:spLocks noChangeArrowheads="1"/>
          </p:cNvSpPr>
          <p:nvPr/>
        </p:nvSpPr>
        <p:spPr bwMode="auto">
          <a:xfrm>
            <a:off x="107504" y="-27384"/>
            <a:ext cx="8893175" cy="76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2300" dirty="0"/>
              <a:t>Centrala poster i </a:t>
            </a:r>
            <a:r>
              <a:rPr lang="fi-FI" sz="2300" dirty="0" err="1"/>
              <a:t>kommunernas</a:t>
            </a:r>
            <a:r>
              <a:rPr lang="fi-FI" sz="2300" dirty="0"/>
              <a:t> </a:t>
            </a:r>
            <a:r>
              <a:rPr lang="fi-FI" sz="2300" dirty="0" err="1" smtClean="0"/>
              <a:t>och</a:t>
            </a:r>
            <a:r>
              <a:rPr lang="fi-FI" sz="2300" dirty="0" smtClean="0"/>
              <a:t> </a:t>
            </a:r>
            <a:r>
              <a:rPr lang="fi-FI" sz="2300" dirty="0" err="1" smtClean="0"/>
              <a:t>samkommunernas</a:t>
            </a:r>
            <a:r>
              <a:rPr lang="fi-FI" sz="2300" dirty="0" smtClean="0"/>
              <a:t> </a:t>
            </a:r>
            <a:r>
              <a:rPr lang="fi-FI" sz="2300" dirty="0" err="1" smtClean="0"/>
              <a:t>bokslut</a:t>
            </a:r>
            <a:r>
              <a:rPr lang="fi-FI" sz="2300" dirty="0" smtClean="0"/>
              <a:t> 2013-2014 </a:t>
            </a:r>
            <a:r>
              <a:rPr lang="fi-FI" sz="1800" dirty="0" smtClean="0"/>
              <a:t>(</a:t>
            </a:r>
            <a:r>
              <a:rPr lang="fi-FI" sz="1800" dirty="0" err="1" smtClean="0"/>
              <a:t>inkl</a:t>
            </a:r>
            <a:r>
              <a:rPr lang="fi-FI" sz="1800" dirty="0" smtClean="0"/>
              <a:t>. </a:t>
            </a:r>
            <a:r>
              <a:rPr lang="fi-FI" sz="1800" dirty="0" err="1" smtClean="0"/>
              <a:t>särredovisade</a:t>
            </a:r>
            <a:r>
              <a:rPr lang="fi-FI" sz="1800" dirty="0" smtClean="0"/>
              <a:t> </a:t>
            </a:r>
            <a:r>
              <a:rPr lang="fi-FI" sz="1800" dirty="0" err="1" smtClean="0"/>
              <a:t>affärsverk</a:t>
            </a:r>
            <a:r>
              <a:rPr lang="fi-FI" sz="1800" dirty="0" smtClean="0"/>
              <a:t>)</a:t>
            </a:r>
            <a:endParaRPr lang="fi-FI" sz="1800" dirty="0">
              <a:solidFill>
                <a:srgbClr val="003161"/>
              </a:solidFill>
            </a:endParaRPr>
          </a:p>
        </p:txBody>
      </p:sp>
      <p:sp>
        <p:nvSpPr>
          <p:cNvPr id="82" name="Text Box 28"/>
          <p:cNvSpPr txBox="1">
            <a:spLocks noChangeArrowheads="1"/>
          </p:cNvSpPr>
          <p:nvPr/>
        </p:nvSpPr>
        <p:spPr bwMode="auto">
          <a:xfrm>
            <a:off x="484837" y="692696"/>
            <a:ext cx="85158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err="1" smtClean="0"/>
              <a:t>Källa</a:t>
            </a:r>
            <a:r>
              <a:rPr lang="fi-FI" sz="1200" dirty="0" smtClean="0"/>
              <a:t>: </a:t>
            </a:r>
            <a:r>
              <a:rPr lang="fi-FI" sz="1200" dirty="0" err="1" smtClean="0"/>
              <a:t>Statistikcentralen</a:t>
            </a:r>
            <a:r>
              <a:rPr lang="fi-FI" sz="1200" dirty="0" smtClean="0"/>
              <a:t>. </a:t>
            </a:r>
            <a:r>
              <a:rPr lang="fi-FI" sz="1200" dirty="0"/>
              <a:t>I</a:t>
            </a:r>
            <a:r>
              <a:rPr lang="fi-FI" sz="1200" dirty="0" smtClean="0"/>
              <a:t> </a:t>
            </a:r>
            <a:r>
              <a:rPr lang="fi-FI" sz="1200" dirty="0" err="1" smtClean="0"/>
              <a:t>uppgifterna</a:t>
            </a:r>
            <a:r>
              <a:rPr lang="fi-FI" sz="1200" dirty="0" smtClean="0"/>
              <a:t> för </a:t>
            </a:r>
            <a:r>
              <a:rPr lang="fi-FI" sz="1200" dirty="0" err="1" smtClean="0"/>
              <a:t>år</a:t>
            </a:r>
            <a:r>
              <a:rPr lang="fi-FI" sz="1200" dirty="0" smtClean="0"/>
              <a:t> 2014 </a:t>
            </a:r>
            <a:r>
              <a:rPr lang="fi-FI" sz="1200" dirty="0" err="1" smtClean="0"/>
              <a:t>har</a:t>
            </a:r>
            <a:r>
              <a:rPr lang="fi-FI" sz="1200" dirty="0" smtClean="0"/>
              <a:t> </a:t>
            </a:r>
            <a:r>
              <a:rPr lang="fi-FI" sz="1200" dirty="0" err="1" smtClean="0"/>
              <a:t>Kommunförbundets</a:t>
            </a:r>
            <a:r>
              <a:rPr lang="fi-FI" sz="1200" dirty="0" smtClean="0"/>
              <a:t> </a:t>
            </a:r>
            <a:r>
              <a:rPr lang="fi-FI" sz="1200" dirty="0" err="1" smtClean="0"/>
              <a:t>uppskattningar</a:t>
            </a:r>
            <a:r>
              <a:rPr lang="fi-FI" sz="1200" dirty="0" smtClean="0"/>
              <a:t> av </a:t>
            </a:r>
            <a:r>
              <a:rPr lang="fi-FI" sz="1200" dirty="0" err="1" smtClean="0"/>
              <a:t>Ålands</a:t>
            </a:r>
            <a:r>
              <a:rPr lang="fi-FI" sz="1200" dirty="0" smtClean="0"/>
              <a:t> </a:t>
            </a:r>
            <a:r>
              <a:rPr lang="fi-FI" sz="1200" dirty="0" err="1" smtClean="0"/>
              <a:t>kommuners</a:t>
            </a:r>
            <a:r>
              <a:rPr lang="fi-FI" sz="1200" dirty="0" smtClean="0"/>
              <a:t> </a:t>
            </a:r>
            <a:r>
              <a:rPr lang="fi-FI" sz="1200" dirty="0" err="1" smtClean="0"/>
              <a:t>uppgifter</a:t>
            </a:r>
            <a:r>
              <a:rPr lang="fi-FI" sz="1200" dirty="0"/>
              <a:t> </a:t>
            </a:r>
            <a:r>
              <a:rPr lang="fi-FI" sz="1200" dirty="0" err="1" smtClean="0"/>
              <a:t>inkluderats</a:t>
            </a:r>
            <a:r>
              <a:rPr lang="fi-FI" sz="1200" dirty="0" smtClean="0"/>
              <a:t>.</a:t>
            </a:r>
            <a:endParaRPr lang="fi-FI" sz="1200" dirty="0"/>
          </a:p>
        </p:txBody>
      </p:sp>
      <p:sp>
        <p:nvSpPr>
          <p:cNvPr id="83" name="Rectangle 151"/>
          <p:cNvSpPr>
            <a:spLocks noChangeArrowheads="1"/>
          </p:cNvSpPr>
          <p:nvPr/>
        </p:nvSpPr>
        <p:spPr bwMode="auto">
          <a:xfrm>
            <a:off x="4844155" y="980728"/>
            <a:ext cx="11044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solidFill>
                  <a:schemeClr val="accent1"/>
                </a:solidFill>
              </a:rPr>
              <a:t>  </a:t>
            </a:r>
            <a:r>
              <a:rPr lang="fi-FI" sz="1800" dirty="0" smtClean="0">
                <a:solidFill>
                  <a:schemeClr val="accent1"/>
                </a:solidFill>
              </a:rPr>
              <a:t>Md euro</a:t>
            </a:r>
            <a:endParaRPr lang="fi-FI" sz="1800" dirty="0">
              <a:solidFill>
                <a:schemeClr val="accent1"/>
              </a:solidFill>
            </a:endParaRPr>
          </a:p>
        </p:txBody>
      </p:sp>
      <p:sp>
        <p:nvSpPr>
          <p:cNvPr id="92" name="Rectangle 6"/>
          <p:cNvSpPr>
            <a:spLocks noChangeArrowheads="1"/>
          </p:cNvSpPr>
          <p:nvPr/>
        </p:nvSpPr>
        <p:spPr bwMode="auto">
          <a:xfrm>
            <a:off x="6729147" y="980728"/>
            <a:ext cx="1827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dirty="0">
                <a:solidFill>
                  <a:schemeClr val="accent1"/>
                </a:solidFill>
              </a:rPr>
              <a:t>  </a:t>
            </a:r>
            <a:r>
              <a:rPr lang="fi-FI" sz="1800" i="1" dirty="0">
                <a:solidFill>
                  <a:schemeClr val="accent1"/>
                </a:solidFill>
              </a:rPr>
              <a:t>Förändring, %</a:t>
            </a:r>
          </a:p>
        </p:txBody>
      </p:sp>
    </p:spTree>
    <p:extLst>
      <p:ext uri="{BB962C8B-B14F-4D97-AF65-F5344CB8AC3E}">
        <p14:creationId xmlns:p14="http://schemas.microsoft.com/office/powerpoint/2010/main" val="207585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ext uri="{D42A27DB-BD31-4B8C-83A1-F6EECF244321}">
                <p14:modId xmlns:p14="http://schemas.microsoft.com/office/powerpoint/2010/main" val="3526829479"/>
              </p:ext>
            </p:extLst>
          </p:nvPr>
        </p:nvGraphicFramePr>
        <p:xfrm>
          <a:off x="510034" y="1072009"/>
          <a:ext cx="5862166" cy="4078288"/>
        </p:xfrm>
        <a:graphic>
          <a:graphicData uri="http://schemas.openxmlformats.org/presentationml/2006/ole">
            <mc:AlternateContent xmlns:mc="http://schemas.openxmlformats.org/markup-compatibility/2006">
              <mc:Choice xmlns:v="urn:schemas-microsoft-com:vml" Requires="v">
                <p:oleObj spid="_x0000_s114798"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510034" y="1072009"/>
                        <a:ext cx="5862166" cy="4078288"/>
                      </a:xfrm>
                      <a:prstGeom prst="rect">
                        <a:avLst/>
                      </a:prstGeom>
                      <a:noFill/>
                      <a:ln>
                        <a:noFill/>
                      </a:ln>
                      <a:effectLst/>
                      <a:extLst/>
                    </p:spPr>
                  </p:pic>
                </p:oleObj>
              </mc:Fallback>
            </mc:AlternateContent>
          </a:graphicData>
        </a:graphic>
      </p:graphicFrame>
      <p:graphicFrame>
        <p:nvGraphicFramePr>
          <p:cNvPr id="24580" name="Object 6"/>
          <p:cNvGraphicFramePr>
            <a:graphicFrameLocks noChangeAspect="1"/>
          </p:cNvGraphicFramePr>
          <p:nvPr>
            <p:extLst>
              <p:ext uri="{D42A27DB-BD31-4B8C-83A1-F6EECF244321}">
                <p14:modId xmlns:p14="http://schemas.microsoft.com/office/powerpoint/2010/main" val="3358352734"/>
              </p:ext>
            </p:extLst>
          </p:nvPr>
        </p:nvGraphicFramePr>
        <p:xfrm>
          <a:off x="510034" y="1072009"/>
          <a:ext cx="5862166" cy="4078288"/>
        </p:xfrm>
        <a:graphic>
          <a:graphicData uri="http://schemas.openxmlformats.org/presentationml/2006/ole">
            <mc:AlternateContent xmlns:mc="http://schemas.openxmlformats.org/markup-compatibility/2006">
              <mc:Choice xmlns:v="urn:schemas-microsoft-com:vml" Requires="v">
                <p:oleObj spid="_x0000_s114799"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510034" y="1072009"/>
                        <a:ext cx="5862166" cy="4078288"/>
                      </a:xfrm>
                      <a:prstGeom prst="rect">
                        <a:avLst/>
                      </a:prstGeom>
                      <a:noFill/>
                      <a:ln>
                        <a:noFill/>
                      </a:ln>
                      <a:effectLs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3103015027"/>
              </p:ext>
            </p:extLst>
          </p:nvPr>
        </p:nvGraphicFramePr>
        <p:xfrm>
          <a:off x="35496" y="908720"/>
          <a:ext cx="6336704" cy="4692203"/>
        </p:xfrm>
        <a:graphic>
          <a:graphicData uri="http://schemas.openxmlformats.org/drawingml/2006/chart">
            <c:chart xmlns:c="http://schemas.openxmlformats.org/drawingml/2006/chart" xmlns:r="http://schemas.openxmlformats.org/officeDocument/2006/relationships" r:id="rId7"/>
          </a:graphicData>
        </a:graphic>
      </p:graphicFrame>
      <p:sp>
        <p:nvSpPr>
          <p:cNvPr id="24590" name="Rectangle 18"/>
          <p:cNvSpPr>
            <a:spLocks noChangeArrowheads="1"/>
          </p:cNvSpPr>
          <p:nvPr/>
        </p:nvSpPr>
        <p:spPr bwMode="auto">
          <a:xfrm>
            <a:off x="179512" y="116632"/>
            <a:ext cx="8712967"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0000"/>
              </a:lnSpc>
            </a:pPr>
            <a:r>
              <a:rPr lang="fi-FI" sz="2400" dirty="0" smtClean="0">
                <a:solidFill>
                  <a:schemeClr val="accent1"/>
                </a:solidFill>
              </a:rPr>
              <a:t>Nedskärningarna i </a:t>
            </a:r>
            <a:r>
              <a:rPr lang="fi-FI" sz="2400" b="1" dirty="0" smtClean="0">
                <a:solidFill>
                  <a:schemeClr val="accent1"/>
                </a:solidFill>
              </a:rPr>
              <a:t>statsandelen för kommunal basservice*</a:t>
            </a:r>
            <a:r>
              <a:rPr lang="fi-FI" sz="2400" dirty="0" smtClean="0">
                <a:solidFill>
                  <a:schemeClr val="accent1"/>
                </a:solidFill>
              </a:rPr>
              <a:t> 2012–2017, mn € </a:t>
            </a:r>
            <a:endParaRPr lang="sv-SE" sz="2400" dirty="0">
              <a:solidFill>
                <a:srgbClr val="0083D7"/>
              </a:solidFill>
            </a:endParaRPr>
          </a:p>
        </p:txBody>
      </p:sp>
      <p:sp>
        <p:nvSpPr>
          <p:cNvPr id="3" name="Tekstiruutu 2"/>
          <p:cNvSpPr txBox="1"/>
          <p:nvPr/>
        </p:nvSpPr>
        <p:spPr>
          <a:xfrm>
            <a:off x="6156176" y="2398529"/>
            <a:ext cx="2987824" cy="1708160"/>
          </a:xfrm>
          <a:prstGeom prst="rect">
            <a:avLst/>
          </a:prstGeom>
          <a:noFill/>
        </p:spPr>
        <p:txBody>
          <a:bodyPr wrap="square" rtlCol="0">
            <a:spAutoFit/>
          </a:bodyPr>
          <a:lstStyle/>
          <a:p>
            <a:r>
              <a:rPr lang="fi-FI" sz="1500" dirty="0" smtClean="0">
                <a:solidFill>
                  <a:srgbClr val="C00000"/>
                </a:solidFill>
              </a:rPr>
              <a:t>På grund av nedskärningarna för åren 2012–2017 </a:t>
            </a:r>
            <a:r>
              <a:rPr lang="fi-FI" sz="1500" dirty="0" err="1" smtClean="0">
                <a:solidFill>
                  <a:srgbClr val="C00000"/>
                </a:solidFill>
              </a:rPr>
              <a:t>går</a:t>
            </a:r>
            <a:r>
              <a:rPr lang="fi-FI" sz="1500" dirty="0" smtClean="0">
                <a:solidFill>
                  <a:srgbClr val="C00000"/>
                </a:solidFill>
              </a:rPr>
              <a:t> </a:t>
            </a:r>
            <a:r>
              <a:rPr lang="fi-FI" sz="1500" dirty="0" err="1" smtClean="0">
                <a:solidFill>
                  <a:srgbClr val="C00000"/>
                </a:solidFill>
              </a:rPr>
              <a:t>kommunerna</a:t>
            </a:r>
            <a:r>
              <a:rPr lang="fi-FI" sz="1500" dirty="0">
                <a:solidFill>
                  <a:srgbClr val="C00000"/>
                </a:solidFill>
              </a:rPr>
              <a:t> </a:t>
            </a:r>
            <a:r>
              <a:rPr lang="fi-FI" sz="1500" dirty="0" err="1" smtClean="0">
                <a:solidFill>
                  <a:srgbClr val="C00000"/>
                </a:solidFill>
              </a:rPr>
              <a:t>miste</a:t>
            </a:r>
            <a:r>
              <a:rPr lang="fi-FI" sz="1500" dirty="0" smtClean="0">
                <a:solidFill>
                  <a:srgbClr val="C00000"/>
                </a:solidFill>
              </a:rPr>
              <a:t> </a:t>
            </a:r>
            <a:r>
              <a:rPr lang="fi-FI" sz="1500" dirty="0" err="1" smtClean="0">
                <a:solidFill>
                  <a:srgbClr val="C00000"/>
                </a:solidFill>
              </a:rPr>
              <a:t>om</a:t>
            </a:r>
            <a:r>
              <a:rPr lang="fi-FI" sz="1500" dirty="0" smtClean="0">
                <a:solidFill>
                  <a:srgbClr val="C00000"/>
                </a:solidFill>
              </a:rPr>
              <a:t> </a:t>
            </a:r>
            <a:r>
              <a:rPr lang="fi-FI" sz="1500" b="1" dirty="0" smtClean="0">
                <a:solidFill>
                  <a:srgbClr val="C00000"/>
                </a:solidFill>
              </a:rPr>
              <a:t>6,8 </a:t>
            </a:r>
            <a:r>
              <a:rPr lang="fi-FI" sz="1500" b="1" dirty="0">
                <a:solidFill>
                  <a:srgbClr val="C00000"/>
                </a:solidFill>
              </a:rPr>
              <a:t>md </a:t>
            </a:r>
            <a:r>
              <a:rPr lang="fi-FI" sz="1500" b="1" dirty="0" smtClean="0">
                <a:solidFill>
                  <a:srgbClr val="C00000"/>
                </a:solidFill>
              </a:rPr>
              <a:t>euro</a:t>
            </a:r>
            <a:r>
              <a:rPr lang="fi-FI" sz="1500" dirty="0" smtClean="0">
                <a:solidFill>
                  <a:srgbClr val="C00000"/>
                </a:solidFill>
              </a:rPr>
              <a:t> i </a:t>
            </a:r>
            <a:r>
              <a:rPr lang="fi-FI" sz="1500" dirty="0" err="1" smtClean="0">
                <a:solidFill>
                  <a:srgbClr val="C00000"/>
                </a:solidFill>
              </a:rPr>
              <a:t>statsandelar</a:t>
            </a:r>
            <a:r>
              <a:rPr lang="fi-FI" sz="1500" dirty="0" smtClean="0">
                <a:solidFill>
                  <a:srgbClr val="C00000"/>
                </a:solidFill>
              </a:rPr>
              <a:t> för </a:t>
            </a:r>
            <a:r>
              <a:rPr lang="fi-FI" sz="1500" dirty="0" err="1" smtClean="0">
                <a:solidFill>
                  <a:srgbClr val="C00000"/>
                </a:solidFill>
              </a:rPr>
              <a:t>kommunal</a:t>
            </a:r>
            <a:r>
              <a:rPr lang="fi-FI" sz="1500" dirty="0" smtClean="0">
                <a:solidFill>
                  <a:srgbClr val="C00000"/>
                </a:solidFill>
              </a:rPr>
              <a:t> </a:t>
            </a:r>
            <a:r>
              <a:rPr lang="fi-FI" sz="1500" dirty="0" err="1" smtClean="0">
                <a:solidFill>
                  <a:srgbClr val="C00000"/>
                </a:solidFill>
              </a:rPr>
              <a:t>basservice</a:t>
            </a:r>
            <a:endParaRPr lang="fi-FI" sz="1500" dirty="0" smtClean="0">
              <a:solidFill>
                <a:srgbClr val="C00000"/>
              </a:solidFill>
            </a:endParaRPr>
          </a:p>
          <a:p>
            <a:pPr algn="ctr"/>
            <a:r>
              <a:rPr lang="fi-FI" sz="1500" b="1" dirty="0" smtClean="0">
                <a:solidFill>
                  <a:srgbClr val="C00000"/>
                </a:solidFill>
              </a:rPr>
              <a:t> </a:t>
            </a:r>
            <a:endParaRPr lang="sv-SE" sz="1500" b="1" dirty="0">
              <a:solidFill>
                <a:srgbClr val="C00000"/>
              </a:solidFill>
            </a:endParaRPr>
          </a:p>
        </p:txBody>
      </p:sp>
      <p:sp>
        <p:nvSpPr>
          <p:cNvPr id="18" name="Tekstiruutu 17"/>
          <p:cNvSpPr txBox="1"/>
          <p:nvPr/>
        </p:nvSpPr>
        <p:spPr>
          <a:xfrm>
            <a:off x="6000334" y="1174393"/>
            <a:ext cx="3180178" cy="984885"/>
          </a:xfrm>
          <a:prstGeom prst="rect">
            <a:avLst/>
          </a:prstGeom>
          <a:noFill/>
        </p:spPr>
        <p:txBody>
          <a:bodyPr wrap="square" rtlCol="0">
            <a:spAutoFit/>
          </a:bodyPr>
          <a:lstStyle/>
          <a:p>
            <a:pPr algn="ctr"/>
            <a:r>
              <a:rPr lang="fi-FI" sz="1450" dirty="0" smtClean="0">
                <a:solidFill>
                  <a:srgbClr val="C00000"/>
                </a:solidFill>
              </a:rPr>
              <a:t>Besluten minskar statsandelarna under regeringsperioden (år 2015) med </a:t>
            </a:r>
            <a:r>
              <a:rPr lang="fi-FI" sz="1450" b="1" dirty="0" smtClean="0">
                <a:solidFill>
                  <a:srgbClr val="C00000"/>
                </a:solidFill>
              </a:rPr>
              <a:t>1,4 md euro, dvs. ca 15 %</a:t>
            </a:r>
            <a:r>
              <a:rPr lang="fi-FI" sz="1450" dirty="0" smtClean="0">
                <a:solidFill>
                  <a:srgbClr val="C00000"/>
                </a:solidFill>
              </a:rPr>
              <a:t>, på årsnivå</a:t>
            </a:r>
            <a:endParaRPr lang="sv-SE" sz="1450" b="1" dirty="0">
              <a:solidFill>
                <a:srgbClr val="C00000"/>
              </a:solidFill>
            </a:endParaRPr>
          </a:p>
        </p:txBody>
      </p:sp>
      <p:sp>
        <p:nvSpPr>
          <p:cNvPr id="20" name="Suorakulmio 19"/>
          <p:cNvSpPr/>
          <p:nvPr/>
        </p:nvSpPr>
        <p:spPr>
          <a:xfrm>
            <a:off x="6444208" y="4145884"/>
            <a:ext cx="648072" cy="288032"/>
          </a:xfrm>
          <a:prstGeom prst="rect">
            <a:avLst/>
          </a:prstGeom>
          <a:solidFill>
            <a:schemeClr val="accent6">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500" dirty="0" smtClean="0">
                <a:solidFill>
                  <a:schemeClr val="accent1"/>
                </a:solidFill>
              </a:rPr>
              <a:t>-40</a:t>
            </a:r>
            <a:endParaRPr lang="sv-SE" sz="1500" dirty="0">
              <a:solidFill>
                <a:schemeClr val="accent1"/>
              </a:solidFill>
            </a:endParaRPr>
          </a:p>
        </p:txBody>
      </p:sp>
      <p:sp>
        <p:nvSpPr>
          <p:cNvPr id="23" name="Tekstiruutu 22"/>
          <p:cNvSpPr txBox="1"/>
          <p:nvPr/>
        </p:nvSpPr>
        <p:spPr>
          <a:xfrm>
            <a:off x="6112801" y="4488502"/>
            <a:ext cx="3139719" cy="2092881"/>
          </a:xfrm>
          <a:prstGeom prst="rect">
            <a:avLst/>
          </a:prstGeom>
          <a:noFill/>
        </p:spPr>
        <p:txBody>
          <a:bodyPr wrap="square" rtlCol="0">
            <a:spAutoFit/>
          </a:bodyPr>
          <a:lstStyle/>
          <a:p>
            <a:pPr algn="l"/>
            <a:r>
              <a:rPr lang="fi-FI" sz="1300" dirty="0" err="1" smtClean="0"/>
              <a:t>Nyttan</a:t>
            </a:r>
            <a:r>
              <a:rPr lang="fi-FI" sz="1300" dirty="0" smtClean="0"/>
              <a:t> av avgiftshöjningar inom social- och hälsovården (40 mn €) fråntas kommunerna genom minskade statsandelar.</a:t>
            </a:r>
          </a:p>
          <a:p>
            <a:endParaRPr lang="sv-SE" sz="1300" dirty="0"/>
          </a:p>
          <a:p>
            <a:pPr algn="l"/>
            <a:r>
              <a:rPr lang="fi-FI" sz="1300" dirty="0" smtClean="0"/>
              <a:t>(Nyttan av höjda fastighetsskatter (48 mn €) kvittas genom en jämnstor nedskärning per invånare för alla kommuner. Detta ingår i beloppet -236 milj. €)</a:t>
            </a:r>
            <a:endParaRPr lang="sv-SE" sz="1400" dirty="0"/>
          </a:p>
        </p:txBody>
      </p:sp>
      <p:sp>
        <p:nvSpPr>
          <p:cNvPr id="8" name="Vasen aaltosulje 7"/>
          <p:cNvSpPr/>
          <p:nvPr/>
        </p:nvSpPr>
        <p:spPr>
          <a:xfrm>
            <a:off x="3346424" y="3945600"/>
            <a:ext cx="145456" cy="720000"/>
          </a:xfrm>
          <a:prstGeom prst="leftBrace">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25" name="Tekstiruutu 24"/>
          <p:cNvSpPr txBox="1"/>
          <p:nvPr/>
        </p:nvSpPr>
        <p:spPr>
          <a:xfrm>
            <a:off x="-180528" y="5589240"/>
            <a:ext cx="6552728" cy="738664"/>
          </a:xfrm>
          <a:prstGeom prst="rect">
            <a:avLst/>
          </a:prstGeom>
          <a:noFill/>
        </p:spPr>
        <p:txBody>
          <a:bodyPr wrap="square" rtlCol="0">
            <a:spAutoFit/>
          </a:bodyPr>
          <a:lstStyle/>
          <a:p>
            <a:r>
              <a:rPr dirty="0" smtClean="0"/>
              <a:t> </a:t>
            </a:r>
            <a:r>
              <a:rPr lang="fi-FI" sz="1400" dirty="0" smtClean="0"/>
              <a:t>* – bl.a. social- och hälsovård samt förskola och grundl. </a:t>
            </a:r>
            <a:r>
              <a:rPr lang="fi-FI" sz="1400" dirty="0" err="1" smtClean="0"/>
              <a:t>utbildning</a:t>
            </a:r>
            <a:endParaRPr lang="fi-FI" sz="1400" dirty="0" smtClean="0"/>
          </a:p>
          <a:p>
            <a:pPr algn="l"/>
            <a:r>
              <a:rPr dirty="0" smtClean="0"/>
              <a:t> </a:t>
            </a:r>
            <a:r>
              <a:rPr lang="fi-FI" sz="1400" dirty="0" smtClean="0"/>
              <a:t>      – därutöver </a:t>
            </a:r>
            <a:r>
              <a:rPr lang="fi-FI" sz="1400" dirty="0" err="1" smtClean="0"/>
              <a:t>UKM:s</a:t>
            </a:r>
            <a:r>
              <a:rPr lang="fi-FI" sz="1400" dirty="0" smtClean="0"/>
              <a:t> </a:t>
            </a:r>
            <a:r>
              <a:rPr lang="fi-FI" sz="1400" dirty="0" err="1" smtClean="0"/>
              <a:t>nedskärningar</a:t>
            </a:r>
            <a:r>
              <a:rPr lang="fi-FI" sz="1400" dirty="0" smtClean="0"/>
              <a:t>: 92 </a:t>
            </a:r>
            <a:r>
              <a:rPr lang="fi-FI" sz="1400" dirty="0" err="1" smtClean="0"/>
              <a:t>mn</a:t>
            </a:r>
            <a:r>
              <a:rPr lang="fi-FI" sz="1400" dirty="0" smtClean="0"/>
              <a:t> € år 2013, </a:t>
            </a:r>
            <a:br>
              <a:rPr lang="fi-FI" sz="1400" dirty="0" smtClean="0"/>
            </a:br>
            <a:r>
              <a:rPr lang="fi-FI" sz="1400" dirty="0" smtClean="0"/>
              <a:t>         77 </a:t>
            </a:r>
            <a:r>
              <a:rPr lang="fi-FI" sz="1400" dirty="0" err="1" smtClean="0"/>
              <a:t>mn</a:t>
            </a:r>
            <a:r>
              <a:rPr lang="fi-FI" sz="1400" dirty="0" smtClean="0"/>
              <a:t> € år 2014 och 102 </a:t>
            </a:r>
            <a:r>
              <a:rPr lang="fi-FI" sz="1400" dirty="0" err="1" smtClean="0"/>
              <a:t>mn</a:t>
            </a:r>
            <a:r>
              <a:rPr lang="fi-FI" sz="1400" dirty="0" smtClean="0"/>
              <a:t> € år 2015</a:t>
            </a:r>
            <a:endParaRPr lang="sv-SE" sz="1400" dirty="0"/>
          </a:p>
        </p:txBody>
      </p:sp>
      <p:sp>
        <p:nvSpPr>
          <p:cNvPr id="6" name="Tekstiruutu 5"/>
          <p:cNvSpPr txBox="1"/>
          <p:nvPr/>
        </p:nvSpPr>
        <p:spPr>
          <a:xfrm>
            <a:off x="7164288" y="4075618"/>
            <a:ext cx="373820" cy="369332"/>
          </a:xfrm>
          <a:prstGeom prst="rect">
            <a:avLst/>
          </a:prstGeom>
          <a:noFill/>
        </p:spPr>
        <p:txBody>
          <a:bodyPr wrap="none" rtlCol="0">
            <a:spAutoFit/>
          </a:bodyPr>
          <a:lstStyle/>
          <a:p>
            <a:r>
              <a:rPr lang="fi-FI" sz="1800" dirty="0" smtClean="0"/>
              <a:t>=</a:t>
            </a:r>
            <a:endParaRPr lang="sv-SE" sz="1800" dirty="0"/>
          </a:p>
        </p:txBody>
      </p:sp>
      <p:sp>
        <p:nvSpPr>
          <p:cNvPr id="14" name="Alatunnisteen paikkamerkki 1"/>
          <p:cNvSpPr txBox="1">
            <a:spLocks/>
          </p:cNvSpPr>
          <p:nvPr/>
        </p:nvSpPr>
        <p:spPr bwMode="auto">
          <a:xfrm>
            <a:off x="2987824"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defPPr>
              <a:defRPr lang="fi-FI"/>
            </a:defPPr>
            <a:lvl1pPr algn="l" rtl="0" fontAlgn="base">
              <a:spcBef>
                <a:spcPct val="0"/>
              </a:spcBef>
              <a:spcAft>
                <a:spcPct val="0"/>
              </a:spcAft>
              <a:defRPr sz="1000" kern="1200">
                <a:solidFill>
                  <a:schemeClr val="tx1"/>
                </a:solidFill>
                <a:latin typeface="Verdana" pitchFamily="34" charset="0"/>
                <a:ea typeface="+mn-ea"/>
                <a:cs typeface="Arial" charset="0"/>
              </a:defRPr>
            </a:lvl1pPr>
            <a:lvl2pPr marL="742950" indent="-285750" algn="l" rtl="0" fontAlgn="base">
              <a:spcBef>
                <a:spcPct val="0"/>
              </a:spcBef>
              <a:spcAft>
                <a:spcPct val="0"/>
              </a:spcAft>
              <a:defRPr sz="1000" kern="1200">
                <a:solidFill>
                  <a:schemeClr val="tx1"/>
                </a:solidFill>
                <a:latin typeface="Verdana" pitchFamily="34" charset="0"/>
                <a:ea typeface="+mn-ea"/>
                <a:cs typeface="Arial" charset="0"/>
              </a:defRPr>
            </a:lvl2pPr>
            <a:lvl3pPr marL="1143000" indent="-228600" algn="l" rtl="0" fontAlgn="base">
              <a:spcBef>
                <a:spcPct val="0"/>
              </a:spcBef>
              <a:spcAft>
                <a:spcPct val="0"/>
              </a:spcAft>
              <a:defRPr sz="1000" kern="1200">
                <a:solidFill>
                  <a:schemeClr val="tx1"/>
                </a:solidFill>
                <a:latin typeface="Verdana" pitchFamily="34" charset="0"/>
                <a:ea typeface="+mn-ea"/>
                <a:cs typeface="Arial" charset="0"/>
              </a:defRPr>
            </a:lvl3pPr>
            <a:lvl4pPr marL="1600200" indent="-228600" algn="l" rtl="0" fontAlgn="base">
              <a:spcBef>
                <a:spcPct val="0"/>
              </a:spcBef>
              <a:spcAft>
                <a:spcPct val="0"/>
              </a:spcAft>
              <a:defRPr sz="1000" kern="1200">
                <a:solidFill>
                  <a:schemeClr val="tx1"/>
                </a:solidFill>
                <a:latin typeface="Verdana" pitchFamily="34" charset="0"/>
                <a:ea typeface="+mn-ea"/>
                <a:cs typeface="Arial" charset="0"/>
              </a:defRPr>
            </a:lvl4pPr>
            <a:lvl5pPr marL="2057400" indent="-228600" algn="l" rtl="0" fontAlgn="base">
              <a:spcBef>
                <a:spcPct val="0"/>
              </a:spcBef>
              <a:spcAft>
                <a:spcPct val="0"/>
              </a:spcAft>
              <a:defRPr sz="1000" kern="1200">
                <a:solidFill>
                  <a:schemeClr val="tx1"/>
                </a:solidFill>
                <a:latin typeface="Verdana" pitchFamily="34" charset="0"/>
                <a:ea typeface="+mn-ea"/>
                <a:cs typeface="Arial" charset="0"/>
              </a:defRPr>
            </a:lvl5pPr>
            <a:lvl6pPr marL="25146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6pPr>
            <a:lvl7pPr marL="29718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7pPr>
            <a:lvl8pPr marL="34290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8pPr>
            <a:lvl9pPr marL="38862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9pPr>
          </a:lstStyle>
          <a:p>
            <a:pPr>
              <a:defRPr/>
            </a:pPr>
            <a:r>
              <a:rPr lang="fi-FI" smtClean="0">
                <a:solidFill>
                  <a:schemeClr val="accent1"/>
                </a:solidFill>
              </a:rPr>
              <a:t>11.2.2015 Kari-Pekka Mäki-Lohiluoma</a:t>
            </a:r>
            <a:endParaRPr lang="fi-FI" dirty="0" smtClean="0">
              <a:solidFill>
                <a:schemeClr val="accent1"/>
              </a:solidFill>
            </a:endParaRPr>
          </a:p>
        </p:txBody>
      </p:sp>
    </p:spTree>
    <p:extLst>
      <p:ext uri="{BB962C8B-B14F-4D97-AF65-F5344CB8AC3E}">
        <p14:creationId xmlns:p14="http://schemas.microsoft.com/office/powerpoint/2010/main" val="346550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ChangeArrowheads="1"/>
          </p:cNvSpPr>
          <p:nvPr/>
        </p:nvSpPr>
        <p:spPr bwMode="auto">
          <a:xfrm>
            <a:off x="344612" y="1150769"/>
            <a:ext cx="1282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err="1" smtClean="0"/>
              <a:t>Årsbidrag</a:t>
            </a:r>
            <a:r>
              <a:rPr lang="fi-FI" sz="1700" b="1" dirty="0" smtClean="0"/>
              <a:t>:</a:t>
            </a:r>
            <a:endParaRPr lang="fi-FI" sz="1700" dirty="0"/>
          </a:p>
        </p:txBody>
      </p:sp>
      <p:sp>
        <p:nvSpPr>
          <p:cNvPr id="25604" name="Rectangle 6"/>
          <p:cNvSpPr>
            <a:spLocks noChangeArrowheads="1"/>
          </p:cNvSpPr>
          <p:nvPr/>
        </p:nvSpPr>
        <p:spPr bwMode="auto">
          <a:xfrm>
            <a:off x="268412" y="1438107"/>
            <a:ext cx="10451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Md euro</a:t>
            </a:r>
            <a:endParaRPr lang="fi-FI" sz="1700" dirty="0"/>
          </a:p>
        </p:txBody>
      </p:sp>
      <p:sp>
        <p:nvSpPr>
          <p:cNvPr id="25605" name="Rectangle 7"/>
          <p:cNvSpPr>
            <a:spLocks noChangeArrowheads="1"/>
          </p:cNvSpPr>
          <p:nvPr/>
        </p:nvSpPr>
        <p:spPr bwMode="auto">
          <a:xfrm>
            <a:off x="268412" y="1727032"/>
            <a:ext cx="1693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err="1" smtClean="0"/>
              <a:t>euro/invånare</a:t>
            </a:r>
            <a:endParaRPr lang="fi-FI" sz="1700" dirty="0"/>
          </a:p>
        </p:txBody>
      </p:sp>
      <p:sp>
        <p:nvSpPr>
          <p:cNvPr id="25606" name="Rectangle 8"/>
          <p:cNvSpPr>
            <a:spLocks noChangeArrowheads="1"/>
          </p:cNvSpPr>
          <p:nvPr/>
        </p:nvSpPr>
        <p:spPr bwMode="auto">
          <a:xfrm>
            <a:off x="265237" y="2303294"/>
            <a:ext cx="26600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 av investeringarna</a:t>
            </a:r>
            <a:r>
              <a:rPr lang="fi-FI" sz="1700" baseline="30000" dirty="0" smtClean="0"/>
              <a:t>1</a:t>
            </a:r>
            <a:r>
              <a:rPr lang="fi-FI" sz="1700" baseline="30000" dirty="0"/>
              <a:t>)</a:t>
            </a:r>
          </a:p>
        </p:txBody>
      </p:sp>
      <p:sp>
        <p:nvSpPr>
          <p:cNvPr id="25609" name="Rectangle 11"/>
          <p:cNvSpPr>
            <a:spLocks noChangeArrowheads="1"/>
          </p:cNvSpPr>
          <p:nvPr/>
        </p:nvSpPr>
        <p:spPr bwMode="auto">
          <a:xfrm>
            <a:off x="268412" y="3385443"/>
            <a:ext cx="10451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rgbClr val="C00000"/>
                </a:solidFill>
              </a:rPr>
              <a:t>  </a:t>
            </a:r>
            <a:r>
              <a:rPr lang="fi-FI" sz="1700" dirty="0" smtClean="0">
                <a:solidFill>
                  <a:srgbClr val="C00000"/>
                </a:solidFill>
              </a:rPr>
              <a:t>Md euro</a:t>
            </a:r>
            <a:endParaRPr lang="fi-FI" sz="1700" dirty="0">
              <a:solidFill>
                <a:srgbClr val="C00000"/>
              </a:solidFill>
            </a:endParaRPr>
          </a:p>
        </p:txBody>
      </p:sp>
      <p:sp>
        <p:nvSpPr>
          <p:cNvPr id="25610" name="Rectangle 13"/>
          <p:cNvSpPr>
            <a:spLocks noChangeArrowheads="1"/>
          </p:cNvSpPr>
          <p:nvPr/>
        </p:nvSpPr>
        <p:spPr bwMode="auto">
          <a:xfrm>
            <a:off x="344612" y="3140968"/>
            <a:ext cx="13256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err="1" smtClean="0">
                <a:solidFill>
                  <a:srgbClr val="C00000"/>
                </a:solidFill>
              </a:rPr>
              <a:t>Lånestock</a:t>
            </a:r>
            <a:r>
              <a:rPr lang="fi-FI" sz="1700" b="1" dirty="0" smtClean="0">
                <a:solidFill>
                  <a:srgbClr val="C00000"/>
                </a:solidFill>
              </a:rPr>
              <a:t>:</a:t>
            </a:r>
            <a:endParaRPr lang="fi-FI" sz="1700" dirty="0">
              <a:solidFill>
                <a:srgbClr val="C00000"/>
              </a:solidFill>
            </a:endParaRPr>
          </a:p>
        </p:txBody>
      </p:sp>
      <p:sp>
        <p:nvSpPr>
          <p:cNvPr id="25611" name="Rectangle 14"/>
          <p:cNvSpPr>
            <a:spLocks noChangeArrowheads="1"/>
          </p:cNvSpPr>
          <p:nvPr/>
        </p:nvSpPr>
        <p:spPr bwMode="auto">
          <a:xfrm>
            <a:off x="268412" y="3671118"/>
            <a:ext cx="24329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rgbClr val="C00000"/>
                </a:solidFill>
              </a:rPr>
              <a:t>  </a:t>
            </a:r>
            <a:r>
              <a:rPr lang="fi-FI" sz="1700" dirty="0" err="1" smtClean="0">
                <a:solidFill>
                  <a:srgbClr val="C00000"/>
                </a:solidFill>
              </a:rPr>
              <a:t>Förändring</a:t>
            </a:r>
            <a:r>
              <a:rPr lang="fi-FI" sz="1700" dirty="0" smtClean="0">
                <a:solidFill>
                  <a:srgbClr val="C00000"/>
                </a:solidFill>
              </a:rPr>
              <a:t> per </a:t>
            </a:r>
            <a:r>
              <a:rPr lang="fi-FI" sz="1700" dirty="0" err="1" smtClean="0">
                <a:solidFill>
                  <a:srgbClr val="C00000"/>
                </a:solidFill>
              </a:rPr>
              <a:t>år</a:t>
            </a:r>
            <a:r>
              <a:rPr lang="fi-FI" sz="1700" dirty="0" smtClean="0">
                <a:solidFill>
                  <a:srgbClr val="C00000"/>
                </a:solidFill>
              </a:rPr>
              <a:t>, %</a:t>
            </a:r>
            <a:endParaRPr lang="fi-FI" sz="1700" dirty="0">
              <a:solidFill>
                <a:srgbClr val="C00000"/>
              </a:solidFill>
            </a:endParaRPr>
          </a:p>
        </p:txBody>
      </p:sp>
      <p:sp>
        <p:nvSpPr>
          <p:cNvPr id="25612" name="Rectangle 18"/>
          <p:cNvSpPr>
            <a:spLocks noChangeArrowheads="1"/>
          </p:cNvSpPr>
          <p:nvPr/>
        </p:nvSpPr>
        <p:spPr bwMode="auto">
          <a:xfrm>
            <a:off x="288024" y="5088640"/>
            <a:ext cx="34042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chemeClr val="accent1"/>
                </a:solidFill>
              </a:rPr>
              <a:t>  </a:t>
            </a:r>
            <a:r>
              <a:rPr lang="fi-FI" sz="1700" dirty="0" err="1" smtClean="0">
                <a:solidFill>
                  <a:schemeClr val="accent1"/>
                </a:solidFill>
              </a:rPr>
              <a:t>Antal</a:t>
            </a:r>
            <a:r>
              <a:rPr lang="fi-FI" sz="1700" dirty="0" smtClean="0">
                <a:solidFill>
                  <a:schemeClr val="accent1"/>
                </a:solidFill>
              </a:rPr>
              <a:t> </a:t>
            </a:r>
            <a:r>
              <a:rPr lang="fi-FI" sz="1700" dirty="0" err="1" smtClean="0">
                <a:solidFill>
                  <a:schemeClr val="accent1"/>
                </a:solidFill>
              </a:rPr>
              <a:t>kommuner</a:t>
            </a:r>
            <a:r>
              <a:rPr lang="fi-FI" sz="1700" dirty="0" smtClean="0">
                <a:solidFill>
                  <a:schemeClr val="accent1"/>
                </a:solidFill>
              </a:rPr>
              <a:t> </a:t>
            </a:r>
            <a:r>
              <a:rPr lang="fi-FI" sz="1700" dirty="0" err="1" smtClean="0">
                <a:solidFill>
                  <a:schemeClr val="accent1"/>
                </a:solidFill>
              </a:rPr>
              <a:t>sammanlagt</a:t>
            </a:r>
            <a:endParaRPr lang="fi-FI" sz="1700" dirty="0">
              <a:solidFill>
                <a:schemeClr val="accent1"/>
              </a:solidFill>
            </a:endParaRPr>
          </a:p>
        </p:txBody>
      </p:sp>
      <p:sp>
        <p:nvSpPr>
          <p:cNvPr id="25646" name="Rectangle 94"/>
          <p:cNvSpPr>
            <a:spLocks noChangeArrowheads="1"/>
          </p:cNvSpPr>
          <p:nvPr/>
        </p:nvSpPr>
        <p:spPr bwMode="auto">
          <a:xfrm>
            <a:off x="8317313"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2,03</a:t>
            </a:r>
            <a:endParaRPr lang="fi-FI" sz="1700" dirty="0"/>
          </a:p>
        </p:txBody>
      </p:sp>
      <p:sp>
        <p:nvSpPr>
          <p:cNvPr id="25647" name="Rectangle 95"/>
          <p:cNvSpPr>
            <a:spLocks noChangeArrowheads="1"/>
          </p:cNvSpPr>
          <p:nvPr/>
        </p:nvSpPr>
        <p:spPr bwMode="auto">
          <a:xfrm>
            <a:off x="8384747"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373</a:t>
            </a:r>
            <a:endParaRPr lang="fi-FI" sz="1700" dirty="0"/>
          </a:p>
        </p:txBody>
      </p:sp>
      <p:sp>
        <p:nvSpPr>
          <p:cNvPr id="25648" name="Rectangle 96"/>
          <p:cNvSpPr>
            <a:spLocks noChangeArrowheads="1"/>
          </p:cNvSpPr>
          <p:nvPr/>
        </p:nvSpPr>
        <p:spPr bwMode="auto">
          <a:xfrm>
            <a:off x="8519430"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72</a:t>
            </a:r>
            <a:endParaRPr lang="fi-FI" sz="1700" dirty="0"/>
          </a:p>
        </p:txBody>
      </p:sp>
      <p:sp>
        <p:nvSpPr>
          <p:cNvPr id="25650" name="Rectangle 98"/>
          <p:cNvSpPr>
            <a:spLocks noChangeArrowheads="1"/>
          </p:cNvSpPr>
          <p:nvPr/>
        </p:nvSpPr>
        <p:spPr bwMode="auto">
          <a:xfrm>
            <a:off x="8206442"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14,88</a:t>
            </a:r>
            <a:endParaRPr lang="fi-FI" sz="1700" dirty="0">
              <a:solidFill>
                <a:srgbClr val="C00000"/>
              </a:solidFill>
            </a:endParaRPr>
          </a:p>
        </p:txBody>
      </p:sp>
      <p:sp>
        <p:nvSpPr>
          <p:cNvPr id="25651" name="Rectangle 100"/>
          <p:cNvSpPr>
            <a:spLocks noChangeArrowheads="1"/>
          </p:cNvSpPr>
          <p:nvPr/>
        </p:nvSpPr>
        <p:spPr bwMode="auto">
          <a:xfrm>
            <a:off x="8483745"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7,9</a:t>
            </a:r>
            <a:endParaRPr lang="fi-FI" sz="1700" dirty="0">
              <a:solidFill>
                <a:srgbClr val="C00000"/>
              </a:solidFill>
            </a:endParaRPr>
          </a:p>
        </p:txBody>
      </p:sp>
      <p:sp>
        <p:nvSpPr>
          <p:cNvPr id="25652" name="Rectangle 104"/>
          <p:cNvSpPr>
            <a:spLocks noChangeArrowheads="1"/>
          </p:cNvSpPr>
          <p:nvPr/>
        </p:nvSpPr>
        <p:spPr bwMode="auto">
          <a:xfrm>
            <a:off x="8401091"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304</a:t>
            </a:r>
            <a:endParaRPr lang="fi-FI" sz="1700" dirty="0">
              <a:solidFill>
                <a:schemeClr val="accent1"/>
              </a:solidFill>
            </a:endParaRPr>
          </a:p>
        </p:txBody>
      </p:sp>
      <p:sp>
        <p:nvSpPr>
          <p:cNvPr id="25653" name="Rectangle 107"/>
          <p:cNvSpPr>
            <a:spLocks noChangeArrowheads="1"/>
          </p:cNvSpPr>
          <p:nvPr/>
        </p:nvSpPr>
        <p:spPr bwMode="auto">
          <a:xfrm>
            <a:off x="8106742" y="888261"/>
            <a:ext cx="803275" cy="4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2014</a:t>
            </a:r>
          </a:p>
          <a:p>
            <a:pPr algn="ctr">
              <a:lnSpc>
                <a:spcPct val="85000"/>
              </a:lnSpc>
            </a:pPr>
            <a:r>
              <a:rPr lang="fi-FI" sz="1700" dirty="0" smtClean="0">
                <a:solidFill>
                  <a:schemeClr val="tx2"/>
                </a:solidFill>
              </a:rPr>
              <a:t>BSP</a:t>
            </a:r>
            <a:endParaRPr lang="fi-FI" sz="1700" dirty="0">
              <a:solidFill>
                <a:schemeClr val="tx2"/>
              </a:solidFill>
            </a:endParaRPr>
          </a:p>
        </p:txBody>
      </p:sp>
      <p:sp>
        <p:nvSpPr>
          <p:cNvPr id="25654" name="Rectangle 108"/>
          <p:cNvSpPr>
            <a:spLocks noChangeArrowheads="1"/>
          </p:cNvSpPr>
          <p:nvPr/>
        </p:nvSpPr>
        <p:spPr bwMode="auto">
          <a:xfrm>
            <a:off x="3775596" y="1438107"/>
            <a:ext cx="4873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1,92</a:t>
            </a:r>
          </a:p>
        </p:txBody>
      </p:sp>
      <p:sp>
        <p:nvSpPr>
          <p:cNvPr id="25655" name="Rectangle 109"/>
          <p:cNvSpPr>
            <a:spLocks noChangeArrowheads="1"/>
          </p:cNvSpPr>
          <p:nvPr/>
        </p:nvSpPr>
        <p:spPr bwMode="auto">
          <a:xfrm>
            <a:off x="3842271" y="1727032"/>
            <a:ext cx="409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362</a:t>
            </a:r>
          </a:p>
        </p:txBody>
      </p:sp>
      <p:sp>
        <p:nvSpPr>
          <p:cNvPr id="25656" name="Rectangle 110"/>
          <p:cNvSpPr>
            <a:spLocks noChangeArrowheads="1"/>
          </p:cNvSpPr>
          <p:nvPr/>
        </p:nvSpPr>
        <p:spPr bwMode="auto">
          <a:xfrm>
            <a:off x="3972954"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66</a:t>
            </a:r>
            <a:endParaRPr lang="fi-FI" sz="1700" dirty="0"/>
          </a:p>
        </p:txBody>
      </p:sp>
      <p:sp>
        <p:nvSpPr>
          <p:cNvPr id="25658" name="Rectangle 112"/>
          <p:cNvSpPr>
            <a:spLocks noChangeArrowheads="1"/>
          </p:cNvSpPr>
          <p:nvPr/>
        </p:nvSpPr>
        <p:spPr bwMode="auto">
          <a:xfrm>
            <a:off x="3770834" y="3385443"/>
            <a:ext cx="492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8,63</a:t>
            </a:r>
          </a:p>
        </p:txBody>
      </p:sp>
      <p:sp>
        <p:nvSpPr>
          <p:cNvPr id="25659" name="Rectangle 114"/>
          <p:cNvSpPr>
            <a:spLocks noChangeArrowheads="1"/>
          </p:cNvSpPr>
          <p:nvPr/>
        </p:nvSpPr>
        <p:spPr bwMode="auto">
          <a:xfrm>
            <a:off x="3910282"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5,9</a:t>
            </a:r>
            <a:endParaRPr lang="fi-FI" sz="1700" dirty="0">
              <a:solidFill>
                <a:srgbClr val="C00000"/>
              </a:solidFill>
            </a:endParaRPr>
          </a:p>
        </p:txBody>
      </p:sp>
      <p:sp>
        <p:nvSpPr>
          <p:cNvPr id="25660" name="Rectangle 118"/>
          <p:cNvSpPr>
            <a:spLocks noChangeArrowheads="1"/>
          </p:cNvSpPr>
          <p:nvPr/>
        </p:nvSpPr>
        <p:spPr bwMode="auto">
          <a:xfrm>
            <a:off x="3819013" y="5088640"/>
            <a:ext cx="4143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a:solidFill>
                  <a:schemeClr val="accent1"/>
                </a:solidFill>
              </a:rPr>
              <a:t>399</a:t>
            </a:r>
          </a:p>
        </p:txBody>
      </p:sp>
      <p:sp>
        <p:nvSpPr>
          <p:cNvPr id="25661" name="Rectangle 121"/>
          <p:cNvSpPr>
            <a:spLocks noChangeArrowheads="1"/>
          </p:cNvSpPr>
          <p:nvPr/>
        </p:nvSpPr>
        <p:spPr bwMode="auto">
          <a:xfrm>
            <a:off x="3642246" y="888261"/>
            <a:ext cx="8032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a:solidFill>
                  <a:schemeClr val="tx2"/>
                </a:solidFill>
              </a:rPr>
              <a:t>2008</a:t>
            </a:r>
          </a:p>
        </p:txBody>
      </p:sp>
      <p:sp>
        <p:nvSpPr>
          <p:cNvPr id="25670" name="Rectangle 94"/>
          <p:cNvSpPr>
            <a:spLocks noChangeArrowheads="1"/>
          </p:cNvSpPr>
          <p:nvPr/>
        </p:nvSpPr>
        <p:spPr bwMode="auto">
          <a:xfrm>
            <a:off x="4494088" y="1438107"/>
            <a:ext cx="4873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1,80</a:t>
            </a:r>
          </a:p>
        </p:txBody>
      </p:sp>
      <p:sp>
        <p:nvSpPr>
          <p:cNvPr id="25671" name="Rectangle 95"/>
          <p:cNvSpPr>
            <a:spLocks noChangeArrowheads="1"/>
          </p:cNvSpPr>
          <p:nvPr/>
        </p:nvSpPr>
        <p:spPr bwMode="auto">
          <a:xfrm>
            <a:off x="4560763" y="1727032"/>
            <a:ext cx="409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337</a:t>
            </a:r>
          </a:p>
        </p:txBody>
      </p:sp>
      <p:sp>
        <p:nvSpPr>
          <p:cNvPr id="25672" name="Rectangle 96"/>
          <p:cNvSpPr>
            <a:spLocks noChangeArrowheads="1"/>
          </p:cNvSpPr>
          <p:nvPr/>
        </p:nvSpPr>
        <p:spPr bwMode="auto">
          <a:xfrm>
            <a:off x="4691446"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69</a:t>
            </a:r>
            <a:endParaRPr lang="fi-FI" sz="1700" dirty="0"/>
          </a:p>
        </p:txBody>
      </p:sp>
      <p:sp>
        <p:nvSpPr>
          <p:cNvPr id="25674" name="Rectangle 98"/>
          <p:cNvSpPr>
            <a:spLocks noChangeArrowheads="1"/>
          </p:cNvSpPr>
          <p:nvPr/>
        </p:nvSpPr>
        <p:spPr bwMode="auto">
          <a:xfrm>
            <a:off x="4516313" y="3385443"/>
            <a:ext cx="492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9,78</a:t>
            </a:r>
          </a:p>
        </p:txBody>
      </p:sp>
      <p:sp>
        <p:nvSpPr>
          <p:cNvPr id="25675" name="Rectangle 100"/>
          <p:cNvSpPr>
            <a:spLocks noChangeArrowheads="1"/>
          </p:cNvSpPr>
          <p:nvPr/>
        </p:nvSpPr>
        <p:spPr bwMode="auto">
          <a:xfrm>
            <a:off x="4517904" y="3671118"/>
            <a:ext cx="492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13,4</a:t>
            </a:r>
            <a:endParaRPr lang="fi-FI" sz="1700" dirty="0">
              <a:solidFill>
                <a:srgbClr val="C00000"/>
              </a:solidFill>
            </a:endParaRPr>
          </a:p>
        </p:txBody>
      </p:sp>
      <p:sp>
        <p:nvSpPr>
          <p:cNvPr id="25676" name="Rectangle 104"/>
          <p:cNvSpPr>
            <a:spLocks noChangeArrowheads="1"/>
          </p:cNvSpPr>
          <p:nvPr/>
        </p:nvSpPr>
        <p:spPr bwMode="auto">
          <a:xfrm>
            <a:off x="4530430" y="5088640"/>
            <a:ext cx="4143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a:solidFill>
                  <a:schemeClr val="accent1"/>
                </a:solidFill>
              </a:rPr>
              <a:t>332</a:t>
            </a:r>
          </a:p>
        </p:txBody>
      </p:sp>
      <p:sp>
        <p:nvSpPr>
          <p:cNvPr id="25677" name="Rectangle 107"/>
          <p:cNvSpPr>
            <a:spLocks noChangeArrowheads="1"/>
          </p:cNvSpPr>
          <p:nvPr/>
        </p:nvSpPr>
        <p:spPr bwMode="auto">
          <a:xfrm>
            <a:off x="4362326" y="888261"/>
            <a:ext cx="8032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a:solidFill>
                  <a:schemeClr val="tx2"/>
                </a:solidFill>
              </a:rPr>
              <a:t>2009</a:t>
            </a:r>
          </a:p>
        </p:txBody>
      </p:sp>
      <p:sp>
        <p:nvSpPr>
          <p:cNvPr id="25679" name="Alatunnisteen paikkamerkki 1"/>
          <p:cNvSpPr>
            <a:spLocks noGrp="1"/>
          </p:cNvSpPr>
          <p:nvPr>
            <p:ph type="ftr" sz="quarter" idx="4294967295"/>
          </p:nvPr>
        </p:nvSpPr>
        <p:spPr bwMode="auto">
          <a:xfrm>
            <a:off x="3452814" y="6474668"/>
            <a:ext cx="3138436" cy="266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smtClean="0">
                <a:solidFill>
                  <a:schemeClr val="accent1"/>
                </a:solidFill>
              </a:rPr>
              <a:t>11.2.2015 Kari-Pekka Mäki-Lohiluoma</a:t>
            </a:r>
            <a:endParaRPr lang="fi-FI" sz="900" dirty="0">
              <a:solidFill>
                <a:schemeClr val="accent1"/>
              </a:solidFill>
            </a:endParaRPr>
          </a:p>
        </p:txBody>
      </p:sp>
      <p:sp>
        <p:nvSpPr>
          <p:cNvPr id="25680" name="Rectangle 123"/>
          <p:cNvSpPr>
            <a:spLocks noChangeArrowheads="1"/>
          </p:cNvSpPr>
          <p:nvPr/>
        </p:nvSpPr>
        <p:spPr bwMode="auto">
          <a:xfrm>
            <a:off x="268412" y="4539365"/>
            <a:ext cx="24808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rgbClr val="0000FF"/>
                </a:solidFill>
              </a:rPr>
              <a:t>  </a:t>
            </a:r>
            <a:r>
              <a:rPr lang="fi-FI" sz="1700" dirty="0" err="1" smtClean="0">
                <a:solidFill>
                  <a:srgbClr val="0000FF"/>
                </a:solidFill>
              </a:rPr>
              <a:t>Årsbidraget</a:t>
            </a:r>
            <a:r>
              <a:rPr lang="fi-FI" sz="1700" dirty="0" smtClean="0">
                <a:solidFill>
                  <a:srgbClr val="0000FF"/>
                </a:solidFill>
              </a:rPr>
              <a:t> </a:t>
            </a:r>
            <a:r>
              <a:rPr lang="fi-FI" sz="1700" dirty="0" err="1" smtClean="0">
                <a:solidFill>
                  <a:srgbClr val="0000FF"/>
                </a:solidFill>
              </a:rPr>
              <a:t>negativt</a:t>
            </a:r>
            <a:endParaRPr lang="fi-FI" sz="1700" dirty="0">
              <a:solidFill>
                <a:srgbClr val="0000FF"/>
              </a:solidFill>
            </a:endParaRPr>
          </a:p>
        </p:txBody>
      </p:sp>
      <p:sp>
        <p:nvSpPr>
          <p:cNvPr id="25685" name="Rectangle 129"/>
          <p:cNvSpPr>
            <a:spLocks noChangeArrowheads="1"/>
          </p:cNvSpPr>
          <p:nvPr/>
        </p:nvSpPr>
        <p:spPr bwMode="auto">
          <a:xfrm>
            <a:off x="8521017"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14</a:t>
            </a:r>
            <a:endParaRPr lang="fi-FI" sz="1700" dirty="0">
              <a:solidFill>
                <a:srgbClr val="0000FF"/>
              </a:solidFill>
            </a:endParaRPr>
          </a:p>
        </p:txBody>
      </p:sp>
      <p:sp>
        <p:nvSpPr>
          <p:cNvPr id="25686" name="Rectangle 130"/>
          <p:cNvSpPr>
            <a:spLocks noChangeArrowheads="1"/>
          </p:cNvSpPr>
          <p:nvPr/>
        </p:nvSpPr>
        <p:spPr bwMode="auto">
          <a:xfrm>
            <a:off x="3974034" y="4539365"/>
            <a:ext cx="276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57</a:t>
            </a:r>
          </a:p>
        </p:txBody>
      </p:sp>
      <p:sp>
        <p:nvSpPr>
          <p:cNvPr id="25687" name="Rectangle 129"/>
          <p:cNvSpPr>
            <a:spLocks noChangeArrowheads="1"/>
          </p:cNvSpPr>
          <p:nvPr/>
        </p:nvSpPr>
        <p:spPr bwMode="auto">
          <a:xfrm>
            <a:off x="4692526" y="4539365"/>
            <a:ext cx="276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29</a:t>
            </a:r>
          </a:p>
        </p:txBody>
      </p:sp>
      <p:sp>
        <p:nvSpPr>
          <p:cNvPr id="25696" name="Rectangle 123"/>
          <p:cNvSpPr>
            <a:spLocks noChangeArrowheads="1"/>
          </p:cNvSpPr>
          <p:nvPr/>
        </p:nvSpPr>
        <p:spPr bwMode="auto">
          <a:xfrm>
            <a:off x="268412" y="4826702"/>
            <a:ext cx="34921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rgbClr val="0000FF"/>
                </a:solidFill>
              </a:rPr>
              <a:t>  </a:t>
            </a:r>
            <a:r>
              <a:rPr lang="fi-FI" sz="1700" dirty="0" err="1" smtClean="0">
                <a:solidFill>
                  <a:srgbClr val="0000FF"/>
                </a:solidFill>
              </a:rPr>
              <a:t>Årsbidraget</a:t>
            </a:r>
            <a:r>
              <a:rPr lang="fi-FI" sz="1700" dirty="0" smtClean="0">
                <a:solidFill>
                  <a:srgbClr val="0000FF"/>
                </a:solidFill>
              </a:rPr>
              <a:t> </a:t>
            </a:r>
            <a:r>
              <a:rPr lang="fi-FI" sz="1700" dirty="0">
                <a:solidFill>
                  <a:srgbClr val="0000FF"/>
                </a:solidFill>
              </a:rPr>
              <a:t>&lt; </a:t>
            </a:r>
            <a:r>
              <a:rPr lang="fi-FI" sz="1700" dirty="0" err="1" smtClean="0">
                <a:solidFill>
                  <a:srgbClr val="0000FF"/>
                </a:solidFill>
              </a:rPr>
              <a:t>avskrivningarna</a:t>
            </a:r>
            <a:endParaRPr lang="fi-FI" sz="1700" dirty="0">
              <a:solidFill>
                <a:srgbClr val="0000FF"/>
              </a:solidFill>
            </a:endParaRPr>
          </a:p>
        </p:txBody>
      </p:sp>
      <p:sp>
        <p:nvSpPr>
          <p:cNvPr id="25701" name="Rectangle 129"/>
          <p:cNvSpPr>
            <a:spLocks noChangeArrowheads="1"/>
          </p:cNvSpPr>
          <p:nvPr/>
        </p:nvSpPr>
        <p:spPr bwMode="auto">
          <a:xfrm>
            <a:off x="8383159"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133</a:t>
            </a:r>
            <a:endParaRPr lang="fi-FI" sz="1700" dirty="0">
              <a:solidFill>
                <a:srgbClr val="0000FF"/>
              </a:solidFill>
            </a:endParaRPr>
          </a:p>
        </p:txBody>
      </p:sp>
      <p:sp>
        <p:nvSpPr>
          <p:cNvPr id="25702" name="Rectangle 130"/>
          <p:cNvSpPr>
            <a:spLocks noChangeArrowheads="1"/>
          </p:cNvSpPr>
          <p:nvPr/>
        </p:nvSpPr>
        <p:spPr bwMode="auto">
          <a:xfrm>
            <a:off x="3835921" y="4826702"/>
            <a:ext cx="414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178</a:t>
            </a:r>
          </a:p>
        </p:txBody>
      </p:sp>
      <p:sp>
        <p:nvSpPr>
          <p:cNvPr id="25703" name="Rectangle 129"/>
          <p:cNvSpPr>
            <a:spLocks noChangeArrowheads="1"/>
          </p:cNvSpPr>
          <p:nvPr/>
        </p:nvSpPr>
        <p:spPr bwMode="auto">
          <a:xfrm>
            <a:off x="4554413" y="4826702"/>
            <a:ext cx="414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117</a:t>
            </a:r>
          </a:p>
        </p:txBody>
      </p:sp>
      <p:sp>
        <p:nvSpPr>
          <p:cNvPr id="25704" name="Rectangle 8"/>
          <p:cNvSpPr>
            <a:spLocks noChangeArrowheads="1"/>
          </p:cNvSpPr>
          <p:nvPr/>
        </p:nvSpPr>
        <p:spPr bwMode="auto">
          <a:xfrm>
            <a:off x="268412" y="2014369"/>
            <a:ext cx="2545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 av </a:t>
            </a:r>
            <a:r>
              <a:rPr lang="fi-FI" sz="1700" dirty="0" err="1" smtClean="0"/>
              <a:t>avskrivningarna</a:t>
            </a:r>
            <a:endParaRPr lang="fi-FI" sz="1700" dirty="0"/>
          </a:p>
        </p:txBody>
      </p:sp>
      <p:sp>
        <p:nvSpPr>
          <p:cNvPr id="25709" name="Rectangle 96"/>
          <p:cNvSpPr>
            <a:spLocks noChangeArrowheads="1"/>
          </p:cNvSpPr>
          <p:nvPr/>
        </p:nvSpPr>
        <p:spPr bwMode="auto">
          <a:xfrm>
            <a:off x="8381572" y="2014369"/>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101</a:t>
            </a:r>
            <a:endParaRPr lang="fi-FI" sz="1700" dirty="0"/>
          </a:p>
        </p:txBody>
      </p:sp>
      <p:sp>
        <p:nvSpPr>
          <p:cNvPr id="25710" name="Rectangle 110"/>
          <p:cNvSpPr>
            <a:spLocks noChangeArrowheads="1"/>
          </p:cNvSpPr>
          <p:nvPr/>
        </p:nvSpPr>
        <p:spPr bwMode="auto">
          <a:xfrm>
            <a:off x="3839096" y="2014369"/>
            <a:ext cx="409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122</a:t>
            </a:r>
          </a:p>
        </p:txBody>
      </p:sp>
      <p:sp>
        <p:nvSpPr>
          <p:cNvPr id="25711" name="Rectangle 96"/>
          <p:cNvSpPr>
            <a:spLocks noChangeArrowheads="1"/>
          </p:cNvSpPr>
          <p:nvPr/>
        </p:nvSpPr>
        <p:spPr bwMode="auto">
          <a:xfrm>
            <a:off x="4557588" y="2014369"/>
            <a:ext cx="409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108</a:t>
            </a:r>
          </a:p>
        </p:txBody>
      </p:sp>
      <p:sp>
        <p:nvSpPr>
          <p:cNvPr id="25712" name="Tekstiruutu 2"/>
          <p:cNvSpPr txBox="1">
            <a:spLocks noChangeArrowheads="1"/>
          </p:cNvSpPr>
          <p:nvPr/>
        </p:nvSpPr>
        <p:spPr bwMode="auto">
          <a:xfrm>
            <a:off x="108289" y="6032321"/>
            <a:ext cx="88017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solidFill>
                  <a:srgbClr val="00B050"/>
                </a:solidFill>
              </a:rPr>
              <a:t> </a:t>
            </a:r>
            <a:r>
              <a:rPr lang="fi-FI" sz="1200" dirty="0">
                <a:solidFill>
                  <a:srgbClr val="003882"/>
                </a:solidFill>
              </a:rPr>
              <a:t>3) </a:t>
            </a:r>
            <a:r>
              <a:rPr lang="fi-FI" sz="1200" dirty="0" err="1">
                <a:solidFill>
                  <a:srgbClr val="003882"/>
                </a:solidFill>
              </a:rPr>
              <a:t>Innehåller</a:t>
            </a:r>
            <a:r>
              <a:rPr lang="fi-FI" sz="1200" dirty="0">
                <a:solidFill>
                  <a:srgbClr val="003882"/>
                </a:solidFill>
              </a:rPr>
              <a:t> </a:t>
            </a:r>
            <a:r>
              <a:rPr lang="fi-FI" sz="1200" dirty="0" err="1">
                <a:solidFill>
                  <a:srgbClr val="003882"/>
                </a:solidFill>
              </a:rPr>
              <a:t>extraordinära</a:t>
            </a:r>
            <a:r>
              <a:rPr lang="fi-FI" sz="1200" dirty="0">
                <a:solidFill>
                  <a:srgbClr val="003882"/>
                </a:solidFill>
              </a:rPr>
              <a:t> </a:t>
            </a:r>
            <a:r>
              <a:rPr lang="fi-FI" sz="1200" dirty="0" err="1">
                <a:solidFill>
                  <a:srgbClr val="003882"/>
                </a:solidFill>
              </a:rPr>
              <a:t>inkomster</a:t>
            </a:r>
            <a:r>
              <a:rPr lang="fi-FI" sz="1200" dirty="0">
                <a:solidFill>
                  <a:srgbClr val="003882"/>
                </a:solidFill>
              </a:rPr>
              <a:t> </a:t>
            </a:r>
            <a:r>
              <a:rPr lang="fi-FI" sz="1200" dirty="0" err="1">
                <a:solidFill>
                  <a:srgbClr val="003882"/>
                </a:solidFill>
              </a:rPr>
              <a:t>på</a:t>
            </a:r>
            <a:r>
              <a:rPr lang="fi-FI" sz="1200" dirty="0">
                <a:solidFill>
                  <a:srgbClr val="003882"/>
                </a:solidFill>
              </a:rPr>
              <a:t> </a:t>
            </a:r>
            <a:r>
              <a:rPr lang="fi-FI" sz="1200" dirty="0" err="1">
                <a:solidFill>
                  <a:srgbClr val="003882"/>
                </a:solidFill>
              </a:rPr>
              <a:t>cirka</a:t>
            </a:r>
            <a:r>
              <a:rPr lang="fi-FI" sz="1200" dirty="0">
                <a:solidFill>
                  <a:srgbClr val="003882"/>
                </a:solidFill>
              </a:rPr>
              <a:t> </a:t>
            </a:r>
            <a:r>
              <a:rPr lang="fi-FI" sz="1200" dirty="0" smtClean="0">
                <a:solidFill>
                  <a:srgbClr val="003882"/>
                </a:solidFill>
              </a:rPr>
              <a:t>1,4 </a:t>
            </a:r>
            <a:r>
              <a:rPr lang="fi-FI" sz="1200" dirty="0">
                <a:solidFill>
                  <a:srgbClr val="003882"/>
                </a:solidFill>
              </a:rPr>
              <a:t>md € </a:t>
            </a:r>
            <a:r>
              <a:rPr lang="fi-FI" sz="1200" dirty="0" err="1">
                <a:solidFill>
                  <a:srgbClr val="003882"/>
                </a:solidFill>
              </a:rPr>
              <a:t>till</a:t>
            </a:r>
            <a:r>
              <a:rPr lang="fi-FI" sz="1200" dirty="0">
                <a:solidFill>
                  <a:srgbClr val="003882"/>
                </a:solidFill>
              </a:rPr>
              <a:t> </a:t>
            </a:r>
            <a:r>
              <a:rPr lang="fi-FI" sz="1200" dirty="0" err="1">
                <a:solidFill>
                  <a:srgbClr val="003882"/>
                </a:solidFill>
              </a:rPr>
              <a:t>följd</a:t>
            </a:r>
            <a:r>
              <a:rPr lang="fi-FI" sz="1200" dirty="0">
                <a:solidFill>
                  <a:srgbClr val="003882"/>
                </a:solidFill>
              </a:rPr>
              <a:t> av </a:t>
            </a:r>
            <a:r>
              <a:rPr lang="fi-FI" sz="1200" dirty="0" err="1">
                <a:solidFill>
                  <a:srgbClr val="003882"/>
                </a:solidFill>
              </a:rPr>
              <a:t>bolagiseringar</a:t>
            </a:r>
            <a:r>
              <a:rPr lang="fi-FI" sz="1200" dirty="0">
                <a:solidFill>
                  <a:srgbClr val="003882"/>
                </a:solidFill>
              </a:rPr>
              <a:t> av </a:t>
            </a:r>
            <a:r>
              <a:rPr lang="fi-FI" sz="1200" dirty="0" err="1">
                <a:solidFill>
                  <a:srgbClr val="003882"/>
                </a:solidFill>
              </a:rPr>
              <a:t>affärsverk</a:t>
            </a:r>
            <a:r>
              <a:rPr lang="fi-FI" sz="1200" dirty="0">
                <a:solidFill>
                  <a:srgbClr val="003882"/>
                </a:solidFill>
              </a:rPr>
              <a:t>.</a:t>
            </a:r>
          </a:p>
        </p:txBody>
      </p:sp>
      <p:sp>
        <p:nvSpPr>
          <p:cNvPr id="25713" name="Tekstiruutu 165"/>
          <p:cNvSpPr txBox="1">
            <a:spLocks noChangeArrowheads="1"/>
          </p:cNvSpPr>
          <p:nvPr/>
        </p:nvSpPr>
        <p:spPr bwMode="auto">
          <a:xfrm>
            <a:off x="90999" y="5373216"/>
            <a:ext cx="9017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solidFill>
                  <a:srgbClr val="00B050"/>
                </a:solidFill>
              </a:rPr>
              <a:t> </a:t>
            </a:r>
            <a:r>
              <a:rPr lang="fi-FI" sz="1200" dirty="0">
                <a:solidFill>
                  <a:srgbClr val="003882"/>
                </a:solidFill>
              </a:rPr>
              <a:t>1) I % av de </a:t>
            </a:r>
            <a:r>
              <a:rPr lang="fi-FI" sz="1200" dirty="0" err="1">
                <a:solidFill>
                  <a:srgbClr val="003882"/>
                </a:solidFill>
              </a:rPr>
              <a:t>egna</a:t>
            </a:r>
            <a:r>
              <a:rPr lang="fi-FI" sz="1200" dirty="0">
                <a:solidFill>
                  <a:srgbClr val="003882"/>
                </a:solidFill>
              </a:rPr>
              <a:t> </a:t>
            </a:r>
            <a:r>
              <a:rPr lang="fi-FI" sz="1200" dirty="0" err="1">
                <a:solidFill>
                  <a:srgbClr val="003882"/>
                </a:solidFill>
              </a:rPr>
              <a:t>anskaffningsutgifterna</a:t>
            </a:r>
            <a:r>
              <a:rPr lang="fi-FI" sz="1200" dirty="0">
                <a:solidFill>
                  <a:srgbClr val="003882"/>
                </a:solidFill>
              </a:rPr>
              <a:t> </a:t>
            </a:r>
            <a:r>
              <a:rPr lang="fi-FI" sz="1200" b="1" dirty="0">
                <a:solidFill>
                  <a:srgbClr val="003882"/>
                </a:solidFill>
              </a:rPr>
              <a:t>för </a:t>
            </a:r>
            <a:r>
              <a:rPr lang="fi-FI" sz="1200" b="1" dirty="0" err="1">
                <a:solidFill>
                  <a:srgbClr val="003882"/>
                </a:solidFill>
              </a:rPr>
              <a:t>investeringar</a:t>
            </a:r>
            <a:r>
              <a:rPr lang="fi-FI" sz="1200" b="1" dirty="0">
                <a:solidFill>
                  <a:srgbClr val="003882"/>
                </a:solidFill>
              </a:rPr>
              <a:t> </a:t>
            </a:r>
            <a:r>
              <a:rPr lang="fi-FI" sz="1200" b="1" dirty="0" err="1">
                <a:solidFill>
                  <a:srgbClr val="003882"/>
                </a:solidFill>
              </a:rPr>
              <a:t>som</a:t>
            </a:r>
            <a:r>
              <a:rPr lang="fi-FI" sz="1200" b="1" dirty="0">
                <a:solidFill>
                  <a:srgbClr val="003882"/>
                </a:solidFill>
              </a:rPr>
              <a:t> </a:t>
            </a:r>
            <a:r>
              <a:rPr lang="fi-FI" sz="1200" b="1" dirty="0" err="1">
                <a:solidFill>
                  <a:srgbClr val="003882"/>
                </a:solidFill>
              </a:rPr>
              <a:t>avskrivs</a:t>
            </a:r>
            <a:r>
              <a:rPr lang="fi-FI" sz="1200" b="1" dirty="0">
                <a:solidFill>
                  <a:srgbClr val="003882"/>
                </a:solidFill>
              </a:rPr>
              <a:t> </a:t>
            </a:r>
            <a:r>
              <a:rPr lang="fi-FI" sz="1200" dirty="0">
                <a:solidFill>
                  <a:srgbClr val="003882"/>
                </a:solidFill>
              </a:rPr>
              <a:t>= </a:t>
            </a:r>
            <a:r>
              <a:rPr lang="fi-FI" sz="1200" dirty="0" err="1">
                <a:solidFill>
                  <a:srgbClr val="003882"/>
                </a:solidFill>
              </a:rPr>
              <a:t>Investeringsutgifter</a:t>
            </a:r>
            <a:r>
              <a:rPr lang="fi-FI" sz="1200" dirty="0">
                <a:solidFill>
                  <a:srgbClr val="003882"/>
                </a:solidFill>
              </a:rPr>
              <a:t> – </a:t>
            </a:r>
            <a:r>
              <a:rPr lang="fi-FI" sz="1200" dirty="0" err="1">
                <a:solidFill>
                  <a:srgbClr val="003882"/>
                </a:solidFill>
              </a:rPr>
              <a:t>Anskaffning</a:t>
            </a:r>
            <a:r>
              <a:rPr lang="fi-FI" sz="1200" dirty="0">
                <a:solidFill>
                  <a:srgbClr val="003882"/>
                </a:solidFill>
              </a:rPr>
              <a:t> av </a:t>
            </a:r>
            <a:r>
              <a:rPr lang="fi-FI" sz="1200" dirty="0" err="1">
                <a:solidFill>
                  <a:srgbClr val="003882"/>
                </a:solidFill>
              </a:rPr>
              <a:t>mark-</a:t>
            </a:r>
            <a:r>
              <a:rPr lang="fi-FI" sz="1200" dirty="0">
                <a:solidFill>
                  <a:srgbClr val="003882"/>
                </a:solidFill>
              </a:rPr>
              <a:t> </a:t>
            </a:r>
            <a:r>
              <a:rPr lang="fi-FI" sz="1200" dirty="0" err="1">
                <a:solidFill>
                  <a:srgbClr val="003882"/>
                </a:solidFill>
              </a:rPr>
              <a:t>och</a:t>
            </a:r>
            <a:r>
              <a:rPr lang="fi-FI" sz="1200" dirty="0">
                <a:solidFill>
                  <a:srgbClr val="003882"/>
                </a:solidFill>
              </a:rPr>
              <a:t> </a:t>
            </a:r>
            <a:r>
              <a:rPr lang="fi-FI" sz="1200" dirty="0" err="1">
                <a:solidFill>
                  <a:srgbClr val="003882"/>
                </a:solidFill>
              </a:rPr>
              <a:t>vattenområden</a:t>
            </a:r>
            <a:r>
              <a:rPr lang="fi-FI" sz="1200" dirty="0">
                <a:solidFill>
                  <a:srgbClr val="003882"/>
                </a:solidFill>
              </a:rPr>
              <a:t> – </a:t>
            </a:r>
            <a:r>
              <a:rPr lang="fi-FI" sz="1200" dirty="0" err="1">
                <a:solidFill>
                  <a:srgbClr val="003882"/>
                </a:solidFill>
              </a:rPr>
              <a:t>Anskaffning</a:t>
            </a:r>
            <a:r>
              <a:rPr lang="fi-FI" sz="1200" dirty="0">
                <a:solidFill>
                  <a:srgbClr val="003882"/>
                </a:solidFill>
              </a:rPr>
              <a:t> av </a:t>
            </a:r>
            <a:r>
              <a:rPr lang="fi-FI" sz="1200" dirty="0" err="1">
                <a:solidFill>
                  <a:srgbClr val="003882"/>
                </a:solidFill>
              </a:rPr>
              <a:t>aktier</a:t>
            </a:r>
            <a:r>
              <a:rPr lang="fi-FI" sz="1200" dirty="0">
                <a:solidFill>
                  <a:srgbClr val="003882"/>
                </a:solidFill>
              </a:rPr>
              <a:t> </a:t>
            </a:r>
            <a:r>
              <a:rPr lang="fi-FI" sz="1200" dirty="0" err="1">
                <a:solidFill>
                  <a:srgbClr val="003882"/>
                </a:solidFill>
              </a:rPr>
              <a:t>och</a:t>
            </a:r>
            <a:r>
              <a:rPr lang="fi-FI" sz="1200" dirty="0">
                <a:solidFill>
                  <a:srgbClr val="003882"/>
                </a:solidFill>
              </a:rPr>
              <a:t> </a:t>
            </a:r>
            <a:r>
              <a:rPr lang="fi-FI" sz="1200" dirty="0" err="1">
                <a:solidFill>
                  <a:srgbClr val="003882"/>
                </a:solidFill>
              </a:rPr>
              <a:t>andelar</a:t>
            </a:r>
            <a:r>
              <a:rPr lang="fi-FI" sz="1200" dirty="0">
                <a:solidFill>
                  <a:srgbClr val="003882"/>
                </a:solidFill>
              </a:rPr>
              <a:t> – </a:t>
            </a:r>
            <a:r>
              <a:rPr lang="fi-FI" sz="1200" dirty="0" err="1">
                <a:solidFill>
                  <a:srgbClr val="003882"/>
                </a:solidFill>
              </a:rPr>
              <a:t>Finansieringsandelar</a:t>
            </a:r>
            <a:r>
              <a:rPr lang="fi-FI" sz="1200" dirty="0">
                <a:solidFill>
                  <a:srgbClr val="003882"/>
                </a:solidFill>
              </a:rPr>
              <a:t> för </a:t>
            </a:r>
            <a:r>
              <a:rPr lang="fi-FI" sz="1200" dirty="0" err="1">
                <a:solidFill>
                  <a:srgbClr val="003882"/>
                </a:solidFill>
              </a:rPr>
              <a:t>investeringar</a:t>
            </a:r>
            <a:r>
              <a:rPr lang="fi-FI" sz="1200" dirty="0">
                <a:solidFill>
                  <a:srgbClr val="003882"/>
                </a:solidFill>
              </a:rPr>
              <a:t>.</a:t>
            </a:r>
          </a:p>
        </p:txBody>
      </p:sp>
      <p:sp>
        <p:nvSpPr>
          <p:cNvPr id="114" name="Rectangle 94"/>
          <p:cNvSpPr>
            <a:spLocks noChangeArrowheads="1"/>
          </p:cNvSpPr>
          <p:nvPr/>
        </p:nvSpPr>
        <p:spPr bwMode="auto">
          <a:xfrm>
            <a:off x="5226075" y="1438107"/>
            <a:ext cx="492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2,47</a:t>
            </a:r>
          </a:p>
        </p:txBody>
      </p:sp>
      <p:sp>
        <p:nvSpPr>
          <p:cNvPr id="115" name="Rectangle 95"/>
          <p:cNvSpPr>
            <a:spLocks noChangeArrowheads="1"/>
          </p:cNvSpPr>
          <p:nvPr/>
        </p:nvSpPr>
        <p:spPr bwMode="auto">
          <a:xfrm>
            <a:off x="5292750" y="1727032"/>
            <a:ext cx="414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461</a:t>
            </a:r>
          </a:p>
        </p:txBody>
      </p:sp>
      <p:sp>
        <p:nvSpPr>
          <p:cNvPr id="116" name="Rectangle 96"/>
          <p:cNvSpPr>
            <a:spLocks noChangeArrowheads="1"/>
          </p:cNvSpPr>
          <p:nvPr/>
        </p:nvSpPr>
        <p:spPr bwMode="auto">
          <a:xfrm>
            <a:off x="5428196"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99</a:t>
            </a:r>
            <a:endParaRPr lang="fi-FI" sz="1700" dirty="0"/>
          </a:p>
        </p:txBody>
      </p:sp>
      <p:sp>
        <p:nvSpPr>
          <p:cNvPr id="118" name="Rectangle 98"/>
          <p:cNvSpPr>
            <a:spLocks noChangeArrowheads="1"/>
          </p:cNvSpPr>
          <p:nvPr/>
        </p:nvSpPr>
        <p:spPr bwMode="auto">
          <a:xfrm>
            <a:off x="5115208"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10,45</a:t>
            </a:r>
            <a:endParaRPr lang="fi-FI" sz="1700" dirty="0">
              <a:solidFill>
                <a:srgbClr val="C00000"/>
              </a:solidFill>
            </a:endParaRPr>
          </a:p>
        </p:txBody>
      </p:sp>
      <p:sp>
        <p:nvSpPr>
          <p:cNvPr id="119" name="Rectangle 100"/>
          <p:cNvSpPr>
            <a:spLocks noChangeArrowheads="1"/>
          </p:cNvSpPr>
          <p:nvPr/>
        </p:nvSpPr>
        <p:spPr bwMode="auto">
          <a:xfrm>
            <a:off x="5392511"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6,9</a:t>
            </a:r>
            <a:endParaRPr lang="fi-FI" sz="1700" dirty="0">
              <a:solidFill>
                <a:srgbClr val="C00000"/>
              </a:solidFill>
            </a:endParaRPr>
          </a:p>
        </p:txBody>
      </p:sp>
      <p:sp>
        <p:nvSpPr>
          <p:cNvPr id="120" name="Rectangle 104"/>
          <p:cNvSpPr>
            <a:spLocks noChangeArrowheads="1"/>
          </p:cNvSpPr>
          <p:nvPr/>
        </p:nvSpPr>
        <p:spPr bwMode="auto">
          <a:xfrm>
            <a:off x="5309617" y="5088640"/>
            <a:ext cx="414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a:solidFill>
                  <a:schemeClr val="accent1"/>
                </a:solidFill>
              </a:rPr>
              <a:t>326</a:t>
            </a:r>
          </a:p>
        </p:txBody>
      </p:sp>
      <p:sp>
        <p:nvSpPr>
          <p:cNvPr id="121" name="Rectangle 107"/>
          <p:cNvSpPr>
            <a:spLocks noChangeArrowheads="1"/>
          </p:cNvSpPr>
          <p:nvPr/>
        </p:nvSpPr>
        <p:spPr bwMode="auto">
          <a:xfrm>
            <a:off x="5097488" y="888261"/>
            <a:ext cx="8032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a:solidFill>
                  <a:schemeClr val="tx2"/>
                </a:solidFill>
              </a:rPr>
              <a:t>2010</a:t>
            </a:r>
          </a:p>
        </p:txBody>
      </p:sp>
      <p:sp>
        <p:nvSpPr>
          <p:cNvPr id="123" name="Rectangle 129"/>
          <p:cNvSpPr>
            <a:spLocks noChangeArrowheads="1"/>
          </p:cNvSpPr>
          <p:nvPr/>
        </p:nvSpPr>
        <p:spPr bwMode="auto">
          <a:xfrm>
            <a:off x="5567388" y="4539365"/>
            <a:ext cx="138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7</a:t>
            </a:r>
          </a:p>
        </p:txBody>
      </p:sp>
      <p:sp>
        <p:nvSpPr>
          <p:cNvPr id="125" name="Rectangle 129"/>
          <p:cNvSpPr>
            <a:spLocks noChangeArrowheads="1"/>
          </p:cNvSpPr>
          <p:nvPr/>
        </p:nvSpPr>
        <p:spPr bwMode="auto">
          <a:xfrm>
            <a:off x="5429275" y="4826702"/>
            <a:ext cx="276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55</a:t>
            </a:r>
          </a:p>
        </p:txBody>
      </p:sp>
      <p:sp>
        <p:nvSpPr>
          <p:cNvPr id="126" name="Rectangle 96"/>
          <p:cNvSpPr>
            <a:spLocks noChangeArrowheads="1"/>
          </p:cNvSpPr>
          <p:nvPr/>
        </p:nvSpPr>
        <p:spPr bwMode="auto">
          <a:xfrm>
            <a:off x="5289575" y="2014369"/>
            <a:ext cx="414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145</a:t>
            </a:r>
          </a:p>
        </p:txBody>
      </p:sp>
      <p:sp>
        <p:nvSpPr>
          <p:cNvPr id="127" name="Rectangle 94"/>
          <p:cNvSpPr>
            <a:spLocks noChangeArrowheads="1"/>
          </p:cNvSpPr>
          <p:nvPr/>
        </p:nvSpPr>
        <p:spPr bwMode="auto">
          <a:xfrm>
            <a:off x="5975949"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2,05</a:t>
            </a:r>
            <a:endParaRPr lang="fi-FI" sz="1700" dirty="0"/>
          </a:p>
        </p:txBody>
      </p:sp>
      <p:sp>
        <p:nvSpPr>
          <p:cNvPr id="128" name="Rectangle 95"/>
          <p:cNvSpPr>
            <a:spLocks noChangeArrowheads="1"/>
          </p:cNvSpPr>
          <p:nvPr/>
        </p:nvSpPr>
        <p:spPr bwMode="auto">
          <a:xfrm>
            <a:off x="6043383"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382</a:t>
            </a:r>
            <a:endParaRPr lang="fi-FI" sz="1700" dirty="0"/>
          </a:p>
        </p:txBody>
      </p:sp>
      <p:sp>
        <p:nvSpPr>
          <p:cNvPr id="129" name="Rectangle 96"/>
          <p:cNvSpPr>
            <a:spLocks noChangeArrowheads="1"/>
          </p:cNvSpPr>
          <p:nvPr/>
        </p:nvSpPr>
        <p:spPr bwMode="auto">
          <a:xfrm>
            <a:off x="6178066"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73</a:t>
            </a:r>
            <a:endParaRPr lang="fi-FI" sz="1700" dirty="0"/>
          </a:p>
        </p:txBody>
      </p:sp>
      <p:sp>
        <p:nvSpPr>
          <p:cNvPr id="131" name="Rectangle 98"/>
          <p:cNvSpPr>
            <a:spLocks noChangeArrowheads="1"/>
          </p:cNvSpPr>
          <p:nvPr/>
        </p:nvSpPr>
        <p:spPr bwMode="auto">
          <a:xfrm>
            <a:off x="5865078"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10,95</a:t>
            </a:r>
            <a:endParaRPr lang="fi-FI" sz="1700" dirty="0">
              <a:solidFill>
                <a:srgbClr val="C00000"/>
              </a:solidFill>
            </a:endParaRPr>
          </a:p>
        </p:txBody>
      </p:sp>
      <p:sp>
        <p:nvSpPr>
          <p:cNvPr id="132" name="Rectangle 100"/>
          <p:cNvSpPr>
            <a:spLocks noChangeArrowheads="1"/>
          </p:cNvSpPr>
          <p:nvPr/>
        </p:nvSpPr>
        <p:spPr bwMode="auto">
          <a:xfrm>
            <a:off x="6142381"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4,7</a:t>
            </a:r>
            <a:endParaRPr lang="fi-FI" sz="1700" dirty="0">
              <a:solidFill>
                <a:srgbClr val="C00000"/>
              </a:solidFill>
            </a:endParaRPr>
          </a:p>
        </p:txBody>
      </p:sp>
      <p:sp>
        <p:nvSpPr>
          <p:cNvPr id="133" name="Rectangle 104"/>
          <p:cNvSpPr>
            <a:spLocks noChangeArrowheads="1"/>
          </p:cNvSpPr>
          <p:nvPr/>
        </p:nvSpPr>
        <p:spPr bwMode="auto">
          <a:xfrm>
            <a:off x="6065617"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320</a:t>
            </a:r>
            <a:endParaRPr lang="fi-FI" sz="1700" dirty="0">
              <a:solidFill>
                <a:schemeClr val="accent1"/>
              </a:solidFill>
            </a:endParaRPr>
          </a:p>
        </p:txBody>
      </p:sp>
      <p:sp>
        <p:nvSpPr>
          <p:cNvPr id="134" name="Rectangle 107"/>
          <p:cNvSpPr>
            <a:spLocks noChangeArrowheads="1"/>
          </p:cNvSpPr>
          <p:nvPr/>
        </p:nvSpPr>
        <p:spPr bwMode="auto">
          <a:xfrm>
            <a:off x="5847358"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2011</a:t>
            </a:r>
            <a:endParaRPr lang="fi-FI" sz="1700" dirty="0">
              <a:solidFill>
                <a:schemeClr val="tx2"/>
              </a:solidFill>
            </a:endParaRPr>
          </a:p>
        </p:txBody>
      </p:sp>
      <p:sp>
        <p:nvSpPr>
          <p:cNvPr id="136" name="Rectangle 129"/>
          <p:cNvSpPr>
            <a:spLocks noChangeArrowheads="1"/>
          </p:cNvSpPr>
          <p:nvPr/>
        </p:nvSpPr>
        <p:spPr bwMode="auto">
          <a:xfrm>
            <a:off x="6179653"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34</a:t>
            </a:r>
            <a:endParaRPr lang="fi-FI" sz="1700" dirty="0">
              <a:solidFill>
                <a:srgbClr val="0000FF"/>
              </a:solidFill>
            </a:endParaRPr>
          </a:p>
        </p:txBody>
      </p:sp>
      <p:sp>
        <p:nvSpPr>
          <p:cNvPr id="138" name="Rectangle 129"/>
          <p:cNvSpPr>
            <a:spLocks noChangeArrowheads="1"/>
          </p:cNvSpPr>
          <p:nvPr/>
        </p:nvSpPr>
        <p:spPr bwMode="auto">
          <a:xfrm>
            <a:off x="6041795"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143</a:t>
            </a:r>
            <a:endParaRPr lang="fi-FI" sz="1700" dirty="0">
              <a:solidFill>
                <a:srgbClr val="0000FF"/>
              </a:solidFill>
            </a:endParaRPr>
          </a:p>
        </p:txBody>
      </p:sp>
      <p:sp>
        <p:nvSpPr>
          <p:cNvPr id="139" name="Rectangle 96"/>
          <p:cNvSpPr>
            <a:spLocks noChangeArrowheads="1"/>
          </p:cNvSpPr>
          <p:nvPr/>
        </p:nvSpPr>
        <p:spPr bwMode="auto">
          <a:xfrm>
            <a:off x="6040208" y="2014369"/>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118</a:t>
            </a:r>
            <a:endParaRPr lang="fi-FI" sz="1700" dirty="0"/>
          </a:p>
        </p:txBody>
      </p:sp>
      <p:sp>
        <p:nvSpPr>
          <p:cNvPr id="141" name="Text Box 28"/>
          <p:cNvSpPr txBox="1">
            <a:spLocks noChangeArrowheads="1"/>
          </p:cNvSpPr>
          <p:nvPr/>
        </p:nvSpPr>
        <p:spPr bwMode="auto">
          <a:xfrm>
            <a:off x="6156177" y="6310481"/>
            <a:ext cx="29523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Tilastokeskus, </a:t>
            </a:r>
            <a:r>
              <a:rPr lang="fi-FI" sz="1100" dirty="0" smtClean="0"/>
              <a:t>vuosi 2014</a:t>
            </a:r>
          </a:p>
          <a:p>
            <a:pPr eaLnBrk="1" hangingPunct="1"/>
            <a:r>
              <a:rPr lang="fi-FI" sz="1100" dirty="0"/>
              <a:t> </a:t>
            </a:r>
            <a:r>
              <a:rPr lang="fi-FI" sz="1100" dirty="0" smtClean="0"/>
              <a:t>          tilinpäätösarvioiden </a:t>
            </a:r>
            <a:r>
              <a:rPr lang="fi-FI" sz="1100" dirty="0"/>
              <a:t>mukaan.</a:t>
            </a:r>
          </a:p>
        </p:txBody>
      </p:sp>
      <p:sp>
        <p:nvSpPr>
          <p:cNvPr id="140" name="Rectangle 94"/>
          <p:cNvSpPr>
            <a:spLocks noChangeArrowheads="1"/>
          </p:cNvSpPr>
          <p:nvPr/>
        </p:nvSpPr>
        <p:spPr bwMode="auto">
          <a:xfrm>
            <a:off x="6737751"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1,34</a:t>
            </a:r>
            <a:endParaRPr lang="fi-FI" sz="1700" dirty="0"/>
          </a:p>
        </p:txBody>
      </p:sp>
      <p:sp>
        <p:nvSpPr>
          <p:cNvPr id="142" name="Rectangle 95"/>
          <p:cNvSpPr>
            <a:spLocks noChangeArrowheads="1"/>
          </p:cNvSpPr>
          <p:nvPr/>
        </p:nvSpPr>
        <p:spPr bwMode="auto">
          <a:xfrm>
            <a:off x="6805185"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248</a:t>
            </a:r>
            <a:endParaRPr lang="fi-FI" sz="1700" dirty="0"/>
          </a:p>
        </p:txBody>
      </p:sp>
      <p:sp>
        <p:nvSpPr>
          <p:cNvPr id="143" name="Rectangle 96"/>
          <p:cNvSpPr>
            <a:spLocks noChangeArrowheads="1"/>
          </p:cNvSpPr>
          <p:nvPr/>
        </p:nvSpPr>
        <p:spPr bwMode="auto">
          <a:xfrm>
            <a:off x="6939868"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46</a:t>
            </a:r>
            <a:endParaRPr lang="fi-FI" sz="1700" dirty="0"/>
          </a:p>
        </p:txBody>
      </p:sp>
      <p:sp>
        <p:nvSpPr>
          <p:cNvPr id="145" name="Rectangle 98"/>
          <p:cNvSpPr>
            <a:spLocks noChangeArrowheads="1"/>
          </p:cNvSpPr>
          <p:nvPr/>
        </p:nvSpPr>
        <p:spPr bwMode="auto">
          <a:xfrm>
            <a:off x="6626880"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12,21</a:t>
            </a:r>
            <a:endParaRPr lang="fi-FI" sz="1700" dirty="0">
              <a:solidFill>
                <a:srgbClr val="C00000"/>
              </a:solidFill>
            </a:endParaRPr>
          </a:p>
        </p:txBody>
      </p:sp>
      <p:sp>
        <p:nvSpPr>
          <p:cNvPr id="146" name="Rectangle 100"/>
          <p:cNvSpPr>
            <a:spLocks noChangeArrowheads="1"/>
          </p:cNvSpPr>
          <p:nvPr/>
        </p:nvSpPr>
        <p:spPr bwMode="auto">
          <a:xfrm>
            <a:off x="6766325" y="3671118"/>
            <a:ext cx="492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11,6</a:t>
            </a:r>
            <a:endParaRPr lang="fi-FI" sz="1700" dirty="0">
              <a:solidFill>
                <a:srgbClr val="C00000"/>
              </a:solidFill>
            </a:endParaRPr>
          </a:p>
        </p:txBody>
      </p:sp>
      <p:sp>
        <p:nvSpPr>
          <p:cNvPr id="147" name="Rectangle 104"/>
          <p:cNvSpPr>
            <a:spLocks noChangeArrowheads="1"/>
          </p:cNvSpPr>
          <p:nvPr/>
        </p:nvSpPr>
        <p:spPr bwMode="auto">
          <a:xfrm>
            <a:off x="6821617"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320</a:t>
            </a:r>
            <a:endParaRPr lang="fi-FI" sz="1700" dirty="0">
              <a:solidFill>
                <a:schemeClr val="accent1"/>
              </a:solidFill>
            </a:endParaRPr>
          </a:p>
        </p:txBody>
      </p:sp>
      <p:sp>
        <p:nvSpPr>
          <p:cNvPr id="148" name="Rectangle 107"/>
          <p:cNvSpPr>
            <a:spLocks noChangeArrowheads="1"/>
          </p:cNvSpPr>
          <p:nvPr/>
        </p:nvSpPr>
        <p:spPr bwMode="auto">
          <a:xfrm>
            <a:off x="6527180"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2012</a:t>
            </a:r>
            <a:endParaRPr lang="fi-FI" sz="1700" dirty="0">
              <a:solidFill>
                <a:schemeClr val="tx2"/>
              </a:solidFill>
            </a:endParaRPr>
          </a:p>
        </p:txBody>
      </p:sp>
      <p:sp>
        <p:nvSpPr>
          <p:cNvPr id="150" name="Rectangle 129"/>
          <p:cNvSpPr>
            <a:spLocks noChangeArrowheads="1"/>
          </p:cNvSpPr>
          <p:nvPr/>
        </p:nvSpPr>
        <p:spPr bwMode="auto">
          <a:xfrm>
            <a:off x="6941455"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80</a:t>
            </a:r>
            <a:endParaRPr lang="fi-FI" sz="1700" dirty="0">
              <a:solidFill>
                <a:srgbClr val="0000FF"/>
              </a:solidFill>
            </a:endParaRPr>
          </a:p>
        </p:txBody>
      </p:sp>
      <p:sp>
        <p:nvSpPr>
          <p:cNvPr id="152" name="Rectangle 129"/>
          <p:cNvSpPr>
            <a:spLocks noChangeArrowheads="1"/>
          </p:cNvSpPr>
          <p:nvPr/>
        </p:nvSpPr>
        <p:spPr bwMode="auto">
          <a:xfrm>
            <a:off x="6803597"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232</a:t>
            </a:r>
            <a:endParaRPr lang="fi-FI" sz="1700" dirty="0">
              <a:solidFill>
                <a:srgbClr val="0000FF"/>
              </a:solidFill>
            </a:endParaRPr>
          </a:p>
        </p:txBody>
      </p:sp>
      <p:sp>
        <p:nvSpPr>
          <p:cNvPr id="153" name="Rectangle 96"/>
          <p:cNvSpPr>
            <a:spLocks noChangeArrowheads="1"/>
          </p:cNvSpPr>
          <p:nvPr/>
        </p:nvSpPr>
        <p:spPr bwMode="auto">
          <a:xfrm>
            <a:off x="6939868" y="2014369"/>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71</a:t>
            </a:r>
            <a:endParaRPr lang="fi-FI" sz="1700" dirty="0"/>
          </a:p>
        </p:txBody>
      </p:sp>
      <p:sp>
        <p:nvSpPr>
          <p:cNvPr id="154" name="Rectangle 14"/>
          <p:cNvSpPr>
            <a:spLocks noChangeArrowheads="1"/>
          </p:cNvSpPr>
          <p:nvPr/>
        </p:nvSpPr>
        <p:spPr bwMode="auto">
          <a:xfrm>
            <a:off x="268412" y="3945640"/>
            <a:ext cx="1693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rgbClr val="C00000"/>
                </a:solidFill>
              </a:rPr>
              <a:t>  </a:t>
            </a:r>
            <a:r>
              <a:rPr lang="fi-FI" sz="1700" dirty="0" err="1" smtClean="0">
                <a:solidFill>
                  <a:srgbClr val="C00000"/>
                </a:solidFill>
              </a:rPr>
              <a:t>euro/invånare</a:t>
            </a:r>
            <a:endParaRPr lang="fi-FI" sz="1700" dirty="0">
              <a:solidFill>
                <a:srgbClr val="C00000"/>
              </a:solidFill>
            </a:endParaRPr>
          </a:p>
        </p:txBody>
      </p:sp>
      <p:sp>
        <p:nvSpPr>
          <p:cNvPr id="156" name="Rectangle 100"/>
          <p:cNvSpPr>
            <a:spLocks noChangeArrowheads="1"/>
          </p:cNvSpPr>
          <p:nvPr/>
        </p:nvSpPr>
        <p:spPr bwMode="auto">
          <a:xfrm>
            <a:off x="8209632"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2 733</a:t>
            </a:r>
            <a:endParaRPr lang="fi-FI" sz="1700" dirty="0">
              <a:solidFill>
                <a:srgbClr val="C00000"/>
              </a:solidFill>
            </a:endParaRPr>
          </a:p>
        </p:txBody>
      </p:sp>
      <p:sp>
        <p:nvSpPr>
          <p:cNvPr id="157" name="Rectangle 114"/>
          <p:cNvSpPr>
            <a:spLocks noChangeArrowheads="1"/>
          </p:cNvSpPr>
          <p:nvPr/>
        </p:nvSpPr>
        <p:spPr bwMode="auto">
          <a:xfrm>
            <a:off x="3635896" y="3945640"/>
            <a:ext cx="62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1 629</a:t>
            </a:r>
          </a:p>
        </p:txBody>
      </p:sp>
      <p:sp>
        <p:nvSpPr>
          <p:cNvPr id="158" name="Rectangle 100"/>
          <p:cNvSpPr>
            <a:spLocks noChangeArrowheads="1"/>
          </p:cNvSpPr>
          <p:nvPr/>
        </p:nvSpPr>
        <p:spPr bwMode="auto">
          <a:xfrm>
            <a:off x="4381376" y="3945640"/>
            <a:ext cx="62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1 838</a:t>
            </a:r>
          </a:p>
        </p:txBody>
      </p:sp>
      <p:sp>
        <p:nvSpPr>
          <p:cNvPr id="159" name="Rectangle 100"/>
          <p:cNvSpPr>
            <a:spLocks noChangeArrowheads="1"/>
          </p:cNvSpPr>
          <p:nvPr/>
        </p:nvSpPr>
        <p:spPr bwMode="auto">
          <a:xfrm>
            <a:off x="5118125" y="3945640"/>
            <a:ext cx="62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1 956</a:t>
            </a:r>
          </a:p>
        </p:txBody>
      </p:sp>
      <p:sp>
        <p:nvSpPr>
          <p:cNvPr id="160" name="Rectangle 100"/>
          <p:cNvSpPr>
            <a:spLocks noChangeArrowheads="1"/>
          </p:cNvSpPr>
          <p:nvPr/>
        </p:nvSpPr>
        <p:spPr bwMode="auto">
          <a:xfrm>
            <a:off x="5868268"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2 038</a:t>
            </a:r>
            <a:endParaRPr lang="fi-FI" sz="1700" dirty="0">
              <a:solidFill>
                <a:srgbClr val="C00000"/>
              </a:solidFill>
            </a:endParaRPr>
          </a:p>
        </p:txBody>
      </p:sp>
      <p:sp>
        <p:nvSpPr>
          <p:cNvPr id="161" name="Rectangle 100"/>
          <p:cNvSpPr>
            <a:spLocks noChangeArrowheads="1"/>
          </p:cNvSpPr>
          <p:nvPr/>
        </p:nvSpPr>
        <p:spPr bwMode="auto">
          <a:xfrm>
            <a:off x="6630070"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2 262</a:t>
            </a:r>
            <a:endParaRPr lang="fi-FI" sz="1700" dirty="0">
              <a:solidFill>
                <a:srgbClr val="C00000"/>
              </a:solidFill>
            </a:endParaRPr>
          </a:p>
        </p:txBody>
      </p:sp>
      <p:sp>
        <p:nvSpPr>
          <p:cNvPr id="162" name="Rectangle 9"/>
          <p:cNvSpPr>
            <a:spLocks noChangeArrowheads="1"/>
          </p:cNvSpPr>
          <p:nvPr/>
        </p:nvSpPr>
        <p:spPr bwMode="auto">
          <a:xfrm>
            <a:off x="179511" y="2735015"/>
            <a:ext cx="25952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a:solidFill>
                  <a:schemeClr val="accent1">
                    <a:lumMod val="75000"/>
                    <a:lumOff val="25000"/>
                  </a:schemeClr>
                </a:solidFill>
              </a:rPr>
              <a:t>  </a:t>
            </a:r>
            <a:r>
              <a:rPr lang="fi-FI" sz="1700" b="1" dirty="0" err="1" smtClean="0">
                <a:solidFill>
                  <a:schemeClr val="accent1">
                    <a:lumMod val="75000"/>
                    <a:lumOff val="25000"/>
                  </a:schemeClr>
                </a:solidFill>
              </a:rPr>
              <a:t>Årets</a:t>
            </a:r>
            <a:r>
              <a:rPr lang="fi-FI" sz="1700" b="1" dirty="0" smtClean="0">
                <a:solidFill>
                  <a:schemeClr val="accent1">
                    <a:lumMod val="75000"/>
                    <a:lumOff val="25000"/>
                  </a:schemeClr>
                </a:solidFill>
              </a:rPr>
              <a:t> </a:t>
            </a:r>
            <a:r>
              <a:rPr lang="fi-FI" sz="1700" b="1" dirty="0" err="1" smtClean="0">
                <a:solidFill>
                  <a:schemeClr val="accent1">
                    <a:lumMod val="75000"/>
                    <a:lumOff val="25000"/>
                  </a:schemeClr>
                </a:solidFill>
              </a:rPr>
              <a:t>resultat</a:t>
            </a:r>
            <a:r>
              <a:rPr lang="fi-FI" sz="1700" b="1" dirty="0" smtClean="0">
                <a:solidFill>
                  <a:schemeClr val="accent1">
                    <a:lumMod val="75000"/>
                    <a:lumOff val="25000"/>
                  </a:schemeClr>
                </a:solidFill>
              </a:rPr>
              <a:t>, md €</a:t>
            </a:r>
            <a:endParaRPr lang="fi-FI" sz="1700" b="1" dirty="0">
              <a:solidFill>
                <a:schemeClr val="accent1">
                  <a:lumMod val="75000"/>
                  <a:lumOff val="25000"/>
                </a:schemeClr>
              </a:solidFill>
            </a:endParaRPr>
          </a:p>
        </p:txBody>
      </p:sp>
      <p:sp>
        <p:nvSpPr>
          <p:cNvPr id="164" name="Rectangle 97"/>
          <p:cNvSpPr>
            <a:spLocks noChangeArrowheads="1"/>
          </p:cNvSpPr>
          <p:nvPr/>
        </p:nvSpPr>
        <p:spPr bwMode="auto">
          <a:xfrm>
            <a:off x="8331206" y="2735015"/>
            <a:ext cx="6508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1,69</a:t>
            </a:r>
            <a:r>
              <a:rPr lang="fi-FI" sz="1700" baseline="30000" dirty="0" smtClean="0">
                <a:solidFill>
                  <a:schemeClr val="accent1">
                    <a:lumMod val="75000"/>
                    <a:lumOff val="25000"/>
                  </a:schemeClr>
                </a:solidFill>
              </a:rPr>
              <a:t>3)</a:t>
            </a:r>
            <a:endParaRPr lang="fi-FI" sz="1700" baseline="30000" dirty="0">
              <a:solidFill>
                <a:schemeClr val="accent1">
                  <a:lumMod val="75000"/>
                  <a:lumOff val="25000"/>
                </a:schemeClr>
              </a:solidFill>
            </a:endParaRPr>
          </a:p>
        </p:txBody>
      </p:sp>
      <p:sp>
        <p:nvSpPr>
          <p:cNvPr id="165" name="Rectangle 111"/>
          <p:cNvSpPr>
            <a:spLocks noChangeArrowheads="1"/>
          </p:cNvSpPr>
          <p:nvPr/>
        </p:nvSpPr>
        <p:spPr bwMode="auto">
          <a:xfrm>
            <a:off x="3783538"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chemeClr val="accent1">
                    <a:lumMod val="75000"/>
                    <a:lumOff val="25000"/>
                  </a:schemeClr>
                </a:solidFill>
              </a:rPr>
              <a:t>0,61</a:t>
            </a:r>
          </a:p>
        </p:txBody>
      </p:sp>
      <p:sp>
        <p:nvSpPr>
          <p:cNvPr id="166" name="Rectangle 97"/>
          <p:cNvSpPr>
            <a:spLocks noChangeArrowheads="1"/>
          </p:cNvSpPr>
          <p:nvPr/>
        </p:nvSpPr>
        <p:spPr bwMode="auto">
          <a:xfrm>
            <a:off x="4502030"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chemeClr val="accent1">
                    <a:lumMod val="75000"/>
                    <a:lumOff val="25000"/>
                  </a:schemeClr>
                </a:solidFill>
              </a:rPr>
              <a:t>0,29</a:t>
            </a:r>
          </a:p>
        </p:txBody>
      </p:sp>
      <p:sp>
        <p:nvSpPr>
          <p:cNvPr id="167" name="Rectangle 97"/>
          <p:cNvSpPr>
            <a:spLocks noChangeArrowheads="1"/>
          </p:cNvSpPr>
          <p:nvPr/>
        </p:nvSpPr>
        <p:spPr bwMode="auto">
          <a:xfrm>
            <a:off x="5176863" y="2735015"/>
            <a:ext cx="650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chemeClr val="accent1">
                    <a:lumMod val="75000"/>
                    <a:lumOff val="25000"/>
                  </a:schemeClr>
                </a:solidFill>
              </a:rPr>
              <a:t>1,83</a:t>
            </a:r>
            <a:r>
              <a:rPr lang="fi-FI" sz="1700" baseline="30000">
                <a:solidFill>
                  <a:schemeClr val="accent1">
                    <a:lumMod val="75000"/>
                    <a:lumOff val="25000"/>
                  </a:schemeClr>
                </a:solidFill>
              </a:rPr>
              <a:t>2)</a:t>
            </a:r>
          </a:p>
        </p:txBody>
      </p:sp>
      <p:sp>
        <p:nvSpPr>
          <p:cNvPr id="168" name="Rectangle 97"/>
          <p:cNvSpPr>
            <a:spLocks noChangeArrowheads="1"/>
          </p:cNvSpPr>
          <p:nvPr/>
        </p:nvSpPr>
        <p:spPr bwMode="auto">
          <a:xfrm>
            <a:off x="5991374"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0,42</a:t>
            </a:r>
            <a:endParaRPr lang="fi-FI" sz="1700" baseline="30000" dirty="0">
              <a:solidFill>
                <a:schemeClr val="accent1">
                  <a:lumMod val="75000"/>
                  <a:lumOff val="25000"/>
                </a:schemeClr>
              </a:solidFill>
            </a:endParaRPr>
          </a:p>
        </p:txBody>
      </p:sp>
      <p:sp>
        <p:nvSpPr>
          <p:cNvPr id="169" name="Rectangle 97"/>
          <p:cNvSpPr>
            <a:spLocks noChangeArrowheads="1"/>
          </p:cNvSpPr>
          <p:nvPr/>
        </p:nvSpPr>
        <p:spPr bwMode="auto">
          <a:xfrm>
            <a:off x="6653789" y="2735015"/>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-0,31</a:t>
            </a:r>
            <a:endParaRPr lang="fi-FI" sz="1700" baseline="30000" dirty="0">
              <a:solidFill>
                <a:schemeClr val="accent1">
                  <a:lumMod val="75000"/>
                  <a:lumOff val="25000"/>
                </a:schemeClr>
              </a:solidFill>
            </a:endParaRPr>
          </a:p>
        </p:txBody>
      </p:sp>
      <p:sp>
        <p:nvSpPr>
          <p:cNvPr id="178" name="Rectangle 94"/>
          <p:cNvSpPr>
            <a:spLocks noChangeArrowheads="1"/>
          </p:cNvSpPr>
          <p:nvPr/>
        </p:nvSpPr>
        <p:spPr bwMode="auto">
          <a:xfrm>
            <a:off x="7529839"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2,06</a:t>
            </a:r>
            <a:endParaRPr lang="fi-FI" sz="1700" dirty="0"/>
          </a:p>
        </p:txBody>
      </p:sp>
      <p:sp>
        <p:nvSpPr>
          <p:cNvPr id="179" name="Rectangle 95"/>
          <p:cNvSpPr>
            <a:spLocks noChangeArrowheads="1"/>
          </p:cNvSpPr>
          <p:nvPr/>
        </p:nvSpPr>
        <p:spPr bwMode="auto">
          <a:xfrm>
            <a:off x="7597273"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380</a:t>
            </a:r>
            <a:endParaRPr lang="fi-FI" sz="1700" dirty="0"/>
          </a:p>
        </p:txBody>
      </p:sp>
      <p:sp>
        <p:nvSpPr>
          <p:cNvPr id="180" name="Rectangle 96"/>
          <p:cNvSpPr>
            <a:spLocks noChangeArrowheads="1"/>
          </p:cNvSpPr>
          <p:nvPr/>
        </p:nvSpPr>
        <p:spPr bwMode="auto">
          <a:xfrm>
            <a:off x="7731956"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72</a:t>
            </a:r>
            <a:endParaRPr lang="fi-FI" sz="1700" dirty="0"/>
          </a:p>
        </p:txBody>
      </p:sp>
      <p:sp>
        <p:nvSpPr>
          <p:cNvPr id="182" name="Rectangle 98"/>
          <p:cNvSpPr>
            <a:spLocks noChangeArrowheads="1"/>
          </p:cNvSpPr>
          <p:nvPr/>
        </p:nvSpPr>
        <p:spPr bwMode="auto">
          <a:xfrm>
            <a:off x="7418968"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13,79</a:t>
            </a:r>
            <a:endParaRPr lang="fi-FI" sz="1700" dirty="0">
              <a:solidFill>
                <a:srgbClr val="C00000"/>
              </a:solidFill>
            </a:endParaRPr>
          </a:p>
        </p:txBody>
      </p:sp>
      <p:sp>
        <p:nvSpPr>
          <p:cNvPr id="183" name="Rectangle 100"/>
          <p:cNvSpPr>
            <a:spLocks noChangeArrowheads="1"/>
          </p:cNvSpPr>
          <p:nvPr/>
        </p:nvSpPr>
        <p:spPr bwMode="auto">
          <a:xfrm>
            <a:off x="7558414" y="3671118"/>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12,9</a:t>
            </a:r>
            <a:endParaRPr lang="fi-FI" sz="1700" dirty="0">
              <a:solidFill>
                <a:srgbClr val="C00000"/>
              </a:solidFill>
            </a:endParaRPr>
          </a:p>
        </p:txBody>
      </p:sp>
      <p:sp>
        <p:nvSpPr>
          <p:cNvPr id="184" name="Rectangle 104"/>
          <p:cNvSpPr>
            <a:spLocks noChangeArrowheads="1"/>
          </p:cNvSpPr>
          <p:nvPr/>
        </p:nvSpPr>
        <p:spPr bwMode="auto">
          <a:xfrm>
            <a:off x="7613617"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304</a:t>
            </a:r>
            <a:endParaRPr lang="fi-FI" sz="1700" dirty="0">
              <a:solidFill>
                <a:schemeClr val="accent1"/>
              </a:solidFill>
            </a:endParaRPr>
          </a:p>
        </p:txBody>
      </p:sp>
      <p:sp>
        <p:nvSpPr>
          <p:cNvPr id="185" name="Rectangle 107"/>
          <p:cNvSpPr>
            <a:spLocks noChangeArrowheads="1"/>
          </p:cNvSpPr>
          <p:nvPr/>
        </p:nvSpPr>
        <p:spPr bwMode="auto">
          <a:xfrm>
            <a:off x="7319268"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2013</a:t>
            </a:r>
          </a:p>
        </p:txBody>
      </p:sp>
      <p:sp>
        <p:nvSpPr>
          <p:cNvPr id="186" name="Rectangle 129"/>
          <p:cNvSpPr>
            <a:spLocks noChangeArrowheads="1"/>
          </p:cNvSpPr>
          <p:nvPr/>
        </p:nvSpPr>
        <p:spPr bwMode="auto">
          <a:xfrm>
            <a:off x="7733543"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28</a:t>
            </a:r>
            <a:endParaRPr lang="fi-FI" sz="1700" dirty="0">
              <a:solidFill>
                <a:srgbClr val="0000FF"/>
              </a:solidFill>
            </a:endParaRPr>
          </a:p>
        </p:txBody>
      </p:sp>
      <p:sp>
        <p:nvSpPr>
          <p:cNvPr id="187" name="Rectangle 129"/>
          <p:cNvSpPr>
            <a:spLocks noChangeArrowheads="1"/>
          </p:cNvSpPr>
          <p:nvPr/>
        </p:nvSpPr>
        <p:spPr bwMode="auto">
          <a:xfrm>
            <a:off x="7595685"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154</a:t>
            </a:r>
            <a:endParaRPr lang="fi-FI" sz="1700" dirty="0">
              <a:solidFill>
                <a:srgbClr val="0000FF"/>
              </a:solidFill>
            </a:endParaRPr>
          </a:p>
        </p:txBody>
      </p:sp>
      <p:sp>
        <p:nvSpPr>
          <p:cNvPr id="188" name="Rectangle 96"/>
          <p:cNvSpPr>
            <a:spLocks noChangeArrowheads="1"/>
          </p:cNvSpPr>
          <p:nvPr/>
        </p:nvSpPr>
        <p:spPr bwMode="auto">
          <a:xfrm>
            <a:off x="7594098" y="2014369"/>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100</a:t>
            </a:r>
            <a:endParaRPr lang="fi-FI" sz="1700" dirty="0"/>
          </a:p>
        </p:txBody>
      </p:sp>
      <p:sp>
        <p:nvSpPr>
          <p:cNvPr id="189" name="Rectangle 100"/>
          <p:cNvSpPr>
            <a:spLocks noChangeArrowheads="1"/>
          </p:cNvSpPr>
          <p:nvPr/>
        </p:nvSpPr>
        <p:spPr bwMode="auto">
          <a:xfrm>
            <a:off x="7422158"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2 542</a:t>
            </a:r>
            <a:endParaRPr lang="fi-FI" sz="1700" dirty="0">
              <a:solidFill>
                <a:srgbClr val="C00000"/>
              </a:solidFill>
            </a:endParaRPr>
          </a:p>
        </p:txBody>
      </p:sp>
      <p:sp>
        <p:nvSpPr>
          <p:cNvPr id="190" name="Rectangle 97"/>
          <p:cNvSpPr>
            <a:spLocks noChangeArrowheads="1"/>
          </p:cNvSpPr>
          <p:nvPr/>
        </p:nvSpPr>
        <p:spPr bwMode="auto">
          <a:xfrm>
            <a:off x="7545264"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0,37</a:t>
            </a:r>
            <a:endParaRPr lang="fi-FI" sz="1700" baseline="30000" dirty="0">
              <a:solidFill>
                <a:schemeClr val="accent1">
                  <a:lumMod val="75000"/>
                  <a:lumOff val="25000"/>
                </a:schemeClr>
              </a:solidFill>
            </a:endParaRPr>
          </a:p>
        </p:txBody>
      </p:sp>
      <p:sp>
        <p:nvSpPr>
          <p:cNvPr id="199" name="Tekstiruutu 2"/>
          <p:cNvSpPr txBox="1">
            <a:spLocks noChangeArrowheads="1"/>
          </p:cNvSpPr>
          <p:nvPr/>
        </p:nvSpPr>
        <p:spPr bwMode="auto">
          <a:xfrm>
            <a:off x="108289" y="5805264"/>
            <a:ext cx="9035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solidFill>
                  <a:srgbClr val="00B050"/>
                </a:solidFill>
              </a:rPr>
              <a:t> </a:t>
            </a:r>
            <a:r>
              <a:rPr lang="fi-FI" sz="1200" dirty="0">
                <a:solidFill>
                  <a:srgbClr val="003882"/>
                </a:solidFill>
              </a:rPr>
              <a:t>2) </a:t>
            </a:r>
            <a:r>
              <a:rPr lang="fi-FI" sz="1200" dirty="0" err="1">
                <a:solidFill>
                  <a:srgbClr val="003882"/>
                </a:solidFill>
              </a:rPr>
              <a:t>Innehåller</a:t>
            </a:r>
            <a:r>
              <a:rPr lang="fi-FI" sz="1200" dirty="0">
                <a:solidFill>
                  <a:srgbClr val="003882"/>
                </a:solidFill>
              </a:rPr>
              <a:t> </a:t>
            </a:r>
            <a:r>
              <a:rPr lang="fi-FI" sz="1200" dirty="0" err="1">
                <a:solidFill>
                  <a:srgbClr val="003882"/>
                </a:solidFill>
              </a:rPr>
              <a:t>extraordinära</a:t>
            </a:r>
            <a:r>
              <a:rPr lang="fi-FI" sz="1200" dirty="0">
                <a:solidFill>
                  <a:srgbClr val="003882"/>
                </a:solidFill>
              </a:rPr>
              <a:t> </a:t>
            </a:r>
            <a:r>
              <a:rPr lang="fi-FI" sz="1200" dirty="0" err="1">
                <a:solidFill>
                  <a:srgbClr val="003882"/>
                </a:solidFill>
              </a:rPr>
              <a:t>inkomster</a:t>
            </a:r>
            <a:r>
              <a:rPr lang="fi-FI" sz="1200" dirty="0">
                <a:solidFill>
                  <a:srgbClr val="003882"/>
                </a:solidFill>
              </a:rPr>
              <a:t> </a:t>
            </a:r>
            <a:r>
              <a:rPr lang="fi-FI" sz="1200" dirty="0" err="1">
                <a:solidFill>
                  <a:srgbClr val="003882"/>
                </a:solidFill>
              </a:rPr>
              <a:t>på</a:t>
            </a:r>
            <a:r>
              <a:rPr lang="fi-FI" sz="1200" dirty="0">
                <a:solidFill>
                  <a:srgbClr val="003882"/>
                </a:solidFill>
              </a:rPr>
              <a:t> </a:t>
            </a:r>
            <a:r>
              <a:rPr lang="fi-FI" sz="1200" dirty="0" err="1">
                <a:solidFill>
                  <a:srgbClr val="003882"/>
                </a:solidFill>
              </a:rPr>
              <a:t>cirka</a:t>
            </a:r>
            <a:r>
              <a:rPr lang="fi-FI" sz="1200" dirty="0">
                <a:solidFill>
                  <a:srgbClr val="003882"/>
                </a:solidFill>
              </a:rPr>
              <a:t> 0,95 md € </a:t>
            </a:r>
            <a:r>
              <a:rPr lang="fi-FI" sz="1200" dirty="0" err="1">
                <a:solidFill>
                  <a:srgbClr val="003882"/>
                </a:solidFill>
              </a:rPr>
              <a:t>till</a:t>
            </a:r>
            <a:r>
              <a:rPr lang="fi-FI" sz="1200" dirty="0">
                <a:solidFill>
                  <a:srgbClr val="003882"/>
                </a:solidFill>
              </a:rPr>
              <a:t> </a:t>
            </a:r>
            <a:r>
              <a:rPr lang="fi-FI" sz="1200" dirty="0" err="1">
                <a:solidFill>
                  <a:srgbClr val="003882"/>
                </a:solidFill>
              </a:rPr>
              <a:t>följd</a:t>
            </a:r>
            <a:r>
              <a:rPr lang="fi-FI" sz="1200" dirty="0">
                <a:solidFill>
                  <a:srgbClr val="003882"/>
                </a:solidFill>
              </a:rPr>
              <a:t> av </a:t>
            </a:r>
            <a:r>
              <a:rPr lang="fi-FI" sz="1200" dirty="0" err="1">
                <a:solidFill>
                  <a:srgbClr val="003882"/>
                </a:solidFill>
              </a:rPr>
              <a:t>att</a:t>
            </a:r>
            <a:r>
              <a:rPr lang="fi-FI" sz="1200" dirty="0">
                <a:solidFill>
                  <a:srgbClr val="003882"/>
                </a:solidFill>
              </a:rPr>
              <a:t> </a:t>
            </a:r>
            <a:r>
              <a:rPr lang="fi-FI" sz="1200" dirty="0" err="1">
                <a:solidFill>
                  <a:srgbClr val="003882"/>
                </a:solidFill>
              </a:rPr>
              <a:t>bildandet</a:t>
            </a:r>
            <a:r>
              <a:rPr lang="fi-FI" sz="1200" dirty="0">
                <a:solidFill>
                  <a:srgbClr val="003882"/>
                </a:solidFill>
              </a:rPr>
              <a:t> av HRM</a:t>
            </a:r>
          </a:p>
        </p:txBody>
      </p:sp>
      <p:sp>
        <p:nvSpPr>
          <p:cNvPr id="106" name="Text Box 123"/>
          <p:cNvSpPr txBox="1">
            <a:spLocks noChangeArrowheads="1"/>
          </p:cNvSpPr>
          <p:nvPr/>
        </p:nvSpPr>
        <p:spPr bwMode="auto">
          <a:xfrm>
            <a:off x="144463" y="20638"/>
            <a:ext cx="8964612"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95000"/>
              </a:lnSpc>
            </a:pPr>
            <a:r>
              <a:rPr lang="fi-FI" sz="2300" dirty="0">
                <a:solidFill>
                  <a:srgbClr val="003161"/>
                </a:solidFill>
              </a:rPr>
              <a:t>Uppgifter om kommunernas ekonomi </a:t>
            </a:r>
            <a:r>
              <a:rPr lang="fi-FI" sz="2300" dirty="0" err="1">
                <a:solidFill>
                  <a:srgbClr val="003161"/>
                </a:solidFill>
              </a:rPr>
              <a:t>åren</a:t>
            </a:r>
            <a:r>
              <a:rPr lang="fi-FI" sz="2300" dirty="0">
                <a:solidFill>
                  <a:srgbClr val="003161"/>
                </a:solidFill>
              </a:rPr>
              <a:t> </a:t>
            </a:r>
            <a:r>
              <a:rPr lang="fi-FI" sz="2300" dirty="0" smtClean="0">
                <a:solidFill>
                  <a:srgbClr val="003161"/>
                </a:solidFill>
              </a:rPr>
              <a:t>2008-2014</a:t>
            </a:r>
            <a:endParaRPr lang="fi-FI" sz="2300" dirty="0">
              <a:solidFill>
                <a:srgbClr val="003161"/>
              </a:solidFill>
            </a:endParaRPr>
          </a:p>
          <a:p>
            <a:pPr eaLnBrk="1" hangingPunct="1">
              <a:lnSpc>
                <a:spcPct val="95000"/>
              </a:lnSpc>
            </a:pPr>
            <a:r>
              <a:rPr lang="fi-FI" sz="1600" dirty="0">
                <a:solidFill>
                  <a:srgbClr val="003161"/>
                </a:solidFill>
              </a:rPr>
              <a:t>Exkl. Åland, inkl. särredovisade affärsverk.</a:t>
            </a:r>
          </a:p>
          <a:p>
            <a:pPr eaLnBrk="1" hangingPunct="1">
              <a:lnSpc>
                <a:spcPct val="95000"/>
              </a:lnSpc>
            </a:pPr>
            <a:r>
              <a:rPr lang="fi-FI" sz="1200" dirty="0">
                <a:solidFill>
                  <a:srgbClr val="003161"/>
                </a:solidFill>
              </a:rPr>
              <a:t>Källa: Statistikcentralen</a:t>
            </a:r>
          </a:p>
        </p:txBody>
      </p:sp>
      <p:sp>
        <p:nvSpPr>
          <p:cNvPr id="107" name="Rectangle 140"/>
          <p:cNvSpPr>
            <a:spLocks noChangeArrowheads="1"/>
          </p:cNvSpPr>
          <p:nvPr/>
        </p:nvSpPr>
        <p:spPr bwMode="auto">
          <a:xfrm>
            <a:off x="367333" y="4247182"/>
            <a:ext cx="5284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a:solidFill>
                  <a:srgbClr val="0000FF"/>
                </a:solidFill>
              </a:rPr>
              <a:t>Antal kommuner </a:t>
            </a:r>
            <a:r>
              <a:rPr lang="fi-FI" sz="1600" dirty="0">
                <a:solidFill>
                  <a:srgbClr val="0000FF"/>
                </a:solidFill>
              </a:rPr>
              <a:t>(resp. års kommunindelning)</a:t>
            </a:r>
            <a:r>
              <a:rPr lang="fi-FI" sz="1700" b="1" dirty="0">
                <a:solidFill>
                  <a:srgbClr val="0000FF"/>
                </a:solidFill>
              </a:rPr>
              <a:t> :</a:t>
            </a:r>
            <a:endParaRPr lang="fi-FI" sz="1700" dirty="0">
              <a:solidFill>
                <a:srgbClr val="0000FF"/>
              </a:solidFill>
            </a:endParaRPr>
          </a:p>
        </p:txBody>
      </p:sp>
    </p:spTree>
    <p:extLst>
      <p:ext uri="{BB962C8B-B14F-4D97-AF65-F5344CB8AC3E}">
        <p14:creationId xmlns:p14="http://schemas.microsoft.com/office/powerpoint/2010/main" val="640329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86255"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86256"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6"/>
          <p:cNvGraphicFramePr>
            <a:graphicFrameLocks noChangeAspect="1"/>
          </p:cNvGraphicFramePr>
          <p:nvPr>
            <p:extLst>
              <p:ext uri="{D42A27DB-BD31-4B8C-83A1-F6EECF244321}">
                <p14:modId xmlns:p14="http://schemas.microsoft.com/office/powerpoint/2010/main" val="1075156835"/>
              </p:ext>
            </p:extLst>
          </p:nvPr>
        </p:nvGraphicFramePr>
        <p:xfrm>
          <a:off x="179512" y="824657"/>
          <a:ext cx="8600380" cy="5091348"/>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11.2.2015 Kari-Pekka Mäki-Lohiluoma</a:t>
            </a:r>
            <a:endParaRPr lang="fi-FI" dirty="0" smtClean="0">
              <a:solidFill>
                <a:schemeClr val="accent1"/>
              </a:solidFill>
            </a:endParaRPr>
          </a:p>
        </p:txBody>
      </p:sp>
      <p:sp>
        <p:nvSpPr>
          <p:cNvPr id="8" name="Rectangle 5"/>
          <p:cNvSpPr>
            <a:spLocks noChangeArrowheads="1"/>
          </p:cNvSpPr>
          <p:nvPr/>
        </p:nvSpPr>
        <p:spPr bwMode="auto">
          <a:xfrm>
            <a:off x="902957" y="116632"/>
            <a:ext cx="7468263"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a:solidFill>
                  <a:schemeClr val="accent1"/>
                </a:solidFill>
              </a:rPr>
              <a:t>Kommunernas </a:t>
            </a:r>
            <a:r>
              <a:rPr lang="fi-FI" sz="2600" dirty="0" err="1">
                <a:solidFill>
                  <a:schemeClr val="accent1"/>
                </a:solidFill>
              </a:rPr>
              <a:t>årsbidrag</a:t>
            </a:r>
            <a:r>
              <a:rPr lang="fi-FI" sz="2600" dirty="0">
                <a:solidFill>
                  <a:schemeClr val="accent1"/>
                </a:solidFill>
              </a:rPr>
              <a:t> </a:t>
            </a:r>
            <a:r>
              <a:rPr lang="fi-FI" sz="2600" dirty="0" smtClean="0">
                <a:solidFill>
                  <a:schemeClr val="accent1"/>
                </a:solidFill>
              </a:rPr>
              <a:t>2000-2014, </a:t>
            </a:r>
            <a:r>
              <a:rPr lang="fi-FI" sz="2600" dirty="0">
                <a:solidFill>
                  <a:schemeClr val="accent1"/>
                </a:solidFill>
              </a:rPr>
              <a:t>€/inv.</a:t>
            </a:r>
          </a:p>
          <a:p>
            <a:pPr algn="ctr"/>
            <a:r>
              <a:rPr lang="fi-FI" sz="2000" dirty="0">
                <a:solidFill>
                  <a:schemeClr val="accent1"/>
                </a:solidFill>
              </a:rPr>
              <a:t>Enligt kommunstorlek (exkl. Åland)</a:t>
            </a:r>
          </a:p>
        </p:txBody>
      </p:sp>
      <p:sp>
        <p:nvSpPr>
          <p:cNvPr id="9" name="Text Box 11"/>
          <p:cNvSpPr txBox="1">
            <a:spLocks noChangeArrowheads="1"/>
          </p:cNvSpPr>
          <p:nvPr/>
        </p:nvSpPr>
        <p:spPr bwMode="auto">
          <a:xfrm>
            <a:off x="827088" y="6021288"/>
            <a:ext cx="4752975"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5000"/>
              </a:lnSpc>
            </a:pPr>
            <a:r>
              <a:rPr lang="fi-FI" sz="1200" dirty="0"/>
              <a:t>Källa: Statistikcentralen, </a:t>
            </a:r>
            <a:r>
              <a:rPr lang="fi-FI" sz="1200" dirty="0" err="1"/>
              <a:t>år</a:t>
            </a:r>
            <a:r>
              <a:rPr lang="fi-FI" sz="1200" dirty="0"/>
              <a:t> </a:t>
            </a:r>
            <a:r>
              <a:rPr lang="fi-FI" sz="1200" dirty="0" smtClean="0"/>
              <a:t>2014 </a:t>
            </a:r>
            <a:r>
              <a:rPr lang="fi-FI" sz="1200" dirty="0"/>
              <a:t>enligt bokslutsprognoser.</a:t>
            </a:r>
            <a:endParaRPr lang="fi-FI" sz="2400" dirty="0"/>
          </a:p>
        </p:txBody>
      </p:sp>
    </p:spTree>
    <p:extLst>
      <p:ext uri="{BB962C8B-B14F-4D97-AF65-F5344CB8AC3E}">
        <p14:creationId xmlns:p14="http://schemas.microsoft.com/office/powerpoint/2010/main" val="2892051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Kopio (1) Kuntaliitto">
  <a:themeElements>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Kopio (1) 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3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B9268BACC7E94140A7FCB8BAE6C34FC0" ma:contentTypeVersion="15" ma:contentTypeDescription="Skapa ett nytt dokument." ma:contentTypeScope="" ma:versionID="f228965d7a4bf228915dafabdc4114c7">
  <xsd:schema xmlns:xsd="http://www.w3.org/2001/XMLSchema" xmlns:xs="http://www.w3.org/2001/XMLSchema" xmlns:p="http://schemas.microsoft.com/office/2006/metadata/properties" xmlns:ns1="http://schemas.microsoft.com/sharepoint/v3" xmlns:ns2="2ca64109-ff74-4a3f-8df8-1404b228dfda" xmlns:ns3="f674653e-f7ee-4492-bd39-da975c8607c5" xmlns:ns4="a86a36f1-5a8f-416f-bf33-cf6bc51d313a" targetNamespace="http://schemas.microsoft.com/office/2006/metadata/properties" ma:root="true" ma:fieldsID="01fd9d067ff98892a5b3dfb19dfed2c9" ns1:_="" ns2:_="" ns3:_="" ns4:_="">
    <xsd:import namespace="http://schemas.microsoft.com/sharepoint/v3"/>
    <xsd:import namespace="2ca64109-ff74-4a3f-8df8-1404b228dfda"/>
    <xsd:import namespace="f674653e-f7ee-4492-bd39-da975c8607c5"/>
    <xsd:import namespace="a86a36f1-5a8f-416f-bf33-cf6bc51d313a"/>
    <xsd:element name="properties">
      <xsd:complexType>
        <xsd:sequence>
          <xsd:element name="documentManagement">
            <xsd:complexType>
              <xsd:all>
                <xsd:element ref="ns2:_dlc_DocId" minOccurs="0"/>
                <xsd:element ref="ns2:_dlc_DocIdUrl" minOccurs="0"/>
                <xsd:element ref="ns2:_dlc_DocIdPersistId" minOccurs="0"/>
                <xsd:element ref="ns3:KN2ArticleDateTime" minOccurs="0"/>
                <xsd:element ref="ns2:ExpertServiceTaxHTField0" minOccurs="0"/>
                <xsd:element ref="ns2:TaxCatchAll" minOccurs="0"/>
                <xsd:element ref="ns2:KN2KeywordsTaxHTField0" minOccurs="0"/>
                <xsd:element ref="ns1:KN2FileType" minOccurs="0"/>
                <xsd:element ref="ns2:KN2LanguageTaxHTField0" minOccurs="0"/>
                <xsd:element ref="ns4:KN2Description" minOccurs="0"/>
                <xsd:element ref="ns1:PublishingExpirationDate" minOccurs="0"/>
                <xsd:element ref="ns1:PublishingStartDate" minOccurs="0"/>
                <xsd:element ref="ns2:ThemeTaxHTField0"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N2FileType" ma:index="17" nillable="true" ma:displayName="Filtyp" ma:default="Word" ma:description="Filtyp för dokumentikonen" ma:format="Dropdown" ma:internalName="KN2FileType">
      <xsd:simpleType>
        <xsd:restriction base="dms:Choice">
          <xsd:enumeration value="Word"/>
          <xsd:enumeration value="Excel"/>
          <xsd:enumeration value="Pdf"/>
          <xsd:enumeration value="PowerPoint"/>
          <xsd:enumeration value="Muu"/>
        </xsd:restriction>
      </xsd:simpleType>
    </xsd:element>
    <xsd:element name="PublishingExpirationDate" ma:index="21" nillable="true" ma:displayName="Schemalagt slutdatum" ma:internalName="PublishingExpirationDate">
      <xsd:simpleType>
        <xsd:restriction base="dms:Unknown"/>
      </xsd:simpleType>
    </xsd:element>
    <xsd:element name="PublishingStartDate" ma:index="22" nillable="true" ma:displayName="Schemalagt startdatum" ma:internalName="PublishingStartDate">
      <xsd:simpleType>
        <xsd:restriction base="dms:Unknown"/>
      </xsd:simpleType>
    </xsd:element>
    <xsd:element name="URL" ma:index="25"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a64109-ff74-4a3f-8df8-1404b228dfda"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ExpertServiceTaxHTField0" ma:index="13" nillable="true" ma:taxonomy="true" ma:internalName="ExpertServiceTaxHTField0" ma:taxonomyFieldName="ExpertService" ma:displayName="Asiantuntijapalvelut" ma:default="" ma:fieldId="{969cb6fd-1f4d-4c41-ae54-a504ad3b65cf}" ma:taxonomyMulti="true" ma:sspId="af6aced0-8844-4989-b18d-bf2834524db8" ma:termSetId="0f91e407-31c2-4981-adcd-3a992993f5f0" ma:anchorId="00000000-0000-0000-0000-000000000000" ma:open="false" ma:isKeyword="false">
      <xsd:complexType>
        <xsd:sequence>
          <xsd:element ref="pc:Terms" minOccurs="0" maxOccurs="1"/>
        </xsd:sequence>
      </xsd:complexType>
    </xsd:element>
    <xsd:element name="TaxCatchAll" ma:index="14" nillable="true" ma:displayName="Luokituksen Kaikki-sarake" ma:description="" ma:hidden="true" ma:list="{04c7fbc9-91a9-4b02-980f-703bf088685b}" ma:internalName="TaxCatchAll" ma:showField="CatchAllData" ma:web="2ca64109-ff74-4a3f-8df8-1404b228dfda">
      <xsd:complexType>
        <xsd:complexContent>
          <xsd:extension base="dms:MultiChoiceLookup">
            <xsd:sequence>
              <xsd:element name="Value" type="dms:Lookup" maxOccurs="unbounded" minOccurs="0" nillable="true"/>
            </xsd:sequence>
          </xsd:extension>
        </xsd:complexContent>
      </xsd:complexType>
    </xsd:element>
    <xsd:element name="KN2KeywordsTaxHTField0" ma:index="16" nillable="true" ma:taxonomy="true" ma:internalName="KN2KeywordsTaxHTField0" ma:taxonomyFieldName="KN2Keywords" ma:displayName="Asiasanat" ma:fieldId="{11851b79-a7e3-4a1d-bd9d-944d2d87b293}" ma:taxonomyMulti="true" ma:sspId="af6aced0-8844-4989-b18d-bf2834524db8" ma:termSetId="1b86b395-74cd-4831-bbe4-19296048be4b" ma:anchorId="00000000-0000-0000-0000-000000000000" ma:open="false" ma:isKeyword="false">
      <xsd:complexType>
        <xsd:sequence>
          <xsd:element ref="pc:Terms" minOccurs="0" maxOccurs="1"/>
        </xsd:sequence>
      </xsd:complexType>
    </xsd:element>
    <xsd:element name="KN2LanguageTaxHTField0" ma:index="19" nillable="true" ma:taxonomy="true" ma:internalName="KN2LanguageTaxHTField0" ma:taxonomyFieldName="KN2Language" ma:displayName="Kieli" ma:fieldId="{c18774ba-aa5a-42e7-a16a-d0ce5e6458ba}" ma:sspId="af6aced0-8844-4989-b18d-bf2834524db8" ma:termSetId="8851a166-5db3-4141-857a-f8e0095ce3d9" ma:anchorId="00000000-0000-0000-0000-000000000000" ma:open="false" ma:isKeyword="false">
      <xsd:complexType>
        <xsd:sequence>
          <xsd:element ref="pc:Terms" minOccurs="0" maxOccurs="1"/>
        </xsd:sequence>
      </xsd:complexType>
    </xsd:element>
    <xsd:element name="ThemeTaxHTField0" ma:index="24" nillable="true" ma:taxonomy="true" ma:internalName="ThemeTaxHTField0" ma:taxonomyFieldName="Theme" ma:displayName="Teemat" ma:fieldId="{040ee926-e7cf-4076-a1f3-29b285211891}" ma:taxonomyMulti="true" ma:sspId="af6aced0-8844-4989-b18d-bf2834524db8" ma:termSetId="75b7cd61-4408-4d77-8374-d2cb507445c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74653e-f7ee-4492-bd39-da975c8607c5" elementFormDefault="qualified">
    <xsd:import namespace="http://schemas.microsoft.com/office/2006/documentManagement/types"/>
    <xsd:import namespace="http://schemas.microsoft.com/office/infopath/2007/PartnerControls"/>
    <xsd:element name="KN2ArticleDateTime" ma:index="11" nillable="true" ma:displayName="Aika" ma:default="[today]" ma:format="DateTime" ma:internalName="KN2ArticleDate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6a36f1-5a8f-416f-bf33-cf6bc51d313a" elementFormDefault="qualified">
    <xsd:import namespace="http://schemas.microsoft.com/office/2006/documentManagement/types"/>
    <xsd:import namespace="http://schemas.microsoft.com/office/infopath/2007/PartnerControls"/>
    <xsd:element name="KN2Description" ma:index="20" nillable="true" ma:displayName="Kuvausteksti" ma:internalName="KN2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xpertServiceTaxHTField0 xmlns="2ca64109-ff74-4a3f-8df8-1404b228dfda">
      <Terms xmlns="http://schemas.microsoft.com/office/infopath/2007/PartnerControls">
        <TermInfo xmlns="http://schemas.microsoft.com/office/infopath/2007/PartnerControls">
          <TermName xmlns="http://schemas.microsoft.com/office/infopath/2007/PartnerControls">Kommunalekonomi</TermName>
          <TermId xmlns="http://schemas.microsoft.com/office/infopath/2007/PartnerControls">f60f4e25-53fd-466c-b326-d92406949689</TermId>
        </TermInfo>
      </Terms>
    </ExpertServiceTaxHTField0>
    <KN2FileType xmlns="http://schemas.microsoft.com/sharepoint/v3">Word</KN2FileType>
    <URL xmlns="http://schemas.microsoft.com/sharepoint/v3">
      <Url xsi:nil="true"/>
      <Description xsi:nil="true"/>
    </URL>
    <KN2KeywordsTaxHTField0 xmlns="2ca64109-ff74-4a3f-8df8-1404b228dfda">
      <Terms xmlns="http://schemas.microsoft.com/office/infopath/2007/PartnerControls"/>
    </KN2KeywordsTaxHTField0>
    <KN2LanguageTaxHTField0 xmlns="2ca64109-ff74-4a3f-8df8-1404b228dfda">
      <Terms xmlns="http://schemas.microsoft.com/office/infopath/2007/PartnerControls"/>
    </KN2LanguageTaxHTField0>
    <PublishingExpirationDate xmlns="http://schemas.microsoft.com/sharepoint/v3" xsi:nil="true"/>
    <PublishingStartDate xmlns="http://schemas.microsoft.com/sharepoint/v3" xsi:nil="true"/>
    <KN2ArticleDateTime xmlns="f674653e-f7ee-4492-bd39-da975c8607c5">2015-02-11T06:19:00+00:00</KN2ArticleDateTime>
    <KN2Description xmlns="a86a36f1-5a8f-416f-bf33-cf6bc51d313a" xsi:nil="true"/>
    <ThemeTaxHTField0 xmlns="2ca64109-ff74-4a3f-8df8-1404b228dfda">
      <Terms xmlns="http://schemas.microsoft.com/office/infopath/2007/PartnerControls"/>
    </ThemeTaxHTField0>
    <TaxCatchAll xmlns="2ca64109-ff74-4a3f-8df8-1404b228dfda">
      <Value>7</Value>
    </TaxCatchAll>
    <_dlc_DocId xmlns="2ca64109-ff74-4a3f-8df8-1404b228dfda">G94TWSLYV3F3-11437-5</_dlc_DocId>
    <_dlc_DocIdUrl xmlns="2ca64109-ff74-4a3f-8df8-1404b228dfda">
      <Url>http://kl-spfarm1/sv/kommunforbundet/media/pressmeddelanden/2015/02/_layouts/DocIdRedir.aspx?ID=G94TWSLYV3F3-11437-5</Url>
      <Description>G94TWSLYV3F3-11437-5</Description>
    </_dlc_DocIdUrl>
  </documentManagement>
</p:properties>
</file>

<file path=customXml/itemProps1.xml><?xml version="1.0" encoding="utf-8"?>
<ds:datastoreItem xmlns:ds="http://schemas.openxmlformats.org/officeDocument/2006/customXml" ds:itemID="{F2E15D49-01A3-496B-AEAB-5F50F4A6FF10}"/>
</file>

<file path=customXml/itemProps2.xml><?xml version="1.0" encoding="utf-8"?>
<ds:datastoreItem xmlns:ds="http://schemas.openxmlformats.org/officeDocument/2006/customXml" ds:itemID="{E73D6FA7-39E8-4999-82D2-054619A47A84}"/>
</file>

<file path=customXml/itemProps3.xml><?xml version="1.0" encoding="utf-8"?>
<ds:datastoreItem xmlns:ds="http://schemas.openxmlformats.org/officeDocument/2006/customXml" ds:itemID="{316085C1-D2AB-4351-94A5-F45DAA1091BE}"/>
</file>

<file path=customXml/itemProps4.xml><?xml version="1.0" encoding="utf-8"?>
<ds:datastoreItem xmlns:ds="http://schemas.openxmlformats.org/officeDocument/2006/customXml" ds:itemID="{F607C8C5-9699-4263-A72D-B3000E374452}"/>
</file>

<file path=docProps/app.xml><?xml version="1.0" encoding="utf-8"?>
<Properties xmlns="http://schemas.openxmlformats.org/officeDocument/2006/extended-properties" xmlns:vt="http://schemas.openxmlformats.org/officeDocument/2006/docPropsVTypes">
  <Template/>
  <TotalTime>5125</TotalTime>
  <Words>2207</Words>
  <Application>Microsoft Office PowerPoint</Application>
  <PresentationFormat>Näytössä katseltava diaesitys (4:3)</PresentationFormat>
  <Paragraphs>602</Paragraphs>
  <Slides>23</Slides>
  <Notes>14</Notes>
  <HiddenSlides>0</HiddenSlides>
  <MMClips>0</MMClips>
  <ScaleCrop>false</ScaleCrop>
  <HeadingPairs>
    <vt:vector size="6" baseType="variant">
      <vt:variant>
        <vt:lpstr>Teema</vt:lpstr>
      </vt:variant>
      <vt:variant>
        <vt:i4>3</vt:i4>
      </vt:variant>
      <vt:variant>
        <vt:lpstr>Upotetut OLE-palvelimet</vt:lpstr>
      </vt:variant>
      <vt:variant>
        <vt:i4>1</vt:i4>
      </vt:variant>
      <vt:variant>
        <vt:lpstr>Dian otsikot</vt:lpstr>
      </vt:variant>
      <vt:variant>
        <vt:i4>23</vt:i4>
      </vt:variant>
    </vt:vector>
  </HeadingPairs>
  <TitlesOfParts>
    <vt:vector size="27" baseType="lpstr">
      <vt:lpstr>Kopio (1) Kuntaliitto</vt:lpstr>
      <vt:lpstr>3_Default Design</vt:lpstr>
      <vt:lpstr>Kuntaliitto suomenkielinen</vt:lpstr>
      <vt:lpstr>Kaavio</vt:lpstr>
      <vt:lpstr>Kommunernas och samkommunernas bokslutsprognoser för 2014 samt budgetar och ekonomiplaner för 2015-2017</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Förändring i kommunernas lånestock  2000–2014, mn €</vt:lpstr>
      <vt:lpstr>PowerPoint-esitys</vt:lpstr>
      <vt:lpstr>PowerPoint-esitys</vt:lpstr>
      <vt:lpstr>PowerPoint-esitys</vt:lpstr>
      <vt:lpstr>Kommunernas och samkommunernas budgetar och ekonomiplaner</vt:lpstr>
      <vt:lpstr>Den kommunala ekonomins utveckling enligt Statistikcentralens enkät, kommunerna och samkommunerna</vt:lpstr>
      <vt:lpstr>Kommunernas och samkommunernas  resultaträkning för åren 2013-2017, md €</vt:lpstr>
      <vt:lpstr>Kommunernas och samkommunernas  finansieringsanalys för åren 2013-2017, md €</vt:lpstr>
      <vt:lpstr>PowerPoint-esitys</vt:lpstr>
      <vt:lpstr>PowerPoint-esitys</vt:lpstr>
    </vt:vector>
  </TitlesOfParts>
  <Company>Suomen Kuntaliitto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Kommunernas och samkommunernas bokslutsprognoser för 2014 samt budgetar och ekonomiplaner för 2015-2017</dc:title>
  <dc:creator>Heikki Pukki</dc:creator>
  <cp:lastModifiedBy>Pukki Heikki</cp:lastModifiedBy>
  <cp:revision>272</cp:revision>
  <cp:lastPrinted>2015-02-10T08:23:47Z</cp:lastPrinted>
  <dcterms:created xsi:type="dcterms:W3CDTF">2009-12-23T10:40:04Z</dcterms:created>
  <dcterms:modified xsi:type="dcterms:W3CDTF">2015-02-10T08:55:47Z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0x010100B9268BACC7E94140A7FCB8BAE6C34FC0</vt:lpwstr>
  </property>
  <property fmtid="{D5CDD505-2E9C-101B-9397-08002B2CF9AE}" pid="3" name="_dlc_DocIdItemGuid">
    <vt:lpwstr>19838a1c-b5dd-4ee3-8227-81d79659bfbf</vt:lpwstr>
  </property>
  <property fmtid="{D5CDD505-2E9C-101B-9397-08002B2CF9AE}" pid="4" name="KN2Keywords">
    <vt:lpwstr/>
  </property>
  <property fmtid="{D5CDD505-2E9C-101B-9397-08002B2CF9AE}" pid="5" name="Theme">
    <vt:lpwstr/>
  </property>
  <property fmtid="{D5CDD505-2E9C-101B-9397-08002B2CF9AE}" pid="6" name="KN2Language">
    <vt:lpwstr/>
  </property>
  <property fmtid="{D5CDD505-2E9C-101B-9397-08002B2CF9AE}" pid="7" name="ExpertService">
    <vt:lpwstr>7;#Kommunalekonomi|f60f4e25-53fd-466c-b326-d92406949689</vt:lpwstr>
  </property>
</Properties>
</file>