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5"/>
  </p:notesMasterIdLst>
  <p:sldIdLst>
    <p:sldId id="256" r:id="rId2"/>
    <p:sldId id="285" r:id="rId3"/>
    <p:sldId id="286" r:id="rId4"/>
    <p:sldId id="287" r:id="rId5"/>
    <p:sldId id="258" r:id="rId6"/>
    <p:sldId id="259" r:id="rId7"/>
    <p:sldId id="278" r:id="rId8"/>
    <p:sldId id="279" r:id="rId9"/>
    <p:sldId id="264" r:id="rId10"/>
    <p:sldId id="265" r:id="rId11"/>
    <p:sldId id="266" r:id="rId12"/>
    <p:sldId id="267" r:id="rId13"/>
    <p:sldId id="268" r:id="rId14"/>
    <p:sldId id="269" r:id="rId15"/>
    <p:sldId id="288" r:id="rId16"/>
    <p:sldId id="289" r:id="rId17"/>
    <p:sldId id="290" r:id="rId18"/>
    <p:sldId id="281" r:id="rId19"/>
    <p:sldId id="272" r:id="rId20"/>
    <p:sldId id="273" r:id="rId21"/>
    <p:sldId id="282" r:id="rId22"/>
    <p:sldId id="283" r:id="rId23"/>
    <p:sldId id="284" r:id="rId24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>
          <p15:clr>
            <a:srgbClr val="A4A3A4"/>
          </p15:clr>
        </p15:guide>
        <p15:guide id="2" pos="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45" autoAdjust="0"/>
  </p:normalViewPr>
  <p:slideViewPr>
    <p:cSldViewPr snapToGrid="0">
      <p:cViewPr varScale="1">
        <p:scale>
          <a:sx n="140" d="100"/>
          <a:sy n="140" d="100"/>
        </p:scale>
        <p:origin x="810" y="114"/>
      </p:cViewPr>
      <p:guideLst>
        <p:guide orient="horz" pos="3135"/>
        <p:guide pos="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34494703083733"/>
          <c:y val="4.4041592064654654E-2"/>
          <c:w val="0.72824449911734579"/>
          <c:h val="0.76113303799753385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Skattefinansiering (skatteinkomster + statsandelar)</c:v>
                </c:pt>
              </c:strCache>
            </c:strRef>
          </c:tx>
          <c:spPr>
            <a:solidFill>
              <a:srgbClr val="9EC9E3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3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2.9628195242918878</c:v>
                </c:pt>
                <c:pt idx="1">
                  <c:v>4.2405860808014495</c:v>
                </c:pt>
                <c:pt idx="2">
                  <c:v>2.6608532234617002</c:v>
                </c:pt>
                <c:pt idx="3">
                  <c:v>3.0557684021583356</c:v>
                </c:pt>
                <c:pt idx="4">
                  <c:v>2.1854520278579628</c:v>
                </c:pt>
                <c:pt idx="5">
                  <c:v>1.6162962404624039</c:v>
                </c:pt>
                <c:pt idx="6">
                  <c:v>0.49878674215352703</c:v>
                </c:pt>
                <c:pt idx="7">
                  <c:v>-0.43843636005752273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A-4841-9E17-F61644353D7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Verksamhetsbidrag 1)</c:v>
                </c:pt>
              </c:strCache>
            </c:strRef>
          </c:tx>
          <c:spPr>
            <a:solidFill>
              <a:srgbClr val="FF4B4B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3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1.3766471829806335</c:v>
                </c:pt>
                <c:pt idx="1">
                  <c:v>1.8327802024920459</c:v>
                </c:pt>
                <c:pt idx="2">
                  <c:v>0.35485941528521892</c:v>
                </c:pt>
                <c:pt idx="3">
                  <c:v>1.4722240913591378</c:v>
                </c:pt>
                <c:pt idx="4">
                  <c:v>1.43603065696405</c:v>
                </c:pt>
                <c:pt idx="5">
                  <c:v>1.064059148734529</c:v>
                </c:pt>
                <c:pt idx="6">
                  <c:v>1.29638152037694</c:v>
                </c:pt>
                <c:pt idx="7">
                  <c:v>1.6196236786612417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A-4841-9E17-F61644353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"/>
        <c:axId val="163717120"/>
        <c:axId val="163719424"/>
      </c:barChart>
      <c:catAx>
        <c:axId val="16371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tx1"/>
                </a:solidFill>
                <a:latin typeface="Verdana" panose="020B0604030504040204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63719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63719424"/>
        <c:scaling>
          <c:orientation val="minMax"/>
          <c:max val="5"/>
          <c:min val="-1"/>
        </c:scaling>
        <c:delete val="0"/>
        <c:axPos val="b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3717120"/>
        <c:crosses val="autoZero"/>
        <c:crossBetween val="between"/>
        <c:majorUnit val="1"/>
        <c:minorUnit val="0.5"/>
      </c:valAx>
      <c:spPr>
        <a:noFill/>
        <a:ln w="12503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6.608036788540024E-2"/>
          <c:y val="0.90830358739622818"/>
          <c:w val="0.89088121844673029"/>
          <c:h val="7.2445802535859416E-2"/>
        </c:manualLayout>
      </c:layout>
      <c:overlay val="0"/>
      <c:spPr>
        <a:solidFill>
          <a:schemeClr val="bg1"/>
        </a:solidFill>
        <a:ln w="3126">
          <a:solidFill>
            <a:schemeClr val="tx1"/>
          </a:solidFill>
          <a:prstDash val="solid"/>
        </a:ln>
      </c:spPr>
      <c:txPr>
        <a:bodyPr/>
        <a:lstStyle/>
        <a:p>
          <a:pPr>
            <a:defRPr sz="124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3.0625022566941829E-2"/>
          <c:w val="0.87954830614805524"/>
          <c:h val="0.840172151660824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Ökning av lånestocken</c:v>
                </c:pt>
              </c:strCache>
            </c:strRef>
          </c:tx>
          <c:spPr>
            <a:solidFill>
              <a:srgbClr val="FF4343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FCE-4D25-8F4F-E48FB25C2231}"/>
              </c:ext>
            </c:extLst>
          </c:dPt>
          <c:dPt>
            <c:idx val="20"/>
            <c:invertIfNegative val="0"/>
            <c:bubble3D val="0"/>
            <c:spPr>
              <a:solidFill>
                <a:srgbClr val="FFA3A3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7DC-480E-B127-CA61F2957663}"/>
              </c:ext>
            </c:extLst>
          </c:dPt>
          <c:dPt>
            <c:idx val="21"/>
            <c:invertIfNegative val="0"/>
            <c:bubble3D val="0"/>
            <c:spPr>
              <a:solidFill>
                <a:srgbClr val="FFA3A3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7DC-480E-B127-CA61F2957663}"/>
              </c:ext>
            </c:extLst>
          </c:dPt>
          <c:cat>
            <c:strRef>
              <c:f>Sheet1!$B$1:$W$1</c:f>
              <c:strCache>
                <c:ptCount val="22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</c:strCache>
            </c:strRef>
          </c:cat>
          <c:val>
            <c:numRef>
              <c:f>Sheet1!$B$2:$W$2</c:f>
              <c:numCache>
                <c:formatCode>0.00</c:formatCode>
                <c:ptCount val="22"/>
                <c:pt idx="0">
                  <c:v>0.13</c:v>
                </c:pt>
                <c:pt idx="1">
                  <c:v>-9.5867118083065184E-3</c:v>
                </c:pt>
                <c:pt idx="2">
                  <c:v>-0.22708363817395047</c:v>
                </c:pt>
                <c:pt idx="3">
                  <c:v>0.16461864194976944</c:v>
                </c:pt>
                <c:pt idx="4">
                  <c:v>0.28369049029808002</c:v>
                </c:pt>
                <c:pt idx="5">
                  <c:v>0.51768199999999887</c:v>
                </c:pt>
                <c:pt idx="6">
                  <c:v>0.77193400000000023</c:v>
                </c:pt>
                <c:pt idx="7">
                  <c:v>1.0155680000000002</c:v>
                </c:pt>
                <c:pt idx="8">
                  <c:v>1.0842760000000007</c:v>
                </c:pt>
                <c:pt idx="9">
                  <c:v>0.70286900000000063</c:v>
                </c:pt>
                <c:pt idx="10">
                  <c:v>0.60376699999999983</c:v>
                </c:pt>
                <c:pt idx="11">
                  <c:v>0.58501299999999723</c:v>
                </c:pt>
                <c:pt idx="12">
                  <c:v>1.2865560000000023</c:v>
                </c:pt>
                <c:pt idx="13">
                  <c:v>0.78926399999999919</c:v>
                </c:pt>
                <c:pt idx="14">
                  <c:v>0.62381500000000056</c:v>
                </c:pt>
                <c:pt idx="15">
                  <c:v>1.514</c:v>
                </c:pt>
                <c:pt idx="16">
                  <c:v>1.74</c:v>
                </c:pt>
                <c:pt idx="17">
                  <c:v>0.97799999999999998</c:v>
                </c:pt>
                <c:pt idx="18">
                  <c:v>0.86299999999999999</c:v>
                </c:pt>
                <c:pt idx="19">
                  <c:v>0.62</c:v>
                </c:pt>
                <c:pt idx="20">
                  <c:v>1.38</c:v>
                </c:pt>
                <c:pt idx="21">
                  <c:v>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E-4D25-8F4F-E48FB25C2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66560512"/>
        <c:axId val="166562048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Verksamhetens och investeringarnas kassaflöde 1)</c:v>
                </c:pt>
              </c:strCache>
            </c:strRef>
          </c:tx>
          <c:spPr>
            <a:solidFill>
              <a:srgbClr val="9EC9E3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FCE-4D25-8F4F-E48FB25C2231}"/>
              </c:ext>
            </c:extLst>
          </c:dPt>
          <c:dPt>
            <c:idx val="20"/>
            <c:invertIfNegative val="0"/>
            <c:bubble3D val="0"/>
            <c:spPr>
              <a:solidFill>
                <a:srgbClr val="C7E0EF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7DC-480E-B127-CA61F2957663}"/>
              </c:ext>
            </c:extLst>
          </c:dPt>
          <c:dPt>
            <c:idx val="21"/>
            <c:invertIfNegative val="0"/>
            <c:bubble3D val="0"/>
            <c:spPr>
              <a:solidFill>
                <a:srgbClr val="C7E0EF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7DC-480E-B127-CA61F2957663}"/>
              </c:ext>
            </c:extLst>
          </c:dPt>
          <c:cat>
            <c:strRef>
              <c:f>Sheet1!$B$1:$W$1</c:f>
              <c:strCache>
                <c:ptCount val="22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</c:strCache>
            </c:strRef>
          </c:cat>
          <c:val>
            <c:numRef>
              <c:f>Sheet1!$B$3:$W$3</c:f>
              <c:numCache>
                <c:formatCode>0.00</c:formatCode>
                <c:ptCount val="22"/>
                <c:pt idx="0">
                  <c:v>-0.87222258662939622</c:v>
                </c:pt>
                <c:pt idx="1">
                  <c:v>-0.15107850507843404</c:v>
                </c:pt>
                <c:pt idx="2">
                  <c:v>0.13352933026053551</c:v>
                </c:pt>
                <c:pt idx="3">
                  <c:v>-3.3122957206265596E-2</c:v>
                </c:pt>
                <c:pt idx="4">
                  <c:v>-0.47667499999999952</c:v>
                </c:pt>
                <c:pt idx="5">
                  <c:v>2.3942999999997369E-2</c:v>
                </c:pt>
                <c:pt idx="6">
                  <c:v>-0.93488100000000451</c:v>
                </c:pt>
                <c:pt idx="7">
                  <c:v>-1.238753999999999</c:v>
                </c:pt>
                <c:pt idx="8">
                  <c:v>-0.93803600000000165</c:v>
                </c:pt>
                <c:pt idx="9">
                  <c:v>9.3088000000003376E-2</c:v>
                </c:pt>
                <c:pt idx="10">
                  <c:v>-0.59042400000000139</c:v>
                </c:pt>
                <c:pt idx="11">
                  <c:v>-0.87720000000000653</c:v>
                </c:pt>
                <c:pt idx="12">
                  <c:v>-1.000480000000004</c:v>
                </c:pt>
                <c:pt idx="13">
                  <c:v>-0.31403799999998866</c:v>
                </c:pt>
                <c:pt idx="14">
                  <c:v>-1.1140000000000001</c:v>
                </c:pt>
                <c:pt idx="15">
                  <c:v>-1.98</c:v>
                </c:pt>
                <c:pt idx="16">
                  <c:v>-1.0860000000000001</c:v>
                </c:pt>
                <c:pt idx="17">
                  <c:v>-9.7000000000000003E-2</c:v>
                </c:pt>
                <c:pt idx="18">
                  <c:v>-0.83099999999999996</c:v>
                </c:pt>
                <c:pt idx="19">
                  <c:v>-0.26</c:v>
                </c:pt>
                <c:pt idx="20">
                  <c:v>-1.97</c:v>
                </c:pt>
                <c:pt idx="21">
                  <c:v>-1.76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CE-4D25-8F4F-E48FB25C2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"/>
        <c:axId val="166563840"/>
        <c:axId val="166565376"/>
      </c:barChart>
      <c:catAx>
        <c:axId val="1665605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562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562048"/>
        <c:scaling>
          <c:orientation val="minMax"/>
          <c:max val="2.5"/>
          <c:min val="-2.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560512"/>
        <c:crosses val="autoZero"/>
        <c:crossBetween val="between"/>
        <c:majorUnit val="0.5"/>
        <c:minorUnit val="0.1"/>
      </c:valAx>
      <c:catAx>
        <c:axId val="16656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565376"/>
        <c:crosses val="autoZero"/>
        <c:auto val="0"/>
        <c:lblAlgn val="ctr"/>
        <c:lblOffset val="100"/>
        <c:noMultiLvlLbl val="0"/>
      </c:catAx>
      <c:valAx>
        <c:axId val="166565376"/>
        <c:scaling>
          <c:orientation val="minMax"/>
          <c:max val="2.5"/>
          <c:min val="-2.5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563840"/>
        <c:crosses val="max"/>
        <c:crossBetween val="between"/>
        <c:majorUnit val="0.5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0409519268772989E-2"/>
          <c:y val="0.70835716248302871"/>
          <c:w val="0.53513906009119172"/>
          <c:h val="0.14465628894145471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3015873015873E-2"/>
          <c:y val="2.2497419579401646E-2"/>
          <c:w val="0.88571428571428568"/>
          <c:h val="0.876645692266939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Lånestock</c:v>
                </c:pt>
              </c:strCache>
            </c:strRef>
          </c:tx>
          <c:spPr>
            <a:solidFill>
              <a:srgbClr val="FF4343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7C-46E6-9F8C-BFBA48D307D9}"/>
              </c:ext>
            </c:extLst>
          </c:dPt>
          <c:dPt>
            <c:idx val="20"/>
            <c:invertIfNegative val="0"/>
            <c:bubble3D val="0"/>
            <c:spPr>
              <a:solidFill>
                <a:srgbClr val="FFA3A3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5B0-4DF9-AB91-293CEFEE5498}"/>
              </c:ext>
            </c:extLst>
          </c:dPt>
          <c:dPt>
            <c:idx val="21"/>
            <c:invertIfNegative val="0"/>
            <c:bubble3D val="0"/>
            <c:spPr>
              <a:solidFill>
                <a:srgbClr val="FFA3A3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5B0-4DF9-AB91-293CEFEE5498}"/>
              </c:ext>
            </c:extLst>
          </c:dPt>
          <c:cat>
            <c:strRef>
              <c:f>Sheet1!$B$1:$W$1</c:f>
              <c:strCache>
                <c:ptCount val="22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4.0999999999999996</c:v>
                </c:pt>
                <c:pt idx="1">
                  <c:v>4.09</c:v>
                </c:pt>
                <c:pt idx="2">
                  <c:v>3.87</c:v>
                </c:pt>
                <c:pt idx="3">
                  <c:v>4.03</c:v>
                </c:pt>
                <c:pt idx="4">
                  <c:v>4.3150000000000004</c:v>
                </c:pt>
                <c:pt idx="5">
                  <c:v>4.8330000000000002</c:v>
                </c:pt>
                <c:pt idx="6">
                  <c:v>5.6040000000000001</c:v>
                </c:pt>
                <c:pt idx="7">
                  <c:v>6.6230000000000002</c:v>
                </c:pt>
                <c:pt idx="8">
                  <c:v>7.7050000000000001</c:v>
                </c:pt>
                <c:pt idx="9">
                  <c:v>8.4079999999999995</c:v>
                </c:pt>
                <c:pt idx="10">
                  <c:v>9.01</c:v>
                </c:pt>
                <c:pt idx="11">
                  <c:v>9.6</c:v>
                </c:pt>
                <c:pt idx="12">
                  <c:v>10.88</c:v>
                </c:pt>
                <c:pt idx="13">
                  <c:v>11.67</c:v>
                </c:pt>
                <c:pt idx="14">
                  <c:v>12.295999999999999</c:v>
                </c:pt>
                <c:pt idx="15">
                  <c:v>13.81</c:v>
                </c:pt>
                <c:pt idx="16">
                  <c:v>15.554</c:v>
                </c:pt>
                <c:pt idx="17">
                  <c:v>16.532</c:v>
                </c:pt>
                <c:pt idx="18">
                  <c:v>17.395</c:v>
                </c:pt>
                <c:pt idx="19">
                  <c:v>18.016999999999999</c:v>
                </c:pt>
                <c:pt idx="20">
                  <c:v>19.395278362955761</c:v>
                </c:pt>
                <c:pt idx="21">
                  <c:v>21.120360588364239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7C-46E6-9F8C-BFBA48D30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71598592"/>
        <c:axId val="17160012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Likvida medel</c:v>
                </c:pt>
              </c:strCache>
            </c:strRef>
          </c:tx>
          <c:spPr>
            <a:ln w="22225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tx1">
                  <a:lumMod val="90000"/>
                  <a:lumOff val="10000"/>
                </a:schemeClr>
              </a:solidFill>
            </c:spPr>
          </c:marker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0B7C-46E6-9F8C-BFBA48D307D9}"/>
              </c:ext>
            </c:extLst>
          </c:dPt>
          <c:dPt>
            <c:idx val="20"/>
            <c:bubble3D val="0"/>
            <c:spPr>
              <a:ln w="22225"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0-4249-4E36-9764-022978A8AA86}"/>
              </c:ext>
            </c:extLst>
          </c:dPt>
          <c:dPt>
            <c:idx val="21"/>
            <c:bubble3D val="0"/>
            <c:spPr>
              <a:ln w="22225"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4249-4E36-9764-022978A8AA86}"/>
              </c:ext>
            </c:extLst>
          </c:dPt>
          <c:cat>
            <c:strRef>
              <c:f>Sheet1!$B$1:$W$1</c:f>
              <c:strCache>
                <c:ptCount val="22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2.64</c:v>
                </c:pt>
                <c:pt idx="1">
                  <c:v>2.54</c:v>
                </c:pt>
                <c:pt idx="2">
                  <c:v>2.69</c:v>
                </c:pt>
                <c:pt idx="3">
                  <c:v>3.1560000000000001</c:v>
                </c:pt>
                <c:pt idx="4">
                  <c:v>3.077</c:v>
                </c:pt>
                <c:pt idx="5">
                  <c:v>3.339</c:v>
                </c:pt>
                <c:pt idx="6">
                  <c:v>3.31</c:v>
                </c:pt>
                <c:pt idx="7">
                  <c:v>3.2250000000000001</c:v>
                </c:pt>
                <c:pt idx="8">
                  <c:v>3.1869999999999998</c:v>
                </c:pt>
                <c:pt idx="9">
                  <c:v>4.1219999999999999</c:v>
                </c:pt>
                <c:pt idx="10">
                  <c:v>4.3019999999999996</c:v>
                </c:pt>
                <c:pt idx="11">
                  <c:v>4.0430000000000001</c:v>
                </c:pt>
                <c:pt idx="12">
                  <c:v>4.2210000000000001</c:v>
                </c:pt>
                <c:pt idx="13">
                  <c:v>4.76</c:v>
                </c:pt>
                <c:pt idx="14">
                  <c:v>4.5350000000000001</c:v>
                </c:pt>
                <c:pt idx="15">
                  <c:v>4.1970000000000001</c:v>
                </c:pt>
                <c:pt idx="16">
                  <c:v>5.1589999999999998</c:v>
                </c:pt>
                <c:pt idx="17">
                  <c:v>5.3040000000000003</c:v>
                </c:pt>
                <c:pt idx="18">
                  <c:v>5.1040000000000001</c:v>
                </c:pt>
                <c:pt idx="19">
                  <c:v>5.0199999999999996</c:v>
                </c:pt>
                <c:pt idx="20">
                  <c:v>4.5999999999999996</c:v>
                </c:pt>
                <c:pt idx="21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7C-46E6-9F8C-BFBA48D30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06016"/>
        <c:axId val="171607552"/>
      </c:lineChart>
      <c:catAx>
        <c:axId val="1715985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600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600128"/>
        <c:scaling>
          <c:orientation val="minMax"/>
          <c:max val="23"/>
          <c:min val="0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598592"/>
        <c:crosses val="autoZero"/>
        <c:crossBetween val="between"/>
        <c:majorUnit val="2"/>
        <c:minorUnit val="0.5"/>
      </c:valAx>
      <c:catAx>
        <c:axId val="17160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607552"/>
        <c:crosses val="autoZero"/>
        <c:auto val="0"/>
        <c:lblAlgn val="ctr"/>
        <c:lblOffset val="100"/>
        <c:noMultiLvlLbl val="0"/>
      </c:catAx>
      <c:valAx>
        <c:axId val="171607552"/>
        <c:scaling>
          <c:orientation val="minMax"/>
          <c:max val="23"/>
          <c:min val="0"/>
        </c:scaling>
        <c:delete val="0"/>
        <c:axPos val="r"/>
        <c:numFmt formatCode="General" sourceLinked="1"/>
        <c:majorTickMark val="cross"/>
        <c:minorTickMark val="out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606016"/>
        <c:crosses val="max"/>
        <c:crossBetween val="between"/>
        <c:majorUnit val="2"/>
        <c:minorUnit val="0.5"/>
      </c:valAx>
      <c:spPr>
        <a:noFill/>
        <a:ln w="157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14116985376828"/>
          <c:y val="0.11244019138755981"/>
          <c:w val="0.20009805303803505"/>
          <c:h val="0.12709773162665267"/>
        </c:manualLayout>
      </c:layout>
      <c:overlay val="0"/>
      <c:spPr>
        <a:solidFill>
          <a:schemeClr val="bg1"/>
        </a:solidFill>
        <a:ln w="3927">
          <a:solidFill>
            <a:schemeClr val="tx1"/>
          </a:solidFill>
          <a:prstDash val="solid"/>
        </a:ln>
      </c:spPr>
      <c:txPr>
        <a:bodyPr/>
        <a:lstStyle/>
        <a:p>
          <a:pPr>
            <a:defRPr sz="136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4103367099331"/>
          <c:y val="2.6726057906458798E-2"/>
          <c:w val="0.75054837671823427"/>
          <c:h val="0.87582656561834427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106.29677724228155</c:v>
                </c:pt>
                <c:pt idx="1">
                  <c:v>103.33430551225449</c:v>
                </c:pt>
                <c:pt idx="2">
                  <c:v>70.661311234480976</c:v>
                </c:pt>
                <c:pt idx="3">
                  <c:v>95.699350614195311</c:v>
                </c:pt>
                <c:pt idx="4">
                  <c:v>158.33342297473189</c:v>
                </c:pt>
                <c:pt idx="5">
                  <c:v>121.09290564947261</c:v>
                </c:pt>
                <c:pt idx="6">
                  <c:v>143.39022273647672</c:v>
                </c:pt>
                <c:pt idx="7">
                  <c:v>139.16745506149479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9-453F-8C0B-BDEE42A5287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EC9E3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91.007972963301512</c:v>
                </c:pt>
                <c:pt idx="1">
                  <c:v>83.585028565964663</c:v>
                </c:pt>
                <c:pt idx="2">
                  <c:v>76.090523751148069</c:v>
                </c:pt>
                <c:pt idx="3">
                  <c:v>89.601278698052894</c:v>
                </c:pt>
                <c:pt idx="4">
                  <c:v>105.71360634081903</c:v>
                </c:pt>
                <c:pt idx="5">
                  <c:v>114.14576320468804</c:v>
                </c:pt>
                <c:pt idx="6">
                  <c:v>139.68961347247728</c:v>
                </c:pt>
                <c:pt idx="7">
                  <c:v>124.93828684275488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49-453F-8C0B-BDEE42A5287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2016BSP</c:v>
                </c:pt>
              </c:strCache>
            </c:strRef>
          </c:tx>
          <c:spPr>
            <a:solidFill>
              <a:srgbClr val="FF4343"/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117.3414716356229</c:v>
                </c:pt>
                <c:pt idx="1">
                  <c:v>117.59314822454753</c:v>
                </c:pt>
                <c:pt idx="2">
                  <c:v>113.85747090647259</c:v>
                </c:pt>
                <c:pt idx="3">
                  <c:v>115.89180856039216</c:v>
                </c:pt>
                <c:pt idx="4">
                  <c:v>118.73968817026895</c:v>
                </c:pt>
                <c:pt idx="5">
                  <c:v>122.54319273776342</c:v>
                </c:pt>
                <c:pt idx="6">
                  <c:v>121.66295140436915</c:v>
                </c:pt>
                <c:pt idx="7">
                  <c:v>88.162544169611309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8-4E0E-AB1A-C40BC73CC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57"/>
        <c:axId val="146506880"/>
        <c:axId val="146508416"/>
      </c:barChart>
      <c:catAx>
        <c:axId val="146506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4" b="0" i="0" u="none" strike="noStrike" baseline="0">
                <a:solidFill>
                  <a:schemeClr val="tx1"/>
                </a:solidFill>
                <a:latin typeface="Verdana" panose="020B0604030504040204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4650841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46508416"/>
        <c:scaling>
          <c:orientation val="minMax"/>
          <c:max val="180"/>
          <c:min val="0"/>
        </c:scaling>
        <c:delete val="0"/>
        <c:axPos val="b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1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46506880"/>
        <c:crosses val="autoZero"/>
        <c:crossBetween val="between"/>
        <c:majorUnit val="20"/>
        <c:minorUnit val="10"/>
      </c:valAx>
      <c:spPr>
        <a:noFill/>
        <a:ln w="1250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144272280385453"/>
          <c:y val="0.56138710225906885"/>
          <c:w val="0.12531147338703058"/>
          <c:h val="0.19353207432119468"/>
        </c:manualLayout>
      </c:layout>
      <c:overlay val="0"/>
      <c:spPr>
        <a:solidFill>
          <a:schemeClr val="bg1"/>
        </a:solidFill>
        <a:ln w="312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4343040656342E-2"/>
          <c:y val="2.3986122196611608E-2"/>
          <c:w val="0.92111581116183228"/>
          <c:h val="0.906520222024962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5000 invånare</c:v>
                </c:pt>
              </c:strCache>
            </c:strRef>
          </c:tx>
          <c:spPr>
            <a:ln w="22225">
              <a:solidFill>
                <a:srgbClr val="00FF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Sheet1!$B$2:$R$2</c:f>
              <c:numCache>
                <c:formatCode>#,##0</c:formatCode>
                <c:ptCount val="17"/>
                <c:pt idx="0">
                  <c:v>-21.700227670859228</c:v>
                </c:pt>
                <c:pt idx="1">
                  <c:v>70.851286888628579</c:v>
                </c:pt>
                <c:pt idx="2">
                  <c:v>223.17646571455202</c:v>
                </c:pt>
                <c:pt idx="3">
                  <c:v>171.79785905721198</c:v>
                </c:pt>
                <c:pt idx="4">
                  <c:v>66.877127759010634</c:v>
                </c:pt>
                <c:pt idx="5">
                  <c:v>55.577098782483056</c:v>
                </c:pt>
                <c:pt idx="6">
                  <c:v>145.52595151996394</c:v>
                </c:pt>
                <c:pt idx="7">
                  <c:v>221.0360029589246</c:v>
                </c:pt>
                <c:pt idx="8">
                  <c:v>269.26069399317294</c:v>
                </c:pt>
                <c:pt idx="9">
                  <c:v>299.81194170192759</c:v>
                </c:pt>
                <c:pt idx="10">
                  <c:v>425.07060394601484</c:v>
                </c:pt>
                <c:pt idx="11">
                  <c:v>260.25637775580736</c:v>
                </c:pt>
                <c:pt idx="12" formatCode="0">
                  <c:v>138.35467803531915</c:v>
                </c:pt>
                <c:pt idx="13" formatCode="0">
                  <c:v>297.50907908443691</c:v>
                </c:pt>
                <c:pt idx="14" formatCode="0">
                  <c:v>420.79839273235501</c:v>
                </c:pt>
                <c:pt idx="15">
                  <c:v>428</c:v>
                </c:pt>
                <c:pt idx="16" formatCode="General">
                  <c:v>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C3-414E-880D-B81CA5372D6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5000-20000 invånare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Sheet1!$B$3:$R$3</c:f>
              <c:numCache>
                <c:formatCode>#,##0</c:formatCode>
                <c:ptCount val="17"/>
                <c:pt idx="0">
                  <c:v>69.498398904367633</c:v>
                </c:pt>
                <c:pt idx="1">
                  <c:v>183.72425477841901</c:v>
                </c:pt>
                <c:pt idx="2">
                  <c:v>345.42217576297071</c:v>
                </c:pt>
                <c:pt idx="3">
                  <c:v>174.59536182779698</c:v>
                </c:pt>
                <c:pt idx="4">
                  <c:v>92.255570267928661</c:v>
                </c:pt>
                <c:pt idx="5">
                  <c:v>90.307039520415756</c:v>
                </c:pt>
                <c:pt idx="6">
                  <c:v>178.2620594999326</c:v>
                </c:pt>
                <c:pt idx="7">
                  <c:v>227.23474946067057</c:v>
                </c:pt>
                <c:pt idx="8">
                  <c:v>247.94510710251942</c:v>
                </c:pt>
                <c:pt idx="9">
                  <c:v>297.32503311128414</c:v>
                </c:pt>
                <c:pt idx="10">
                  <c:v>384.11825212139843</c:v>
                </c:pt>
                <c:pt idx="11">
                  <c:v>258.27285874138687</c:v>
                </c:pt>
                <c:pt idx="12" formatCode="0">
                  <c:v>149.59577453137939</c:v>
                </c:pt>
                <c:pt idx="13" formatCode="0">
                  <c:v>295.20738227862239</c:v>
                </c:pt>
                <c:pt idx="14" formatCode="0">
                  <c:v>415.1105977990004</c:v>
                </c:pt>
                <c:pt idx="15">
                  <c:v>335</c:v>
                </c:pt>
                <c:pt idx="16" formatCode="General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C3-414E-880D-B81CA5372D6B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20001-100000 invånare</c:v>
                </c:pt>
              </c:strCache>
            </c:strRef>
          </c:tx>
          <c:spPr>
            <a:ln w="22225">
              <a:solidFill>
                <a:srgbClr val="002060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Sheet1!$B$4:$R$4</c:f>
              <c:numCache>
                <c:formatCode>#,##0</c:formatCode>
                <c:ptCount val="17"/>
                <c:pt idx="0">
                  <c:v>180.66999232569157</c:v>
                </c:pt>
                <c:pt idx="1">
                  <c:v>262.44062950550529</c:v>
                </c:pt>
                <c:pt idx="2">
                  <c:v>425.01518051804601</c:v>
                </c:pt>
                <c:pt idx="3">
                  <c:v>187.99530894036056</c:v>
                </c:pt>
                <c:pt idx="4">
                  <c:v>143.23462931288299</c:v>
                </c:pt>
                <c:pt idx="5">
                  <c:v>151.98252575165887</c:v>
                </c:pt>
                <c:pt idx="6">
                  <c:v>236.44693537144701</c:v>
                </c:pt>
                <c:pt idx="7">
                  <c:v>276.15939683051761</c:v>
                </c:pt>
                <c:pt idx="8">
                  <c:v>279.09190287919688</c:v>
                </c:pt>
                <c:pt idx="9">
                  <c:v>281.92421485747985</c:v>
                </c:pt>
                <c:pt idx="10">
                  <c:v>409.54002971424507</c:v>
                </c:pt>
                <c:pt idx="11">
                  <c:v>287.50570500578254</c:v>
                </c:pt>
                <c:pt idx="12" formatCode="0">
                  <c:v>143.7962887290189</c:v>
                </c:pt>
                <c:pt idx="13" formatCode="0">
                  <c:v>318.88810101606231</c:v>
                </c:pt>
                <c:pt idx="14" formatCode="0">
                  <c:v>285.51431915981073</c:v>
                </c:pt>
                <c:pt idx="15">
                  <c:v>278</c:v>
                </c:pt>
                <c:pt idx="16" formatCode="General">
                  <c:v>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C3-414E-880D-B81CA5372D6B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Över 100000 invånare</c:v>
                </c:pt>
              </c:strCache>
            </c:strRef>
          </c:tx>
          <c:spPr>
            <a:ln w="22225">
              <a:solidFill>
                <a:schemeClr val="accent1">
                  <a:lumMod val="50000"/>
                  <a:lumOff val="5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FFFF"/>
              </a:solidFill>
              <a:ln>
                <a:solidFill>
                  <a:schemeClr val="accent1">
                    <a:lumMod val="50000"/>
                    <a:lumOff val="50000"/>
                  </a:schemeClr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Sheet1!$B$5:$R$5</c:f>
              <c:numCache>
                <c:formatCode>#,##0</c:formatCode>
                <c:ptCount val="17"/>
                <c:pt idx="0">
                  <c:v>604.18572918044583</c:v>
                </c:pt>
                <c:pt idx="1">
                  <c:v>547.07366036958877</c:v>
                </c:pt>
                <c:pt idx="2">
                  <c:v>392.53857064446532</c:v>
                </c:pt>
                <c:pt idx="3">
                  <c:v>344.80382843377242</c:v>
                </c:pt>
                <c:pt idx="4">
                  <c:v>381.82338901122046</c:v>
                </c:pt>
                <c:pt idx="5">
                  <c:v>382.35290979662471</c:v>
                </c:pt>
                <c:pt idx="6">
                  <c:v>543.7745300858295</c:v>
                </c:pt>
                <c:pt idx="7">
                  <c:v>611.73627028706244</c:v>
                </c:pt>
                <c:pt idx="8">
                  <c:v>528.29512577775313</c:v>
                </c:pt>
                <c:pt idx="9">
                  <c:v>420.06083678304458</c:v>
                </c:pt>
                <c:pt idx="10">
                  <c:v>562.50317726602611</c:v>
                </c:pt>
                <c:pt idx="11">
                  <c:v>566.48454751128952</c:v>
                </c:pt>
                <c:pt idx="12" formatCode="0">
                  <c:v>421.31039099536059</c:v>
                </c:pt>
                <c:pt idx="13" formatCode="0">
                  <c:v>499.96251747347191</c:v>
                </c:pt>
                <c:pt idx="14" formatCode="0">
                  <c:v>497.35321680000618</c:v>
                </c:pt>
                <c:pt idx="15">
                  <c:v>401</c:v>
                </c:pt>
                <c:pt idx="16" formatCode="General">
                  <c:v>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C3-414E-880D-B81CA5372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99808"/>
        <c:axId val="164206080"/>
      </c:lineChart>
      <c:lineChart>
        <c:grouping val="standard"/>
        <c:varyColors val="0"/>
        <c:ser>
          <c:idx val="3"/>
          <c:order val="4"/>
          <c:tx>
            <c:strRef>
              <c:f>Sheet1!$A$6</c:f>
              <c:strCache>
                <c:ptCount val="1"/>
                <c:pt idx="0">
                  <c:v>Fasta Finland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Sheet1!$B$6:$R$6</c:f>
              <c:numCache>
                <c:formatCode>#,##0</c:formatCode>
                <c:ptCount val="17"/>
                <c:pt idx="0">
                  <c:v>287.03178144905678</c:v>
                </c:pt>
                <c:pt idx="1">
                  <c:v>329.84354677103977</c:v>
                </c:pt>
                <c:pt idx="2">
                  <c:v>379.61439665114426</c:v>
                </c:pt>
                <c:pt idx="3">
                  <c:v>239.52162221749398</c:v>
                </c:pt>
                <c:pt idx="4">
                  <c:v>210.92205668203624</c:v>
                </c:pt>
                <c:pt idx="5">
                  <c:v>213.19978105933774</c:v>
                </c:pt>
                <c:pt idx="6">
                  <c:v>327.06429217955241</c:v>
                </c:pt>
                <c:pt idx="7">
                  <c:v>382.19978984820034</c:v>
                </c:pt>
                <c:pt idx="8">
                  <c:v>361.77115899312645</c:v>
                </c:pt>
                <c:pt idx="9">
                  <c:v>337.2127205682221</c:v>
                </c:pt>
                <c:pt idx="10">
                  <c:v>461.03796162115651</c:v>
                </c:pt>
                <c:pt idx="11">
                  <c:v>382.37581736387693</c:v>
                </c:pt>
                <c:pt idx="12" formatCode="0">
                  <c:v>248.35013624053917</c:v>
                </c:pt>
                <c:pt idx="13" formatCode="0">
                  <c:v>380.35268664280113</c:v>
                </c:pt>
                <c:pt idx="14" formatCode="0">
                  <c:v>403.36060036337665</c:v>
                </c:pt>
                <c:pt idx="15">
                  <c:v>347</c:v>
                </c:pt>
                <c:pt idx="16" formatCode="General">
                  <c:v>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C3-414E-880D-B81CA5372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735"/>
        <c:axId val="485231"/>
      </c:lineChart>
      <c:catAx>
        <c:axId val="164199808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20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206080"/>
        <c:scaling>
          <c:orientation val="minMax"/>
          <c:max val="800"/>
          <c:min val="-10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#,##0" sourceLinked="1"/>
        <c:majorTickMark val="out"/>
        <c:minorTickMark val="in"/>
        <c:tickLblPos val="nextTo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199808"/>
        <c:crosses val="autoZero"/>
        <c:crossBetween val="between"/>
        <c:minorUnit val="50"/>
      </c:valAx>
      <c:valAx>
        <c:axId val="485231"/>
        <c:scaling>
          <c:orientation val="minMax"/>
          <c:max val="800"/>
          <c:min val="-1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82735"/>
        <c:crosses val="max"/>
        <c:crossBetween val="between"/>
        <c:minorUnit val="50"/>
      </c:valAx>
      <c:catAx>
        <c:axId val="482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231"/>
        <c:crosses val="autoZero"/>
        <c:auto val="1"/>
        <c:lblAlgn val="ctr"/>
        <c:lblOffset val="100"/>
        <c:noMultiLvlLbl val="0"/>
      </c:catAx>
      <c:spPr>
        <a:noFill/>
        <a:ln w="129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58726255641225"/>
          <c:y val="0.698944973192279"/>
          <c:w val="0.30236279635046331"/>
          <c:h val="0.21581038320845011"/>
        </c:manualLayout>
      </c:layout>
      <c:overlay val="0"/>
      <c:spPr>
        <a:solidFill>
          <a:srgbClr val="FFFFFF"/>
        </a:solidFill>
        <a:ln w="3227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4343040656342E-2"/>
          <c:y val="2.3986122196611608E-2"/>
          <c:w val="0.91225573753717848"/>
          <c:h val="0.906520222024962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5000 invånare</c:v>
                </c:pt>
              </c:strCache>
            </c:strRef>
          </c:tx>
          <c:spPr>
            <a:ln w="22225">
              <a:solidFill>
                <a:srgbClr val="00FF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Sheet1!$B$2:$R$2</c:f>
              <c:numCache>
                <c:formatCode>#,##0</c:formatCode>
                <c:ptCount val="17"/>
                <c:pt idx="0">
                  <c:v>318</c:v>
                </c:pt>
                <c:pt idx="1">
                  <c:v>341</c:v>
                </c:pt>
                <c:pt idx="2">
                  <c:v>311</c:v>
                </c:pt>
                <c:pt idx="3">
                  <c:v>376</c:v>
                </c:pt>
                <c:pt idx="4">
                  <c:v>385</c:v>
                </c:pt>
                <c:pt idx="5">
                  <c:v>366</c:v>
                </c:pt>
                <c:pt idx="6">
                  <c:v>353</c:v>
                </c:pt>
                <c:pt idx="7">
                  <c:v>366</c:v>
                </c:pt>
                <c:pt idx="8">
                  <c:v>405</c:v>
                </c:pt>
                <c:pt idx="9">
                  <c:v>413</c:v>
                </c:pt>
                <c:pt idx="10">
                  <c:v>465</c:v>
                </c:pt>
                <c:pt idx="11">
                  <c:v>485</c:v>
                </c:pt>
                <c:pt idx="12" formatCode="0">
                  <c:v>494</c:v>
                </c:pt>
                <c:pt idx="13" formatCode="0">
                  <c:v>568</c:v>
                </c:pt>
                <c:pt idx="14">
                  <c:v>558</c:v>
                </c:pt>
                <c:pt idx="15">
                  <c:v>607</c:v>
                </c:pt>
                <c:pt idx="16" formatCode="General">
                  <c:v>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26-4C10-99BB-2F53BCECB27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5000-20000 invånare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Sheet1!$B$3:$R$3</c:f>
              <c:numCache>
                <c:formatCode>#,##0</c:formatCode>
                <c:ptCount val="17"/>
                <c:pt idx="0">
                  <c:v>303</c:v>
                </c:pt>
                <c:pt idx="1">
                  <c:v>314</c:v>
                </c:pt>
                <c:pt idx="2">
                  <c:v>303</c:v>
                </c:pt>
                <c:pt idx="3">
                  <c:v>347</c:v>
                </c:pt>
                <c:pt idx="4">
                  <c:v>381</c:v>
                </c:pt>
                <c:pt idx="5">
                  <c:v>359</c:v>
                </c:pt>
                <c:pt idx="6">
                  <c:v>392</c:v>
                </c:pt>
                <c:pt idx="7">
                  <c:v>421</c:v>
                </c:pt>
                <c:pt idx="8">
                  <c:v>474</c:v>
                </c:pt>
                <c:pt idx="9">
                  <c:v>440</c:v>
                </c:pt>
                <c:pt idx="10">
                  <c:v>445</c:v>
                </c:pt>
                <c:pt idx="11">
                  <c:v>473</c:v>
                </c:pt>
                <c:pt idx="12" formatCode="0">
                  <c:v>511</c:v>
                </c:pt>
                <c:pt idx="13" formatCode="0">
                  <c:v>536</c:v>
                </c:pt>
                <c:pt idx="14">
                  <c:v>527</c:v>
                </c:pt>
                <c:pt idx="15">
                  <c:v>488</c:v>
                </c:pt>
                <c:pt idx="16" formatCode="General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26-4C10-99BB-2F53BCECB277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20001-100000 invånare</c:v>
                </c:pt>
              </c:strCache>
            </c:strRef>
          </c:tx>
          <c:spPr>
            <a:ln w="22225">
              <a:solidFill>
                <a:srgbClr val="002060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Sheet1!$B$4:$R$4</c:f>
              <c:numCache>
                <c:formatCode>#,##0</c:formatCode>
                <c:ptCount val="17"/>
                <c:pt idx="0">
                  <c:v>319</c:v>
                </c:pt>
                <c:pt idx="1">
                  <c:v>348</c:v>
                </c:pt>
                <c:pt idx="2">
                  <c:v>367</c:v>
                </c:pt>
                <c:pt idx="3">
                  <c:v>411</c:v>
                </c:pt>
                <c:pt idx="4">
                  <c:v>431</c:v>
                </c:pt>
                <c:pt idx="5">
                  <c:v>426</c:v>
                </c:pt>
                <c:pt idx="6">
                  <c:v>446</c:v>
                </c:pt>
                <c:pt idx="7">
                  <c:v>466</c:v>
                </c:pt>
                <c:pt idx="8">
                  <c:v>507</c:v>
                </c:pt>
                <c:pt idx="9">
                  <c:v>453</c:v>
                </c:pt>
                <c:pt idx="10">
                  <c:v>434</c:v>
                </c:pt>
                <c:pt idx="11">
                  <c:v>492</c:v>
                </c:pt>
                <c:pt idx="12" formatCode="0">
                  <c:v>501</c:v>
                </c:pt>
                <c:pt idx="13" formatCode="0">
                  <c:v>462</c:v>
                </c:pt>
                <c:pt idx="14">
                  <c:v>434</c:v>
                </c:pt>
                <c:pt idx="15">
                  <c:v>442</c:v>
                </c:pt>
                <c:pt idx="16" formatCode="General">
                  <c:v>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26-4C10-99BB-2F53BCECB277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Över 100000 invånare</c:v>
                </c:pt>
              </c:strCache>
            </c:strRef>
          </c:tx>
          <c:spPr>
            <a:ln w="22225">
              <a:solidFill>
                <a:schemeClr val="accent1">
                  <a:lumMod val="50000"/>
                  <a:lumOff val="5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FFFF"/>
              </a:solidFill>
              <a:ln>
                <a:solidFill>
                  <a:schemeClr val="accent1">
                    <a:lumMod val="50000"/>
                    <a:lumOff val="50000"/>
                  </a:schemeClr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Sheet1!$B$5:$R$5</c:f>
              <c:numCache>
                <c:formatCode>#,##0</c:formatCode>
                <c:ptCount val="17"/>
                <c:pt idx="0">
                  <c:v>535</c:v>
                </c:pt>
                <c:pt idx="1">
                  <c:v>591</c:v>
                </c:pt>
                <c:pt idx="2">
                  <c:v>607</c:v>
                </c:pt>
                <c:pt idx="3">
                  <c:v>552</c:v>
                </c:pt>
                <c:pt idx="4">
                  <c:v>561</c:v>
                </c:pt>
                <c:pt idx="5">
                  <c:v>548</c:v>
                </c:pt>
                <c:pt idx="6">
                  <c:v>574</c:v>
                </c:pt>
                <c:pt idx="7">
                  <c:v>641</c:v>
                </c:pt>
                <c:pt idx="8">
                  <c:v>767</c:v>
                </c:pt>
                <c:pt idx="9">
                  <c:v>686</c:v>
                </c:pt>
                <c:pt idx="10">
                  <c:v>633</c:v>
                </c:pt>
                <c:pt idx="11">
                  <c:v>715</c:v>
                </c:pt>
                <c:pt idx="12" formatCode="0">
                  <c:v>689</c:v>
                </c:pt>
                <c:pt idx="13" formatCode="0">
                  <c:v>684</c:v>
                </c:pt>
                <c:pt idx="14">
                  <c:v>693</c:v>
                </c:pt>
                <c:pt idx="15">
                  <c:v>665</c:v>
                </c:pt>
                <c:pt idx="16" formatCode="General">
                  <c:v>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26-4C10-99BB-2F53BCEC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17824"/>
        <c:axId val="145945728"/>
      </c:lineChart>
      <c:lineChart>
        <c:grouping val="standard"/>
        <c:varyColors val="0"/>
        <c:ser>
          <c:idx val="3"/>
          <c:order val="4"/>
          <c:tx>
            <c:strRef>
              <c:f>Sheet1!$A$6</c:f>
              <c:strCache>
                <c:ptCount val="1"/>
                <c:pt idx="0">
                  <c:v>Fasta Finland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Sheet1!$B$6:$R$6</c:f>
              <c:numCache>
                <c:formatCode>#,##0</c:formatCode>
                <c:ptCount val="17"/>
                <c:pt idx="0">
                  <c:v>391</c:v>
                </c:pt>
                <c:pt idx="1">
                  <c:v>425</c:v>
                </c:pt>
                <c:pt idx="2">
                  <c:v>433</c:v>
                </c:pt>
                <c:pt idx="3">
                  <c:v>444</c:v>
                </c:pt>
                <c:pt idx="4">
                  <c:v>462</c:v>
                </c:pt>
                <c:pt idx="5">
                  <c:v>450</c:v>
                </c:pt>
                <c:pt idx="6">
                  <c:v>473</c:v>
                </c:pt>
                <c:pt idx="7">
                  <c:v>512</c:v>
                </c:pt>
                <c:pt idx="8">
                  <c:v>587</c:v>
                </c:pt>
                <c:pt idx="9">
                  <c:v>532</c:v>
                </c:pt>
                <c:pt idx="10">
                  <c:v>512</c:v>
                </c:pt>
                <c:pt idx="11">
                  <c:v>570</c:v>
                </c:pt>
                <c:pt idx="12" formatCode="0">
                  <c:v>573</c:v>
                </c:pt>
                <c:pt idx="13" formatCode="0">
                  <c:v>569</c:v>
                </c:pt>
                <c:pt idx="14">
                  <c:v>561</c:v>
                </c:pt>
                <c:pt idx="15">
                  <c:v>548</c:v>
                </c:pt>
                <c:pt idx="16" formatCode="General">
                  <c:v>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26-4C10-99BB-2F53BCEC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818207"/>
        <c:axId val="1400815711"/>
      </c:lineChart>
      <c:catAx>
        <c:axId val="145917824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1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45945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945728"/>
        <c:scaling>
          <c:orientation val="minMax"/>
          <c:max val="900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#,##0" sourceLinked="1"/>
        <c:majorTickMark val="out"/>
        <c:minorTickMark val="in"/>
        <c:tickLblPos val="nextTo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45917824"/>
        <c:crosses val="autoZero"/>
        <c:crossBetween val="between"/>
        <c:minorUnit val="50"/>
      </c:valAx>
      <c:valAx>
        <c:axId val="1400815711"/>
        <c:scaling>
          <c:orientation val="minMax"/>
          <c:max val="9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1400818207"/>
        <c:crosses val="max"/>
        <c:crossBetween val="between"/>
        <c:minorUnit val="50"/>
      </c:valAx>
      <c:catAx>
        <c:axId val="14008182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0815711"/>
        <c:crosses val="autoZero"/>
        <c:auto val="1"/>
        <c:lblAlgn val="ctr"/>
        <c:lblOffset val="100"/>
        <c:noMultiLvlLbl val="0"/>
      </c:catAx>
      <c:spPr>
        <a:noFill/>
        <a:ln w="129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1233911941985044"/>
          <c:y val="0.62702379081753501"/>
          <c:w val="0.3405223545214599"/>
          <c:h val="0.25233558093967418"/>
        </c:manualLayout>
      </c:layout>
      <c:overlay val="0"/>
      <c:spPr>
        <a:solidFill>
          <a:srgbClr val="FFFFFF"/>
        </a:solidFill>
        <a:ln w="3227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14903179447627"/>
          <c:y val="3.9198947692634404E-3"/>
          <c:w val="0.73782721050385602"/>
          <c:h val="0.9140285381510534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EC9E3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12-4FE7-8E58-CF04C338C505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AB8-4A30-B9B2-B6A0E5920244}"/>
              </c:ext>
            </c:extLst>
          </c:dPt>
          <c:cat>
            <c:strRef>
              <c:f>Sheet1!$A$2:$A$20</c:f>
              <c:strCache>
                <c:ptCount val="19"/>
                <c:pt idx="0">
                  <c:v>Mellersta Österbotten</c:v>
                </c:pt>
                <c:pt idx="1">
                  <c:v>Päijänne-Tavastland</c:v>
                </c:pt>
                <c:pt idx="2">
                  <c:v>Kajanaland</c:v>
                </c:pt>
                <c:pt idx="3">
                  <c:v>Kymmenedalen</c:v>
                </c:pt>
                <c:pt idx="4">
                  <c:v>Egentliga Tavastland</c:v>
                </c:pt>
                <c:pt idx="5">
                  <c:v>Norra Savolax</c:v>
                </c:pt>
                <c:pt idx="6">
                  <c:v>Birkaland</c:v>
                </c:pt>
                <c:pt idx="7">
                  <c:v>Satakunta</c:v>
                </c:pt>
                <c:pt idx="8">
                  <c:v>Österbotten</c:v>
                </c:pt>
                <c:pt idx="9">
                  <c:v>Norra Österbotten</c:v>
                </c:pt>
                <c:pt idx="10">
                  <c:v>Mellersta Finland</c:v>
                </c:pt>
                <c:pt idx="11">
                  <c:v>Egentliga Finland</c:v>
                </c:pt>
                <c:pt idx="12">
                  <c:v>FASTA FINLAND</c:v>
                </c:pt>
                <c:pt idx="13">
                  <c:v>Norra Karelen</c:v>
                </c:pt>
                <c:pt idx="14">
                  <c:v>Södra Karelen</c:v>
                </c:pt>
                <c:pt idx="15">
                  <c:v>Nyland</c:v>
                </c:pt>
                <c:pt idx="16">
                  <c:v>Södra Savolax</c:v>
                </c:pt>
                <c:pt idx="17">
                  <c:v>Lappland</c:v>
                </c:pt>
                <c:pt idx="18">
                  <c:v>Södra Österbotten</c:v>
                </c:pt>
              </c:strCache>
            </c:strRef>
          </c:cat>
          <c:val>
            <c:numRef>
              <c:f>Sheet1!$B$2:$B$20</c:f>
              <c:numCache>
                <c:formatCode>#,##0_ ;[Red]\-#,##0\ </c:formatCode>
                <c:ptCount val="19"/>
                <c:pt idx="0">
                  <c:v>78.816254416961129</c:v>
                </c:pt>
                <c:pt idx="1">
                  <c:v>83.259060557550583</c:v>
                </c:pt>
                <c:pt idx="2">
                  <c:v>86.363264303838918</c:v>
                </c:pt>
                <c:pt idx="3">
                  <c:v>75.11847463902258</c:v>
                </c:pt>
                <c:pt idx="4">
                  <c:v>118.95215918712955</c:v>
                </c:pt>
                <c:pt idx="5">
                  <c:v>93.159535583745438</c:v>
                </c:pt>
                <c:pt idx="6">
                  <c:v>81.655733884682704</c:v>
                </c:pt>
                <c:pt idx="7">
                  <c:v>74.76872990034542</c:v>
                </c:pt>
                <c:pt idx="8">
                  <c:v>66.108668783929659</c:v>
                </c:pt>
                <c:pt idx="9">
                  <c:v>116.88038384915401</c:v>
                </c:pt>
                <c:pt idx="10">
                  <c:v>97.054951345163133</c:v>
                </c:pt>
                <c:pt idx="11">
                  <c:v>100.96291503771819</c:v>
                </c:pt>
                <c:pt idx="12">
                  <c:v>91.007972963301512</c:v>
                </c:pt>
                <c:pt idx="13">
                  <c:v>135.41002340884376</c:v>
                </c:pt>
                <c:pt idx="14">
                  <c:v>116.37659937105408</c:v>
                </c:pt>
                <c:pt idx="15">
                  <c:v>87.850914612470419</c:v>
                </c:pt>
                <c:pt idx="16">
                  <c:v>86.275359805791567</c:v>
                </c:pt>
                <c:pt idx="17">
                  <c:v>63.77361242797754</c:v>
                </c:pt>
                <c:pt idx="18">
                  <c:v>89.763630514184058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2-4FE7-8E58-CF04C338C505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2016*</c:v>
                </c:pt>
              </c:strCache>
            </c:strRef>
          </c:tx>
          <c:spPr>
            <a:solidFill>
              <a:srgbClr val="FF4343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412-4FE7-8E58-CF04C338C505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AB8-4A30-B9B2-B6A0E5920244}"/>
              </c:ext>
            </c:extLst>
          </c:dPt>
          <c:cat>
            <c:strRef>
              <c:f>Sheet1!$A$2:$A$20</c:f>
              <c:strCache>
                <c:ptCount val="19"/>
                <c:pt idx="0">
                  <c:v>Mellersta Österbotten</c:v>
                </c:pt>
                <c:pt idx="1">
                  <c:v>Päijänne-Tavastland</c:v>
                </c:pt>
                <c:pt idx="2">
                  <c:v>Kajanaland</c:v>
                </c:pt>
                <c:pt idx="3">
                  <c:v>Kymmenedalen</c:v>
                </c:pt>
                <c:pt idx="4">
                  <c:v>Egentliga Tavastland</c:v>
                </c:pt>
                <c:pt idx="5">
                  <c:v>Norra Savolax</c:v>
                </c:pt>
                <c:pt idx="6">
                  <c:v>Birkaland</c:v>
                </c:pt>
                <c:pt idx="7">
                  <c:v>Satakunta</c:v>
                </c:pt>
                <c:pt idx="8">
                  <c:v>Österbotten</c:v>
                </c:pt>
                <c:pt idx="9">
                  <c:v>Norra Österbotten</c:v>
                </c:pt>
                <c:pt idx="10">
                  <c:v>Mellersta Finland</c:v>
                </c:pt>
                <c:pt idx="11">
                  <c:v>Egentliga Finland</c:v>
                </c:pt>
                <c:pt idx="12">
                  <c:v>FASTA FINLAND</c:v>
                </c:pt>
                <c:pt idx="13">
                  <c:v>Norra Karelen</c:v>
                </c:pt>
                <c:pt idx="14">
                  <c:v>Södra Karelen</c:v>
                </c:pt>
                <c:pt idx="15">
                  <c:v>Nyland</c:v>
                </c:pt>
                <c:pt idx="16">
                  <c:v>Södra Savolax</c:v>
                </c:pt>
                <c:pt idx="17">
                  <c:v>Lappland</c:v>
                </c:pt>
                <c:pt idx="18">
                  <c:v>Södra Österbotten</c:v>
                </c:pt>
              </c:strCache>
            </c:strRef>
          </c:cat>
          <c:val>
            <c:numRef>
              <c:f>Sheet1!$C$2:$C$20</c:f>
              <c:numCache>
                <c:formatCode>#,##0_ ;[Red]\-#,##0\ </c:formatCode>
                <c:ptCount val="19"/>
                <c:pt idx="0">
                  <c:v>41.037396619920891</c:v>
                </c:pt>
                <c:pt idx="1">
                  <c:v>84.494644028273697</c:v>
                </c:pt>
                <c:pt idx="2">
                  <c:v>85.396825396825392</c:v>
                </c:pt>
                <c:pt idx="3">
                  <c:v>88.176658905704315</c:v>
                </c:pt>
                <c:pt idx="4">
                  <c:v>90.033919864320538</c:v>
                </c:pt>
                <c:pt idx="5">
                  <c:v>91.281702393433122</c:v>
                </c:pt>
                <c:pt idx="6">
                  <c:v>95.44544081846476</c:v>
                </c:pt>
                <c:pt idx="7">
                  <c:v>103.12312632406433</c:v>
                </c:pt>
                <c:pt idx="8">
                  <c:v>105.85428716076277</c:v>
                </c:pt>
                <c:pt idx="9">
                  <c:v>106.83159926221862</c:v>
                </c:pt>
                <c:pt idx="10">
                  <c:v>109.72287689527849</c:v>
                </c:pt>
                <c:pt idx="11">
                  <c:v>111.67715271761513</c:v>
                </c:pt>
                <c:pt idx="12">
                  <c:v>117.3414716356229</c:v>
                </c:pt>
                <c:pt idx="13">
                  <c:v>130.03638536851173</c:v>
                </c:pt>
                <c:pt idx="14">
                  <c:v>130.40066952610104</c:v>
                </c:pt>
                <c:pt idx="15">
                  <c:v>134.56755924503409</c:v>
                </c:pt>
                <c:pt idx="16">
                  <c:v>139.11031169799733</c:v>
                </c:pt>
                <c:pt idx="17">
                  <c:v>146.63687829425419</c:v>
                </c:pt>
                <c:pt idx="18">
                  <c:v>153.99035522651633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12-4FE7-8E58-CF04C338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46"/>
        <c:axId val="146327424"/>
        <c:axId val="146527360"/>
      </c:barChart>
      <c:catAx>
        <c:axId val="14632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0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46527360"/>
        <c:crosses val="autoZero"/>
        <c:auto val="1"/>
        <c:lblAlgn val="ctr"/>
        <c:lblOffset val="40"/>
        <c:tickLblSkip val="1"/>
        <c:tickMarkSkip val="1"/>
        <c:noMultiLvlLbl val="0"/>
      </c:catAx>
      <c:valAx>
        <c:axId val="146527360"/>
        <c:scaling>
          <c:orientation val="minMax"/>
          <c:max val="160"/>
          <c:min val="0"/>
        </c:scaling>
        <c:delete val="0"/>
        <c:axPos val="b"/>
        <c:majorGridlines>
          <c:spPr>
            <a:ln w="3051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0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46327424"/>
        <c:crosses val="autoZero"/>
        <c:crossBetween val="between"/>
        <c:majorUnit val="20"/>
        <c:minorUnit val="10"/>
      </c:valAx>
      <c:spPr>
        <a:noFill/>
        <a:ln w="1220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188041575460081"/>
          <c:y val="0.59169290176835332"/>
          <c:w val="0.1217846115115577"/>
          <c:h val="0.11427762062464171"/>
        </c:manualLayout>
      </c:layout>
      <c:overlay val="0"/>
      <c:spPr>
        <a:solidFill>
          <a:schemeClr val="bg1"/>
        </a:solidFill>
        <a:ln w="30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3015873015873E-2"/>
          <c:y val="3.3492822966507178E-2"/>
          <c:w val="0.88571428571428568"/>
          <c:h val="0.896006201841833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Övriga förändringar i lånestocken</c:v>
                </c:pt>
              </c:strCache>
            </c:strRef>
          </c:tx>
          <c:spPr>
            <a:solidFill>
              <a:srgbClr val="FF8989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Sheet1!$B$2:$R$2</c:f>
              <c:numCache>
                <c:formatCode>0.000</c:formatCode>
                <c:ptCount val="17"/>
                <c:pt idx="0">
                  <c:v>101.96685172720578</c:v>
                </c:pt>
                <c:pt idx="1">
                  <c:v>147.54169506688231</c:v>
                </c:pt>
                <c:pt idx="2">
                  <c:v>405.12400000000002</c:v>
                </c:pt>
                <c:pt idx="3">
                  <c:v>693.82500000000005</c:v>
                </c:pt>
                <c:pt idx="4">
                  <c:v>870.99</c:v>
                </c:pt>
                <c:pt idx="5">
                  <c:v>863.25400000000002</c:v>
                </c:pt>
                <c:pt idx="6">
                  <c:v>592.01699999999994</c:v>
                </c:pt>
                <c:pt idx="7">
                  <c:v>458.88400000000001</c:v>
                </c:pt>
                <c:pt idx="8">
                  <c:v>443.52300000000002</c:v>
                </c:pt>
                <c:pt idx="9">
                  <c:v>1140.771</c:v>
                </c:pt>
                <c:pt idx="10">
                  <c:v>675.51400000000001</c:v>
                </c:pt>
                <c:pt idx="11">
                  <c:v>437.53399999999999</c:v>
                </c:pt>
                <c:pt idx="12">
                  <c:v>1177.8150000000001</c:v>
                </c:pt>
                <c:pt idx="13">
                  <c:v>1560.5830000000001</c:v>
                </c:pt>
                <c:pt idx="14">
                  <c:v>883.40700000000004</c:v>
                </c:pt>
                <c:pt idx="15">
                  <c:v>819.27099999999996</c:v>
                </c:pt>
                <c:pt idx="16">
                  <c:v>526.24800000000005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B-463E-BDF3-AB9998628A0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Lån för löpande utgifter 1)</c:v>
                </c:pt>
              </c:strCache>
            </c:strRef>
          </c:tx>
          <c:spPr>
            <a:solidFill>
              <a:srgbClr val="9E0000"/>
            </a:solidFill>
            <a:ln w="9525">
              <a:solidFill>
                <a:schemeClr val="tx2"/>
              </a:solidFill>
            </a:ln>
          </c:spPr>
          <c:invertIfNegative val="0"/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Sheet1!$B$3:$R$3</c:f>
              <c:numCache>
                <c:formatCode>0.000</c:formatCode>
                <c:ptCount val="17"/>
                <c:pt idx="0">
                  <c:v>86.316000000000003</c:v>
                </c:pt>
                <c:pt idx="1">
                  <c:v>43.747999999999998</c:v>
                </c:pt>
                <c:pt idx="2">
                  <c:v>27.187999999999999</c:v>
                </c:pt>
                <c:pt idx="3">
                  <c:v>36</c:v>
                </c:pt>
                <c:pt idx="4">
                  <c:v>71.165000000000006</c:v>
                </c:pt>
                <c:pt idx="5">
                  <c:v>80.010999999999996</c:v>
                </c:pt>
                <c:pt idx="6">
                  <c:v>33.143000000000001</c:v>
                </c:pt>
                <c:pt idx="7">
                  <c:v>18.959</c:v>
                </c:pt>
                <c:pt idx="8">
                  <c:v>35.935000000000002</c:v>
                </c:pt>
                <c:pt idx="9">
                  <c:v>16.606000000000002</c:v>
                </c:pt>
                <c:pt idx="10">
                  <c:v>1.494</c:v>
                </c:pt>
                <c:pt idx="11">
                  <c:v>45.784999999999997</c:v>
                </c:pt>
                <c:pt idx="12">
                  <c:v>90.048000000000002</c:v>
                </c:pt>
                <c:pt idx="13">
                  <c:v>16.326000000000001</c:v>
                </c:pt>
                <c:pt idx="14">
                  <c:v>8.593</c:v>
                </c:pt>
                <c:pt idx="15">
                  <c:v>7.7290000000000001</c:v>
                </c:pt>
                <c:pt idx="16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DB-463E-BDF3-AB9998628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54925696"/>
        <c:axId val="163382016"/>
      </c:barChart>
      <c:catAx>
        <c:axId val="1549256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3382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382016"/>
        <c:scaling>
          <c:orientation val="minMax"/>
          <c:max val="1600"/>
          <c:min val="0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54925696"/>
        <c:crosses val="autoZero"/>
        <c:crossBetween val="between"/>
        <c:majorUnit val="200"/>
        <c:minorUnit val="100"/>
      </c:valAx>
      <c:spPr>
        <a:noFill/>
        <a:ln w="157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939113723452155"/>
          <c:y val="9.3672842321002481E-2"/>
          <c:w val="0.43108554939634192"/>
          <c:h val="0.13891684955913106"/>
        </c:manualLayout>
      </c:layout>
      <c:overlay val="0"/>
      <c:spPr>
        <a:solidFill>
          <a:schemeClr val="bg1"/>
        </a:solidFill>
        <a:ln w="3927">
          <a:solidFill>
            <a:schemeClr val="tx1"/>
          </a:solidFill>
          <a:prstDash val="solid"/>
        </a:ln>
      </c:spPr>
      <c:txPr>
        <a:bodyPr/>
        <a:lstStyle/>
        <a:p>
          <a:pPr>
            <a:defRPr sz="134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4343040656342E-2"/>
          <c:y val="2.3986122196611608E-2"/>
          <c:w val="0.88642312689894365"/>
          <c:h val="0.906520222024962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5000 invånare</c:v>
                </c:pt>
              </c:strCache>
            </c:strRef>
          </c:tx>
          <c:spPr>
            <a:ln w="22225">
              <a:solidFill>
                <a:srgbClr val="00FF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Sheet1!$B$2:$R$2</c:f>
              <c:numCache>
                <c:formatCode>#,##0</c:formatCode>
                <c:ptCount val="17"/>
                <c:pt idx="0">
                  <c:v>696.53168218028168</c:v>
                </c:pt>
                <c:pt idx="1">
                  <c:v>827.65355896925871</c:v>
                </c:pt>
                <c:pt idx="2">
                  <c:v>903.52589662064895</c:v>
                </c:pt>
                <c:pt idx="3">
                  <c:v>954.55067890560099</c:v>
                </c:pt>
                <c:pt idx="4">
                  <c:v>1112.5484135112861</c:v>
                </c:pt>
                <c:pt idx="5">
                  <c:v>1283.840277925334</c:v>
                </c:pt>
                <c:pt idx="6">
                  <c:v>1383.5964074554956</c:v>
                </c:pt>
                <c:pt idx="7">
                  <c:v>1426.3452674819064</c:v>
                </c:pt>
                <c:pt idx="8">
                  <c:v>1469.6836868318824</c:v>
                </c:pt>
                <c:pt idx="9">
                  <c:v>1574.1502807046654</c:v>
                </c:pt>
                <c:pt idx="10">
                  <c:v>1623.280204967507</c:v>
                </c:pt>
                <c:pt idx="11">
                  <c:v>1717.0859352774328</c:v>
                </c:pt>
                <c:pt idx="12" formatCode="0">
                  <c:v>1929.6920610239192</c:v>
                </c:pt>
                <c:pt idx="13" formatCode="0">
                  <c:v>2195.109668433563</c:v>
                </c:pt>
                <c:pt idx="14">
                  <c:v>2340.7232704402518</c:v>
                </c:pt>
                <c:pt idx="15">
                  <c:v>2481.8457106765286</c:v>
                </c:pt>
                <c:pt idx="16" formatCode="General">
                  <c:v>2623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2-483D-B15A-76A2216AFC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5000-20000 invånare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Sheet1!$B$3:$R$3</c:f>
              <c:numCache>
                <c:formatCode>#,##0</c:formatCode>
                <c:ptCount val="17"/>
                <c:pt idx="0">
                  <c:v>801.66868423697929</c:v>
                </c:pt>
                <c:pt idx="1">
                  <c:v>887.70216388154654</c:v>
                </c:pt>
                <c:pt idx="2">
                  <c:v>884.10930264844956</c:v>
                </c:pt>
                <c:pt idx="3">
                  <c:v>949.89321934675752</c:v>
                </c:pt>
                <c:pt idx="4">
                  <c:v>1100.8467788076439</c:v>
                </c:pt>
                <c:pt idx="5">
                  <c:v>1282.4775031408549</c:v>
                </c:pt>
                <c:pt idx="6">
                  <c:v>1435.1811835445883</c:v>
                </c:pt>
                <c:pt idx="7">
                  <c:v>1549.9242817372119</c:v>
                </c:pt>
                <c:pt idx="8">
                  <c:v>1670.0077038081622</c:v>
                </c:pt>
                <c:pt idx="9">
                  <c:v>1834.5024074620292</c:v>
                </c:pt>
                <c:pt idx="10">
                  <c:v>1877.814154212462</c:v>
                </c:pt>
                <c:pt idx="11">
                  <c:v>1959.7399538015561</c:v>
                </c:pt>
                <c:pt idx="12" formatCode="0">
                  <c:v>2196.5917457904611</c:v>
                </c:pt>
                <c:pt idx="13" formatCode="0">
                  <c:v>2416.6705673767601</c:v>
                </c:pt>
                <c:pt idx="14">
                  <c:v>2564.3885878855231</c:v>
                </c:pt>
                <c:pt idx="15">
                  <c:v>2674.6887719498659</c:v>
                </c:pt>
                <c:pt idx="16" formatCode="General">
                  <c:v>2772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2-483D-B15A-76A2216AFC61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20001-100000 invånare</c:v>
                </c:pt>
              </c:strCache>
            </c:strRef>
          </c:tx>
          <c:spPr>
            <a:ln w="22225">
              <a:solidFill>
                <a:srgbClr val="002060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Sheet1!$B$4:$R$4</c:f>
              <c:numCache>
                <c:formatCode>#,##0</c:formatCode>
                <c:ptCount val="17"/>
                <c:pt idx="0">
                  <c:v>859.98396505421806</c:v>
                </c:pt>
                <c:pt idx="1">
                  <c:v>899.0581301852261</c:v>
                </c:pt>
                <c:pt idx="2">
                  <c:v>900.13879330784937</c:v>
                </c:pt>
                <c:pt idx="3">
                  <c:v>994.53746025294186</c:v>
                </c:pt>
                <c:pt idx="4">
                  <c:v>1195.3953526204664</c:v>
                </c:pt>
                <c:pt idx="5">
                  <c:v>1407.8586236635385</c:v>
                </c:pt>
                <c:pt idx="6">
                  <c:v>1572.9931788754418</c:v>
                </c:pt>
                <c:pt idx="7">
                  <c:v>1640.3362823273553</c:v>
                </c:pt>
                <c:pt idx="8">
                  <c:v>1807.8981744838304</c:v>
                </c:pt>
                <c:pt idx="9">
                  <c:v>1977.8058116015354</c:v>
                </c:pt>
                <c:pt idx="10">
                  <c:v>2026.6688685456033</c:v>
                </c:pt>
                <c:pt idx="11">
                  <c:v>2059.7208867462191</c:v>
                </c:pt>
                <c:pt idx="12" formatCode="0">
                  <c:v>2311.4953979091242</c:v>
                </c:pt>
                <c:pt idx="13" formatCode="0">
                  <c:v>2513.0564229497077</c:v>
                </c:pt>
                <c:pt idx="14">
                  <c:v>2627.5545589940589</c:v>
                </c:pt>
                <c:pt idx="15">
                  <c:v>2741.265603412488</c:v>
                </c:pt>
                <c:pt idx="16" formatCode="General">
                  <c:v>2892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12-483D-B15A-76A2216AFC61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Över 100000 invånare</c:v>
                </c:pt>
              </c:strCache>
            </c:strRef>
          </c:tx>
          <c:spPr>
            <a:ln w="22225">
              <a:solidFill>
                <a:schemeClr val="accent1">
                  <a:lumMod val="50000"/>
                  <a:lumOff val="5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FFFF"/>
              </a:solidFill>
              <a:ln>
                <a:solidFill>
                  <a:schemeClr val="accent1">
                    <a:lumMod val="50000"/>
                    <a:lumOff val="50000"/>
                  </a:schemeClr>
                </a:solidFill>
                <a:prstDash val="solid"/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Sheet1!$B$5:$R$5</c:f>
              <c:numCache>
                <c:formatCode>#,##0</c:formatCode>
                <c:ptCount val="17"/>
                <c:pt idx="0">
                  <c:v>611.12675262251878</c:v>
                </c:pt>
                <c:pt idx="1">
                  <c:v>587.41124712371141</c:v>
                </c:pt>
                <c:pt idx="2">
                  <c:v>804.23122279404174</c:v>
                </c:pt>
                <c:pt idx="3">
                  <c:v>1044.9060669824605</c:v>
                </c:pt>
                <c:pt idx="4">
                  <c:v>1210.7329041160369</c:v>
                </c:pt>
                <c:pt idx="5">
                  <c:v>1345.8852298454467</c:v>
                </c:pt>
                <c:pt idx="6">
                  <c:v>1388.0158262373111</c:v>
                </c:pt>
                <c:pt idx="7">
                  <c:v>1476.6997892580371</c:v>
                </c:pt>
                <c:pt idx="8">
                  <c:v>1466.8746387450217</c:v>
                </c:pt>
                <c:pt idx="9">
                  <c:v>1759.8903418012576</c:v>
                </c:pt>
                <c:pt idx="10">
                  <c:v>2000.5546235575212</c:v>
                </c:pt>
                <c:pt idx="11">
                  <c:v>2122.4590508295369</c:v>
                </c:pt>
                <c:pt idx="12" formatCode="0">
                  <c:v>2315.9399922288239</c:v>
                </c:pt>
                <c:pt idx="13" formatCode="0">
                  <c:v>2702.865477907113</c:v>
                </c:pt>
                <c:pt idx="14">
                  <c:v>2894.2574291932247</c:v>
                </c:pt>
                <c:pt idx="15">
                  <c:v>3080.9086708055993</c:v>
                </c:pt>
                <c:pt idx="16" formatCode="General">
                  <c:v>3102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12-483D-B15A-76A2216AF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13440"/>
        <c:axId val="164426880"/>
      </c:lineChart>
      <c:lineChart>
        <c:grouping val="standard"/>
        <c:varyColors val="0"/>
        <c:ser>
          <c:idx val="3"/>
          <c:order val="4"/>
          <c:tx>
            <c:strRef>
              <c:f>Sheet1!$A$6</c:f>
              <c:strCache>
                <c:ptCount val="1"/>
                <c:pt idx="0">
                  <c:v>Fasta Finland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Sheet1!$B$1:$R$1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16*</c:v>
                </c:pt>
              </c:strCache>
            </c:strRef>
          </c:cat>
          <c:val>
            <c:numRef>
              <c:f>Sheet1!$B$6:$R$6</c:f>
              <c:numCache>
                <c:formatCode>#,##0</c:formatCode>
                <c:ptCount val="17"/>
                <c:pt idx="0">
                  <c:v>746.26052572583649</c:v>
                </c:pt>
                <c:pt idx="1">
                  <c:v>780.8687469444618</c:v>
                </c:pt>
                <c:pt idx="2">
                  <c:v>862.53247563048762</c:v>
                </c:pt>
                <c:pt idx="3">
                  <c:v>999.02395066031113</c:v>
                </c:pt>
                <c:pt idx="4">
                  <c:v>1172.6322489036158</c:v>
                </c:pt>
                <c:pt idx="5">
                  <c:v>1347.375140901933</c:v>
                </c:pt>
                <c:pt idx="6">
                  <c:v>1460.8223340352972</c:v>
                </c:pt>
                <c:pt idx="7">
                  <c:v>1545.2130731031298</c:v>
                </c:pt>
                <c:pt idx="8">
                  <c:v>1628.7862403559409</c:v>
                </c:pt>
                <c:pt idx="9">
                  <c:v>1837.7265556071698</c:v>
                </c:pt>
                <c:pt idx="10">
                  <c:v>1955.957517753455</c:v>
                </c:pt>
                <c:pt idx="11">
                  <c:v>2037.566772437968</c:v>
                </c:pt>
                <c:pt idx="12" formatCode="0">
                  <c:v>2262.3296808012637</c:v>
                </c:pt>
                <c:pt idx="13" formatCode="0">
                  <c:v>2542.4762715477655</c:v>
                </c:pt>
                <c:pt idx="14">
                  <c:v>2696.5986672024169</c:v>
                </c:pt>
                <c:pt idx="15">
                  <c:v>2840.5019854992147</c:v>
                </c:pt>
                <c:pt idx="16" formatCode="General">
                  <c:v>2930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12-483D-B15A-76A2216AF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816959"/>
        <c:axId val="1400816127"/>
      </c:lineChart>
      <c:catAx>
        <c:axId val="164413440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42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426880"/>
        <c:scaling>
          <c:orientation val="minMax"/>
          <c:max val="3500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#,##0" sourceLinked="1"/>
        <c:majorTickMark val="out"/>
        <c:minorTickMark val="in"/>
        <c:tickLblPos val="nextTo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413440"/>
        <c:crosses val="autoZero"/>
        <c:crossBetween val="between"/>
        <c:majorUnit val="500"/>
        <c:minorUnit val="100"/>
      </c:valAx>
      <c:valAx>
        <c:axId val="1400816127"/>
        <c:scaling>
          <c:orientation val="minMax"/>
          <c:max val="35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1400816959"/>
        <c:crosses val="max"/>
        <c:crossBetween val="between"/>
      </c:valAx>
      <c:catAx>
        <c:axId val="1400816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0816127"/>
        <c:crosses val="autoZero"/>
        <c:auto val="1"/>
        <c:lblAlgn val="ctr"/>
        <c:lblOffset val="100"/>
        <c:noMultiLvlLbl val="0"/>
      </c:catAx>
      <c:spPr>
        <a:noFill/>
        <a:ln w="129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218730404719624"/>
          <c:y val="8.5311530330745719E-2"/>
          <c:w val="0.33012927942093062"/>
          <c:h val="0.24488577879981882"/>
        </c:manualLayout>
      </c:layout>
      <c:overlay val="0"/>
      <c:spPr>
        <a:solidFill>
          <a:srgbClr val="FFFFFF"/>
        </a:solidFill>
        <a:ln w="3227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79549882719835"/>
          <c:y val="1.4693440099626306E-2"/>
          <c:w val="0.7395693608969226"/>
          <c:h val="0.91907901755455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EC9E3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426BBA"/>
              </a:solidFill>
              <a:ln w="952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434-4CCA-A4A1-56CB8814D4C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C76-4FFB-BCF2-7BD008BDB139}"/>
              </c:ext>
            </c:extLst>
          </c:dPt>
          <c:cat>
            <c:strRef>
              <c:f>Sheet1!$A$2:$A$20</c:f>
              <c:strCache>
                <c:ptCount val="19"/>
                <c:pt idx="0">
                  <c:v>Mellersta Österbotten</c:v>
                </c:pt>
                <c:pt idx="1">
                  <c:v>Päijänne-Tavastland</c:v>
                </c:pt>
                <c:pt idx="2">
                  <c:v>Egentliga Tavastland</c:v>
                </c:pt>
                <c:pt idx="3">
                  <c:v>Kymmenedalen</c:v>
                </c:pt>
                <c:pt idx="4">
                  <c:v>Norra Österbotten</c:v>
                </c:pt>
                <c:pt idx="5">
                  <c:v>Södra Österbotten</c:v>
                </c:pt>
                <c:pt idx="6">
                  <c:v>Södra Savolax</c:v>
                </c:pt>
                <c:pt idx="7">
                  <c:v>Österbotten</c:v>
                </c:pt>
                <c:pt idx="8">
                  <c:v>FASTA FINLAND</c:v>
                </c:pt>
                <c:pt idx="9">
                  <c:v>Mellersta Finland</c:v>
                </c:pt>
                <c:pt idx="10">
                  <c:v>Nyland</c:v>
                </c:pt>
                <c:pt idx="11">
                  <c:v>Norra Savolax</c:v>
                </c:pt>
                <c:pt idx="12">
                  <c:v>Egentliga Finland</c:v>
                </c:pt>
                <c:pt idx="13">
                  <c:v>Lappland</c:v>
                </c:pt>
                <c:pt idx="14">
                  <c:v>Södra Karelen</c:v>
                </c:pt>
                <c:pt idx="15">
                  <c:v>Kajanaland</c:v>
                </c:pt>
                <c:pt idx="16">
                  <c:v>Birkaland</c:v>
                </c:pt>
                <c:pt idx="17">
                  <c:v>Norra Karelen</c:v>
                </c:pt>
                <c:pt idx="18">
                  <c:v>Satakunta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4833.6423687565184</c:v>
                </c:pt>
                <c:pt idx="1">
                  <c:v>4651.6826625003096</c:v>
                </c:pt>
                <c:pt idx="2">
                  <c:v>2952.4698071089233</c:v>
                </c:pt>
                <c:pt idx="3">
                  <c:v>3433.2131984240687</c:v>
                </c:pt>
                <c:pt idx="4">
                  <c:v>3305.715832548884</c:v>
                </c:pt>
                <c:pt idx="5">
                  <c:v>3274.8486390495673</c:v>
                </c:pt>
                <c:pt idx="6">
                  <c:v>3063.8767838727922</c:v>
                </c:pt>
                <c:pt idx="7">
                  <c:v>2888.1268611121814</c:v>
                </c:pt>
                <c:pt idx="8">
                  <c:v>2840.5019854992147</c:v>
                </c:pt>
                <c:pt idx="9">
                  <c:v>3053.1655667561099</c:v>
                </c:pt>
                <c:pt idx="10">
                  <c:v>2824.2579436276005</c:v>
                </c:pt>
                <c:pt idx="11">
                  <c:v>2638.5227039161082</c:v>
                </c:pt>
                <c:pt idx="12">
                  <c:v>2599.5429274987719</c:v>
                </c:pt>
                <c:pt idx="13">
                  <c:v>2573.8479912417479</c:v>
                </c:pt>
                <c:pt idx="14">
                  <c:v>2571.8043536273876</c:v>
                </c:pt>
                <c:pt idx="15">
                  <c:v>2312.9812543146941</c:v>
                </c:pt>
                <c:pt idx="16">
                  <c:v>2201.0732759813009</c:v>
                </c:pt>
                <c:pt idx="17">
                  <c:v>1925.5439895602563</c:v>
                </c:pt>
                <c:pt idx="18">
                  <c:v>1875.2405172297797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76-4FFB-BCF2-7BD008BDB139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2016*</c:v>
                </c:pt>
              </c:strCache>
            </c:strRef>
          </c:tx>
          <c:spPr>
            <a:solidFill>
              <a:srgbClr val="FF4343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434-4CCA-A4A1-56CB8814D4C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C76-4FFB-BCF2-7BD008BDB13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C76-4FFB-BCF2-7BD008BDB139}"/>
              </c:ext>
            </c:extLst>
          </c:dPt>
          <c:cat>
            <c:strRef>
              <c:f>Sheet1!$A$2:$A$20</c:f>
              <c:strCache>
                <c:ptCount val="19"/>
                <c:pt idx="0">
                  <c:v>Mellersta Österbotten</c:v>
                </c:pt>
                <c:pt idx="1">
                  <c:v>Päijänne-Tavastland</c:v>
                </c:pt>
                <c:pt idx="2">
                  <c:v>Egentliga Tavastland</c:v>
                </c:pt>
                <c:pt idx="3">
                  <c:v>Kymmenedalen</c:v>
                </c:pt>
                <c:pt idx="4">
                  <c:v>Norra Österbotten</c:v>
                </c:pt>
                <c:pt idx="5">
                  <c:v>Södra Österbotten</c:v>
                </c:pt>
                <c:pt idx="6">
                  <c:v>Södra Savolax</c:v>
                </c:pt>
                <c:pt idx="7">
                  <c:v>Österbotten</c:v>
                </c:pt>
                <c:pt idx="8">
                  <c:v>FASTA FINLAND</c:v>
                </c:pt>
                <c:pt idx="9">
                  <c:v>Mellersta Finland</c:v>
                </c:pt>
                <c:pt idx="10">
                  <c:v>Nyland</c:v>
                </c:pt>
                <c:pt idx="11">
                  <c:v>Norra Savolax</c:v>
                </c:pt>
                <c:pt idx="12">
                  <c:v>Egentliga Finland</c:v>
                </c:pt>
                <c:pt idx="13">
                  <c:v>Lappland</c:v>
                </c:pt>
                <c:pt idx="14">
                  <c:v>Södra Karelen</c:v>
                </c:pt>
                <c:pt idx="15">
                  <c:v>Kajanaland</c:v>
                </c:pt>
                <c:pt idx="16">
                  <c:v>Birkaland</c:v>
                </c:pt>
                <c:pt idx="17">
                  <c:v>Norra Karelen</c:v>
                </c:pt>
                <c:pt idx="18">
                  <c:v>Satakunta</c:v>
                </c:pt>
              </c:strCache>
            </c:strRef>
          </c:cat>
          <c:val>
            <c:numRef>
              <c:f>Sheet1!$C$2:$C$20</c:f>
              <c:numCache>
                <c:formatCode>#,##0</c:formatCode>
                <c:ptCount val="19"/>
                <c:pt idx="0">
                  <c:v>4750.2571755603531</c:v>
                </c:pt>
                <c:pt idx="1">
                  <c:v>4720.1928609694633</c:v>
                </c:pt>
                <c:pt idx="2">
                  <c:v>3567.042159525015</c:v>
                </c:pt>
                <c:pt idx="3">
                  <c:v>3492.4029960015769</c:v>
                </c:pt>
                <c:pt idx="4">
                  <c:v>3440.331890858406</c:v>
                </c:pt>
                <c:pt idx="5">
                  <c:v>3432.5994954864805</c:v>
                </c:pt>
                <c:pt idx="6">
                  <c:v>3165.428932101418</c:v>
                </c:pt>
                <c:pt idx="7">
                  <c:v>3117.0368737254039</c:v>
                </c:pt>
                <c:pt idx="8">
                  <c:v>2930.4102003627013</c:v>
                </c:pt>
                <c:pt idx="9">
                  <c:v>2901.9396941975765</c:v>
                </c:pt>
                <c:pt idx="10">
                  <c:v>2816.7813977560759</c:v>
                </c:pt>
                <c:pt idx="11">
                  <c:v>2787.8155416234372</c:v>
                </c:pt>
                <c:pt idx="12">
                  <c:v>2696.1980585383294</c:v>
                </c:pt>
                <c:pt idx="13">
                  <c:v>2687.6196607046736</c:v>
                </c:pt>
                <c:pt idx="14">
                  <c:v>2583.7538537049249</c:v>
                </c:pt>
                <c:pt idx="15">
                  <c:v>2567.121272897446</c:v>
                </c:pt>
                <c:pt idx="16">
                  <c:v>2417.0385977038127</c:v>
                </c:pt>
                <c:pt idx="17">
                  <c:v>2083.6318880846188</c:v>
                </c:pt>
                <c:pt idx="18">
                  <c:v>1962.4229840438736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76-4FFB-BCF2-7BD008BDB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30"/>
        <c:axId val="165728256"/>
        <c:axId val="165729792"/>
      </c:barChart>
      <c:catAx>
        <c:axId val="16572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aseline="0"/>
            </a:pPr>
            <a:endParaRPr lang="fi-FI"/>
          </a:p>
        </c:txPr>
        <c:crossAx val="16572979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65729792"/>
        <c:scaling>
          <c:orientation val="minMax"/>
          <c:max val="5500"/>
          <c:min val="0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0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aseline="0"/>
            </a:pPr>
            <a:endParaRPr lang="fi-FI"/>
          </a:p>
        </c:txPr>
        <c:crossAx val="165728256"/>
        <c:crosses val="autoZero"/>
        <c:crossBetween val="between"/>
        <c:majorUnit val="1000"/>
        <c:minorUnit val="500"/>
      </c:valAx>
      <c:spPr>
        <a:noFill/>
        <a:ln w="1220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205868235111571"/>
          <c:y val="0.25231422751690663"/>
          <c:w val="0.12235707774649922"/>
          <c:h val="0.12472160356347439"/>
        </c:manualLayout>
      </c:layout>
      <c:overlay val="0"/>
      <c:spPr>
        <a:solidFill>
          <a:schemeClr val="bg1"/>
        </a:solidFill>
        <a:ln w="3051">
          <a:solidFill>
            <a:schemeClr val="tx1"/>
          </a:solidFill>
          <a:prstDash val="solid"/>
        </a:ln>
      </c:spPr>
      <c:txPr>
        <a:bodyPr/>
        <a:lstStyle/>
        <a:p>
          <a:pPr>
            <a:defRPr sz="133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0" b="0" i="0" u="none" strike="noStrike" baseline="0">
          <a:solidFill>
            <a:schemeClr val="tx1"/>
          </a:solidFill>
          <a:latin typeface="Verdana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39657853810265E-2"/>
          <c:y val="3.3492822966507178E-2"/>
          <c:w val="0.85225505443234839"/>
          <c:h val="0.816960227224170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Årsbidrag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2D-4AFE-BEE1-527A46547CE0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2D-4AFE-BEE1-527A46547CE0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952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52D-4AFE-BEE1-527A46547CE0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952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D1E2-4514-B76B-2E1DC811EFE5}"/>
              </c:ext>
            </c:extLst>
          </c:dPt>
          <c:cat>
            <c:strRef>
              <c:f>Sheet1!$B$1:$W$1</c:f>
              <c:strCache>
                <c:ptCount val="22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</c:strCache>
            </c:strRef>
          </c:cat>
          <c:val>
            <c:numRef>
              <c:f>Sheet1!$B$2:$W$2</c:f>
              <c:numCache>
                <c:formatCode>0.000</c:formatCode>
                <c:ptCount val="22"/>
                <c:pt idx="0">
                  <c:v>1.2491317298296425</c:v>
                </c:pt>
                <c:pt idx="1">
                  <c:v>1.4924952865333609</c:v>
                </c:pt>
                <c:pt idx="2">
                  <c:v>1.5824944960501073</c:v>
                </c:pt>
                <c:pt idx="3">
                  <c:v>1.6980993082430587</c:v>
                </c:pt>
                <c:pt idx="4">
                  <c:v>1.9526890000000015</c:v>
                </c:pt>
                <c:pt idx="5">
                  <c:v>2.2625569999999993</c:v>
                </c:pt>
                <c:pt idx="6">
                  <c:v>1.5842380000000045</c:v>
                </c:pt>
                <c:pt idx="7">
                  <c:v>1.4398240000000051</c:v>
                </c:pt>
                <c:pt idx="8">
                  <c:v>1.4767779999999979</c:v>
                </c:pt>
                <c:pt idx="9">
                  <c:v>2.1043049999999996</c:v>
                </c:pt>
                <c:pt idx="10">
                  <c:v>2.3872130000000009</c:v>
                </c:pt>
                <c:pt idx="11">
                  <c:v>2.4007989999999992</c:v>
                </c:pt>
                <c:pt idx="12">
                  <c:v>2.3061440000000011</c:v>
                </c:pt>
                <c:pt idx="13">
                  <c:v>3.0254940000000001</c:v>
                </c:pt>
                <c:pt idx="14">
                  <c:v>2.548</c:v>
                </c:pt>
                <c:pt idx="15">
                  <c:v>1.7909999999999999</c:v>
                </c:pt>
                <c:pt idx="16">
                  <c:v>2.69</c:v>
                </c:pt>
                <c:pt idx="17">
                  <c:v>2.875</c:v>
                </c:pt>
                <c:pt idx="18">
                  <c:v>2.698</c:v>
                </c:pt>
                <c:pt idx="19">
                  <c:v>3.1469999999999998</c:v>
                </c:pt>
                <c:pt idx="20">
                  <c:v>2.44</c:v>
                </c:pt>
                <c:pt idx="21">
                  <c:v>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2D-4AFE-BEE1-527A46547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6483456"/>
        <c:axId val="166484992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Avskrivningar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5-452D-4AFE-BEE1-527A46547CE0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7-452D-4AFE-BEE1-527A46547CE0}"/>
              </c:ext>
            </c:extLst>
          </c:dPt>
          <c:dPt>
            <c:idx val="20"/>
            <c:bubble3D val="0"/>
            <c:spPr>
              <a:ln w="22225">
                <a:solidFill>
                  <a:srgbClr val="0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9-452D-4AFE-BEE1-527A46547CE0}"/>
              </c:ext>
            </c:extLst>
          </c:dPt>
          <c:dPt>
            <c:idx val="21"/>
            <c:bubble3D val="0"/>
            <c:spPr>
              <a:ln w="22225">
                <a:solidFill>
                  <a:srgbClr val="0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F-D1E2-4514-B76B-2E1DC811EFE5}"/>
              </c:ext>
            </c:extLst>
          </c:dPt>
          <c:cat>
            <c:strRef>
              <c:f>Sheet1!$B$1:$W$1</c:f>
              <c:strCache>
                <c:ptCount val="22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</c:strCache>
            </c:strRef>
          </c:cat>
          <c:val>
            <c:numRef>
              <c:f>Sheet1!$B$3:$W$3</c:f>
              <c:numCache>
                <c:formatCode>0.000</c:formatCode>
                <c:ptCount val="22"/>
                <c:pt idx="0">
                  <c:v>1.2159987083167247</c:v>
                </c:pt>
                <c:pt idx="1">
                  <c:v>1.2741917308724076</c:v>
                </c:pt>
                <c:pt idx="2">
                  <c:v>1.3597770164470975</c:v>
                </c:pt>
                <c:pt idx="3">
                  <c:v>1.4211001845021554</c:v>
                </c:pt>
                <c:pt idx="4">
                  <c:v>1.4500360000000001</c:v>
                </c:pt>
                <c:pt idx="5">
                  <c:v>1.5588390000000001</c:v>
                </c:pt>
                <c:pt idx="6">
                  <c:v>1.6107130000000003</c:v>
                </c:pt>
                <c:pt idx="7">
                  <c:v>1.6924940000000002</c:v>
                </c:pt>
                <c:pt idx="8">
                  <c:v>1.7568589999999999</c:v>
                </c:pt>
                <c:pt idx="9">
                  <c:v>1.7816869999999998</c:v>
                </c:pt>
                <c:pt idx="10">
                  <c:v>1.8389579999999999</c:v>
                </c:pt>
                <c:pt idx="11">
                  <c:v>1.9434</c:v>
                </c:pt>
                <c:pt idx="12">
                  <c:v>2.0361069999999999</c:v>
                </c:pt>
                <c:pt idx="13">
                  <c:v>2.1559379999999999</c:v>
                </c:pt>
                <c:pt idx="14">
                  <c:v>2.2290000000000001</c:v>
                </c:pt>
                <c:pt idx="15">
                  <c:v>2.4020000000000001</c:v>
                </c:pt>
                <c:pt idx="16">
                  <c:v>2.62</c:v>
                </c:pt>
                <c:pt idx="17">
                  <c:v>2.6389999999999998</c:v>
                </c:pt>
                <c:pt idx="18">
                  <c:v>2.665</c:v>
                </c:pt>
                <c:pt idx="19">
                  <c:v>2.6339999999999999</c:v>
                </c:pt>
                <c:pt idx="20">
                  <c:v>2.74</c:v>
                </c:pt>
                <c:pt idx="21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52D-4AFE-BEE1-527A46547CE0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Egen anskaffningsutgift för investeringar 1)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B-452D-4AFE-BEE1-527A46547CE0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D-452D-4AFE-BEE1-527A46547CE0}"/>
              </c:ext>
            </c:extLst>
          </c:dPt>
          <c:dPt>
            <c:idx val="20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F-452D-4AFE-BEE1-527A46547CE0}"/>
              </c:ext>
            </c:extLst>
          </c:dPt>
          <c:dPt>
            <c:idx val="21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0-D1E2-4514-B76B-2E1DC811EFE5}"/>
              </c:ext>
            </c:extLst>
          </c:dPt>
          <c:cat>
            <c:strRef>
              <c:f>Sheet1!$B$1:$W$1</c:f>
              <c:strCache>
                <c:ptCount val="22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</c:strCache>
            </c:strRef>
          </c:cat>
          <c:val>
            <c:numRef>
              <c:f>Sheet1!$B$4:$W$4</c:f>
              <c:numCache>
                <c:formatCode>0.000</c:formatCode>
                <c:ptCount val="22"/>
                <c:pt idx="0">
                  <c:v>2.0044637075682883</c:v>
                </c:pt>
                <c:pt idx="1">
                  <c:v>2.157837305091217</c:v>
                </c:pt>
                <c:pt idx="2">
                  <c:v>2.0216996617740803</c:v>
                </c:pt>
                <c:pt idx="3">
                  <c:v>2.6199244466196752</c:v>
                </c:pt>
                <c:pt idx="4">
                  <c:v>2.8289079999999998</c:v>
                </c:pt>
                <c:pt idx="5">
                  <c:v>2.8219240000000001</c:v>
                </c:pt>
                <c:pt idx="6">
                  <c:v>2.9992179999999999</c:v>
                </c:pt>
                <c:pt idx="7">
                  <c:v>3.0814160000000004</c:v>
                </c:pt>
                <c:pt idx="8">
                  <c:v>3.0171690000000009</c:v>
                </c:pt>
                <c:pt idx="9">
                  <c:v>3.3570220000000002</c:v>
                </c:pt>
                <c:pt idx="10">
                  <c:v>3.5572210000000002</c:v>
                </c:pt>
                <c:pt idx="11">
                  <c:v>3.9206779999999992</c:v>
                </c:pt>
                <c:pt idx="12">
                  <c:v>3.7531080000000001</c:v>
                </c:pt>
                <c:pt idx="13">
                  <c:v>5.425751</c:v>
                </c:pt>
                <c:pt idx="14">
                  <c:v>4.0679999999999996</c:v>
                </c:pt>
                <c:pt idx="15">
                  <c:v>4.3840000000000003</c:v>
                </c:pt>
                <c:pt idx="16">
                  <c:v>4.47</c:v>
                </c:pt>
                <c:pt idx="17">
                  <c:v>7.383</c:v>
                </c:pt>
                <c:pt idx="18">
                  <c:v>4.2080000000000002</c:v>
                </c:pt>
                <c:pt idx="19">
                  <c:v>4.0910000000000002</c:v>
                </c:pt>
                <c:pt idx="20">
                  <c:v>4.8899999999999997</c:v>
                </c:pt>
                <c:pt idx="21">
                  <c:v>4.99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52D-4AFE-BEE1-527A46547CE0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Egen anskaffningsutgift för investeringar som avskrivs 2)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strRef>
              <c:f>Sheet1!$B$1:$W$1</c:f>
              <c:strCache>
                <c:ptCount val="22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</c:strCache>
            </c:strRef>
          </c:cat>
          <c:val>
            <c:numRef>
              <c:f>Sheet1!$B$5:$W$5</c:f>
              <c:numCache>
                <c:formatCode>0.000</c:formatCode>
                <c:ptCount val="22"/>
                <c:pt idx="0">
                  <c:v>1.7131726465883919</c:v>
                </c:pt>
                <c:pt idx="1">
                  <c:v>1.7475532861398015</c:v>
                </c:pt>
                <c:pt idx="2">
                  <c:v>1.7233346166072123</c:v>
                </c:pt>
                <c:pt idx="3">
                  <c:v>2.0671290791879215</c:v>
                </c:pt>
                <c:pt idx="4">
                  <c:v>2.3236919999999999</c:v>
                </c:pt>
                <c:pt idx="5">
                  <c:v>2.4492820000000002</c:v>
                </c:pt>
                <c:pt idx="6">
                  <c:v>2.587002</c:v>
                </c:pt>
                <c:pt idx="7">
                  <c:v>2.6805509999999999</c:v>
                </c:pt>
                <c:pt idx="8">
                  <c:v>2.665598000000001</c:v>
                </c:pt>
                <c:pt idx="9">
                  <c:v>2.8949720000000001</c:v>
                </c:pt>
                <c:pt idx="10">
                  <c:v>3.0222179999999996</c:v>
                </c:pt>
                <c:pt idx="11">
                  <c:v>3.4950359999999998</c:v>
                </c:pt>
                <c:pt idx="12">
                  <c:v>3.230556</c:v>
                </c:pt>
                <c:pt idx="13">
                  <c:v>4.1886929999999989</c:v>
                </c:pt>
                <c:pt idx="14">
                  <c:v>3.5338420000000004</c:v>
                </c:pt>
                <c:pt idx="15">
                  <c:v>3.8220000000000001</c:v>
                </c:pt>
                <c:pt idx="16">
                  <c:v>3.6946019999999997</c:v>
                </c:pt>
                <c:pt idx="17">
                  <c:v>3.5840000000000001</c:v>
                </c:pt>
                <c:pt idx="18">
                  <c:v>3.5649999999999999</c:v>
                </c:pt>
                <c:pt idx="19">
                  <c:v>3.6910000000000003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EF2-4C08-92F5-004123C69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90880"/>
        <c:axId val="166492416"/>
      </c:lineChart>
      <c:catAx>
        <c:axId val="1664834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4849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484992"/>
        <c:scaling>
          <c:orientation val="minMax"/>
          <c:max val="8"/>
          <c:min val="0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ysDot"/>
            </a:ln>
          </c:spPr>
        </c:majorGridlines>
        <c:numFmt formatCode="#,##0.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483456"/>
        <c:crosses val="autoZero"/>
        <c:crossBetween val="between"/>
        <c:majorUnit val="1"/>
        <c:minorUnit val="0.5"/>
      </c:valAx>
      <c:catAx>
        <c:axId val="166490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492416"/>
        <c:crosses val="autoZero"/>
        <c:auto val="0"/>
        <c:lblAlgn val="ctr"/>
        <c:lblOffset val="100"/>
        <c:noMultiLvlLbl val="0"/>
      </c:catAx>
      <c:valAx>
        <c:axId val="166492416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490880"/>
        <c:crosses val="max"/>
        <c:crossBetween val="between"/>
        <c:majorUnit val="1"/>
        <c:minorUnit val="0.5"/>
      </c:valAx>
      <c:spPr>
        <a:noFill/>
        <a:ln w="173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2990110412180318E-2"/>
          <c:y val="5.434809031030876E-2"/>
          <c:w val="0.60784720240670187"/>
          <c:h val="0.20230460231721237"/>
        </c:manualLayout>
      </c:layout>
      <c:overlay val="0"/>
      <c:spPr>
        <a:solidFill>
          <a:schemeClr val="bg1"/>
        </a:solidFill>
        <a:ln w="9525">
          <a:solidFill>
            <a:schemeClr val="tx2"/>
          </a:solidFill>
        </a:ln>
      </c:spPr>
      <c:txPr>
        <a:bodyPr/>
        <a:lstStyle/>
        <a:p>
          <a:pPr>
            <a:defRPr sz="125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7.2.2017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 dirty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baseline="0" dirty="0" smtClean="0"/>
          </a:p>
          <a:p>
            <a:pPr eaLnBrk="1" hangingPunct="1">
              <a:spcBef>
                <a:spcPct val="0"/>
              </a:spcBef>
            </a:pPr>
            <a:r>
              <a:rPr lang="fi-FI" baseline="0" dirty="0" smtClean="0"/>
              <a:t>Lånestockens tillväxt har stannat av</a:t>
            </a:r>
          </a:p>
          <a:p>
            <a:pPr eaLnBrk="1" hangingPunct="1">
              <a:spcBef>
                <a:spcPct val="0"/>
              </a:spcBef>
            </a:pPr>
            <a:endParaRPr lang="fi-FI" baseline="0" dirty="0" smtClean="0"/>
          </a:p>
          <a:p>
            <a:pPr eaLnBrk="1" hangingPunct="1">
              <a:spcBef>
                <a:spcPct val="0"/>
              </a:spcBef>
            </a:pPr>
            <a:endParaRPr lang="fi-FI" baseline="0" dirty="0" smtClean="0"/>
          </a:p>
          <a:p>
            <a:pPr eaLnBrk="1" hangingPunct="1">
              <a:spcBef>
                <a:spcPct val="0"/>
              </a:spcBef>
            </a:pPr>
            <a:endParaRPr lang="fi-FI" baseline="0" dirty="0" smtClean="0"/>
          </a:p>
          <a:p>
            <a:pPr eaLnBrk="1" hangingPunct="1">
              <a:spcBef>
                <a:spcPct val="0"/>
              </a:spcBef>
            </a:pPr>
            <a:endParaRPr lang="fi-FI" baseline="0" dirty="0" smtClean="0"/>
          </a:p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739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078C2-0FBA-4EF2-8589-29F7CE82A5E2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i-FI" dirty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278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696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5DB6-E446-4127-9DA2-3D6784D67BA0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i-FI" dirty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3139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078C2-0FBA-4EF2-8589-29F7CE82A5E2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i-FI" dirty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954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09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33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4874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334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4846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556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i-FI" dirty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25007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F28E6-F993-48EA-88AB-C4D8225D27EC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i-FI" dirty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8800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340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i-FI" dirty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328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defTabSz="4571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defTabSz="4571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defTabSz="4571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defTabSz="4571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E859D-1039-4B24-AC42-9B228AFB444D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i-FI" dirty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778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 dirty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525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CAD98-5F12-4D04-ADC1-94744B37E0E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i-FI" dirty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433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CAD98-5F12-4D04-ADC1-94744B37E0E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i-FI" dirty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020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5DB6-E446-4127-9DA2-3D6784D67BA0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i-FI" dirty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158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5DB6-E446-4127-9DA2-3D6784D67BA0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i-FI" dirty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45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ribbon_kansisivu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502" y="2021305"/>
            <a:ext cx="2955497" cy="3020596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1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261246"/>
            <a:ext cx="25146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4"/>
            <a:ext cx="9144000" cy="33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304800"/>
            <a:ext cx="7779600" cy="1020600"/>
          </a:xfrm>
        </p:spPr>
        <p:txBody>
          <a:bodyPr anchor="t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178900"/>
            <a:ext cx="7779600" cy="112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pic>
        <p:nvPicPr>
          <p:cNvPr id="11" name="Picture 7" descr="ribbon_sisaltosivu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1558" y="2758279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80400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30800"/>
            <a:ext cx="3816000" cy="2964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30800"/>
            <a:ext cx="3816000" cy="2964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421200"/>
            <a:ext cx="8188592" cy="30861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3361967"/>
            <a:ext cx="8195468" cy="584391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3987900"/>
            <a:ext cx="8195468" cy="56710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[pvm]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 titteli | Tapahtuma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150" y="2844371"/>
            <a:ext cx="2736850" cy="219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33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2"/>
            <a:ext cx="9144000" cy="33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2"/>
            <a:ext cx="9144000" cy="33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3"/>
            <a:ext cx="9144000" cy="33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20"/>
            <a:ext cx="9144000" cy="33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4838400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[pvm]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4838400"/>
            <a:ext cx="30960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 titteli | Tapahtuma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483840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3566" y="897860"/>
            <a:ext cx="7345610" cy="1547738"/>
          </a:xfrm>
        </p:spPr>
        <p:txBody>
          <a:bodyPr>
            <a:noAutofit/>
          </a:bodyPr>
          <a:lstStyle/>
          <a:p>
            <a:pPr eaLnBrk="1" hangingPunct="1"/>
            <a:r>
              <a:rPr lang="fi-FI" sz="2300" dirty="0"/>
              <a:t>Kommunernas och samkommunernas bokslutsprognoser för 2016 samt budgetar och ekonomiplaner för 2017-2018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2352" y="2481267"/>
            <a:ext cx="6096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fi-FI" sz="1800" dirty="0">
                <a:solidFill>
                  <a:schemeClr val="accent1"/>
                </a:solidFill>
              </a:rPr>
              <a:t>Presskonferens 8.2.2017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endParaRPr lang="fi-FI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566" y="2985348"/>
            <a:ext cx="5618162" cy="504825"/>
          </a:xfrm>
        </p:spPr>
        <p:txBody>
          <a:bodyPr/>
          <a:lstStyle/>
          <a:p>
            <a:pPr eaLnBrk="1" hangingPunct="1"/>
            <a:r>
              <a:rPr lang="fi-FI" sz="1600" dirty="0"/>
              <a:t>Verkställande direktör Jari Koskinen</a:t>
            </a:r>
          </a:p>
        </p:txBody>
      </p:sp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44767"/>
              </p:ext>
            </p:extLst>
          </p:nvPr>
        </p:nvGraphicFramePr>
        <p:xfrm>
          <a:off x="834571" y="627533"/>
          <a:ext cx="7707087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00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841082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2023" y="72373"/>
            <a:ext cx="7920929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1900" dirty="0"/>
              <a:t>Kommunernas investeringar som avskrivs</a:t>
            </a:r>
            <a:r>
              <a:rPr lang="fi-FI" sz="1900" baseline="30000" dirty="0"/>
              <a:t>1) </a:t>
            </a:r>
            <a:r>
              <a:rPr lang="fi-FI" sz="1900" dirty="0"/>
              <a:t>2000-2016, €/inv.</a:t>
            </a:r>
          </a:p>
          <a:p>
            <a:pPr algn="ctr"/>
            <a:r>
              <a:rPr lang="fi-FI" sz="1600" dirty="0"/>
              <a:t>Enligt kommunstorlek (exkl. Åland)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318486" y="4532517"/>
            <a:ext cx="6159274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50" dirty="0">
                <a:solidFill>
                  <a:srgbClr val="00B050"/>
                </a:solidFill>
              </a:rPr>
              <a:t> </a:t>
            </a:r>
            <a:r>
              <a:rPr lang="fi-FI" sz="950" dirty="0">
                <a:solidFill>
                  <a:srgbClr val="003882"/>
                </a:solidFill>
              </a:rPr>
              <a:t>1) Bruttoinvesteringar exkl. mark- och vattenområden samt anskaffning av aktier och andelar.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63979" y="4767530"/>
            <a:ext cx="2241466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295925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7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560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19"/>
          <p:cNvSpPr>
            <a:spLocks noChangeArrowheads="1"/>
          </p:cNvSpPr>
          <p:nvPr/>
        </p:nvSpPr>
        <p:spPr bwMode="white">
          <a:xfrm>
            <a:off x="7429500" y="4914900"/>
            <a:ext cx="539354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fi-FI" sz="1350" dirty="0">
              <a:solidFill>
                <a:schemeClr val="accent1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560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21"/>
          <p:cNvGraphicFramePr>
            <a:graphicFrameLocks noChangeAspect="1"/>
          </p:cNvGraphicFramePr>
          <p:nvPr/>
        </p:nvGraphicFramePr>
        <p:xfrm>
          <a:off x="1652588" y="881063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Kaavio" r:id="rId7" imgW="10096677" imgH="5095777" progId="MSGraph.Chart.8">
                  <p:embed followColorScheme="full"/>
                </p:oleObj>
              </mc:Choice>
              <mc:Fallback>
                <p:oleObj name="Kaavio" r:id="rId7" imgW="10096677" imgH="5095777" progId="MSGraph.Chart.8">
                  <p:embed followColorScheme="full"/>
                  <p:pic>
                    <p:nvPicPr>
                      <p:cNvPr id="2560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881063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291677"/>
              </p:ext>
            </p:extLst>
          </p:nvPr>
        </p:nvGraphicFramePr>
        <p:xfrm>
          <a:off x="718457" y="638629"/>
          <a:ext cx="7801429" cy="415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587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841082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cxnSp>
        <p:nvCxnSpPr>
          <p:cNvPr id="4" name="Suora yhdysviiva 3"/>
          <p:cNvCxnSpPr/>
          <p:nvPr/>
        </p:nvCxnSpPr>
        <p:spPr>
          <a:xfrm>
            <a:off x="6156000" y="612000"/>
            <a:ext cx="0" cy="385200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63979" y="4767530"/>
            <a:ext cx="2241466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1420166" y="45419"/>
            <a:ext cx="6833987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000" dirty="0">
                <a:solidFill>
                  <a:schemeClr val="accent1"/>
                </a:solidFill>
              </a:rPr>
              <a:t>Kommunernas årsbidrag enligt landskap</a:t>
            </a:r>
          </a:p>
          <a:p>
            <a:pPr algn="ctr">
              <a:lnSpc>
                <a:spcPct val="90000"/>
              </a:lnSpc>
            </a:pPr>
            <a:r>
              <a:rPr lang="fi-FI" dirty="0">
                <a:solidFill>
                  <a:schemeClr val="accent1"/>
                </a:solidFill>
              </a:rPr>
              <a:t>Årsbidraget i procent av avskrivningarna åren 2015-2016</a:t>
            </a:r>
          </a:p>
        </p:txBody>
      </p:sp>
    </p:spTree>
    <p:extLst>
      <p:ext uri="{BB962C8B-B14F-4D97-AF65-F5344CB8AC3E}">
        <p14:creationId xmlns:p14="http://schemas.microsoft.com/office/powerpoint/2010/main" val="222727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484275"/>
              </p:ext>
            </p:extLst>
          </p:nvPr>
        </p:nvGraphicFramePr>
        <p:xfrm>
          <a:off x="805543" y="573527"/>
          <a:ext cx="7496628" cy="376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815916" y="4851251"/>
            <a:ext cx="1242138" cy="188472"/>
          </a:xfrm>
        </p:spPr>
        <p:txBody>
          <a:bodyPr/>
          <a:lstStyle/>
          <a:p>
            <a:pPr>
              <a:defRPr/>
            </a:pPr>
            <a:r>
              <a:rPr lang="en-US" sz="750" dirty="0"/>
              <a:t>8.2.2017 Jari Koskinen</a:t>
            </a:r>
            <a:endParaRPr lang="fi-FI" sz="75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33868"/>
            <a:ext cx="6861387" cy="678427"/>
          </a:xfrm>
        </p:spPr>
        <p:txBody>
          <a:bodyPr>
            <a:noAutofit/>
          </a:bodyPr>
          <a:lstStyle/>
          <a:p>
            <a:pPr algn="ctr" eaLnBrk="1" hangingPunct="1"/>
            <a:r>
              <a:rPr lang="fi-FI" sz="2000" b="0" dirty="0">
                <a:solidFill>
                  <a:schemeClr val="accent1"/>
                </a:solidFill>
              </a:rPr>
              <a:t>Förändring i kommunernas lånestock</a:t>
            </a:r>
            <a:br>
              <a:rPr lang="fi-FI" sz="2000" b="0" dirty="0">
                <a:solidFill>
                  <a:schemeClr val="accent1"/>
                </a:solidFill>
              </a:rPr>
            </a:br>
            <a:r>
              <a:rPr lang="fi-FI" sz="2000" b="0" dirty="0">
                <a:solidFill>
                  <a:schemeClr val="accent1"/>
                </a:solidFill>
              </a:rPr>
              <a:t> 2000–2016, mn €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032952" y="4204050"/>
            <a:ext cx="716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 </a:t>
            </a:r>
            <a:r>
              <a:rPr lang="fi-FI" sz="1000" dirty="0"/>
              <a:t>1) Lån för löpande utgifter är summan av kommunernas negativa årsbidrag. År 2000–2016 uppgick lånen  </a:t>
            </a:r>
          </a:p>
          <a:p>
            <a:r>
              <a:rPr lang="fi-FI" sz="1000" dirty="0"/>
              <a:t>     för löpande utgifter till cirka 600 miljoner euro, vilket är 5 % av förändringen i lånestocken 2000–2016</a:t>
            </a:r>
            <a:r>
              <a:rPr sz="1000" dirty="0"/>
              <a:t> </a:t>
            </a:r>
            <a:r>
              <a:rPr lang="fi-FI" sz="1000" dirty="0"/>
              <a:t>   </a:t>
            </a:r>
            <a:endParaRPr lang="sv-SE" sz="10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63979" y="4767530"/>
            <a:ext cx="2241466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220853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94959"/>
              </p:ext>
            </p:extLst>
          </p:nvPr>
        </p:nvGraphicFramePr>
        <p:xfrm>
          <a:off x="631371" y="627534"/>
          <a:ext cx="791028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00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841082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18386" y="116632"/>
            <a:ext cx="64326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chemeClr val="accent1"/>
                </a:solidFill>
              </a:rPr>
              <a:t>Kommunernas lånestock 31.12.2000-2016, €/inv.</a:t>
            </a:r>
          </a:p>
          <a:p>
            <a:pPr algn="ctr"/>
            <a:r>
              <a:rPr lang="fi-FI" sz="1600" dirty="0">
                <a:solidFill>
                  <a:schemeClr val="accent1"/>
                </a:solidFill>
              </a:rPr>
              <a:t>Enligt kommunstorlek (exkl. Åland)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63979" y="4767530"/>
            <a:ext cx="2241466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220268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7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7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560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19"/>
          <p:cNvSpPr>
            <a:spLocks noChangeArrowheads="1"/>
          </p:cNvSpPr>
          <p:nvPr/>
        </p:nvSpPr>
        <p:spPr bwMode="white">
          <a:xfrm>
            <a:off x="7429500" y="4914900"/>
            <a:ext cx="539354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fi-FI" sz="1350" dirty="0">
              <a:solidFill>
                <a:schemeClr val="accent1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560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21"/>
          <p:cNvGraphicFramePr>
            <a:graphicFrameLocks noChangeAspect="1"/>
          </p:cNvGraphicFramePr>
          <p:nvPr/>
        </p:nvGraphicFramePr>
        <p:xfrm>
          <a:off x="1652588" y="881063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name="Kaavio" r:id="rId7" imgW="10096677" imgH="5095777" progId="MSGraph.Chart.8">
                  <p:embed followColorScheme="full"/>
                </p:oleObj>
              </mc:Choice>
              <mc:Fallback>
                <p:oleObj name="Kaavio" r:id="rId7" imgW="10096677" imgH="5095777" progId="MSGraph.Chart.8">
                  <p:embed followColorScheme="full"/>
                  <p:pic>
                    <p:nvPicPr>
                      <p:cNvPr id="2560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881063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69300"/>
              </p:ext>
            </p:extLst>
          </p:nvPr>
        </p:nvGraphicFramePr>
        <p:xfrm>
          <a:off x="674915" y="667657"/>
          <a:ext cx="7808686" cy="412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587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841082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63979" y="4767530"/>
            <a:ext cx="2241466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1258888" y="75250"/>
            <a:ext cx="7240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000" dirty="0">
                <a:solidFill>
                  <a:schemeClr val="accent1"/>
                </a:solidFill>
              </a:rPr>
              <a:t>Kommunernas lånestock enligt landskap</a:t>
            </a:r>
          </a:p>
          <a:p>
            <a:pPr algn="ctr">
              <a:lnSpc>
                <a:spcPct val="90000"/>
              </a:lnSpc>
            </a:pPr>
            <a:r>
              <a:rPr lang="fi-FI" sz="2000" dirty="0">
                <a:solidFill>
                  <a:schemeClr val="accent1"/>
                </a:solidFill>
              </a:rPr>
              <a:t>åren 2015 och 2016, euro/invånare</a:t>
            </a:r>
          </a:p>
        </p:txBody>
      </p:sp>
    </p:spTree>
    <p:extLst>
      <p:ext uri="{BB962C8B-B14F-4D97-AF65-F5344CB8AC3E}">
        <p14:creationId xmlns:p14="http://schemas.microsoft.com/office/powerpoint/2010/main" val="40697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769203" y="4838404"/>
            <a:ext cx="1638259" cy="187511"/>
          </a:xfrm>
        </p:spPr>
        <p:txBody>
          <a:bodyPr/>
          <a:lstStyle/>
          <a:p>
            <a:pPr>
              <a:defRPr/>
            </a:pPr>
            <a:r>
              <a:rPr lang="fi-FI" sz="900" dirty="0"/>
              <a:t>8.2.2017 Jari Koskinen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591630" y="237551"/>
            <a:ext cx="5834063" cy="651719"/>
          </a:xfrm>
        </p:spPr>
        <p:txBody>
          <a:bodyPr>
            <a:noAutofit/>
          </a:bodyPr>
          <a:lstStyle/>
          <a:p>
            <a:pPr algn="ctr"/>
            <a:r>
              <a:rPr lang="sv-SE" sz="2000" dirty="0"/>
              <a:t>Kommunernas och samkommunernas budgetar och ekonomiplaner</a:t>
            </a:r>
          </a:p>
        </p:txBody>
      </p:sp>
      <p:sp>
        <p:nvSpPr>
          <p:cNvPr id="21" name="Rectangle 150"/>
          <p:cNvSpPr>
            <a:spLocks noChangeArrowheads="1"/>
          </p:cNvSpPr>
          <p:nvPr/>
        </p:nvSpPr>
        <p:spPr bwMode="auto">
          <a:xfrm>
            <a:off x="992734" y="1417143"/>
            <a:ext cx="7495324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På uppdrag av Finansministeriet genomförde Statistikcentralen en enkät om fastlandskommunernas och samkommunernas budgetar för 2017 och ekonomiplaner för år </a:t>
            </a:r>
            <a:r>
              <a:rPr lang="sv-SE" sz="1425" dirty="0" smtClean="0">
                <a:solidFill>
                  <a:schemeClr val="accent1"/>
                </a:solidFill>
              </a:rPr>
              <a:t>2018.</a:t>
            </a:r>
            <a:endParaRPr lang="sv-SE" sz="1425" dirty="0">
              <a:solidFill>
                <a:schemeClr val="accent1"/>
              </a:solidFill>
            </a:endParaRPr>
          </a:p>
        </p:txBody>
      </p:sp>
      <p:sp>
        <p:nvSpPr>
          <p:cNvPr id="24" name="Rectangle 150"/>
          <p:cNvSpPr>
            <a:spLocks noChangeArrowheads="1"/>
          </p:cNvSpPr>
          <p:nvPr/>
        </p:nvSpPr>
        <p:spPr bwMode="auto">
          <a:xfrm>
            <a:off x="992734" y="3510621"/>
            <a:ext cx="774337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Alla 295 fastlandskommuner och alla utom en av </a:t>
            </a:r>
            <a:r>
              <a:rPr lang="sv-SE" sz="1425" dirty="0" smtClean="0">
                <a:solidFill>
                  <a:schemeClr val="accent1"/>
                </a:solidFill>
              </a:rPr>
              <a:t>samkommunerna besvarade förfrågan.</a:t>
            </a:r>
            <a:endParaRPr lang="sv-SE" sz="1425" dirty="0">
              <a:solidFill>
                <a:schemeClr val="accent1"/>
              </a:solidFill>
            </a:endParaRPr>
          </a:p>
        </p:txBody>
      </p:sp>
      <p:sp>
        <p:nvSpPr>
          <p:cNvPr id="9" name="Rectangle 150"/>
          <p:cNvSpPr>
            <a:spLocks noChangeArrowheads="1"/>
          </p:cNvSpPr>
          <p:nvPr/>
        </p:nvSpPr>
        <p:spPr bwMode="auto">
          <a:xfrm>
            <a:off x="992734" y="2389096"/>
            <a:ext cx="736393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Enkäten baserade sig på de utvecklingskrav som det nya programmet för kommunernas ekonomi ställer på de kommunalekonomiska prognoserna och uppföljningen av ekonomin samt </a:t>
            </a:r>
            <a:r>
              <a:rPr lang="sv-SE" sz="1425" dirty="0" smtClean="0">
                <a:solidFill>
                  <a:schemeClr val="accent1"/>
                </a:solidFill>
              </a:rPr>
              <a:t>behovet </a:t>
            </a:r>
            <a:r>
              <a:rPr lang="sv-SE" sz="1425" dirty="0">
                <a:solidFill>
                  <a:schemeClr val="accent1"/>
                </a:solidFill>
              </a:rPr>
              <a:t>som </a:t>
            </a:r>
            <a:r>
              <a:rPr lang="sv-SE" sz="1425" dirty="0" smtClean="0">
                <a:solidFill>
                  <a:schemeClr val="accent1"/>
                </a:solidFill>
              </a:rPr>
              <a:t>landskapsreformens överföringskalkyler kräver.</a:t>
            </a:r>
            <a:endParaRPr lang="sv-SE" sz="1425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7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769203" y="4838404"/>
            <a:ext cx="1638259" cy="187511"/>
          </a:xfrm>
        </p:spPr>
        <p:txBody>
          <a:bodyPr/>
          <a:lstStyle/>
          <a:p>
            <a:pPr>
              <a:defRPr/>
            </a:pPr>
            <a:r>
              <a:rPr lang="fi-FI" sz="900" dirty="0"/>
              <a:t>8.2.2017 Jari Koskinen</a:t>
            </a:r>
          </a:p>
        </p:txBody>
      </p:sp>
      <p:sp>
        <p:nvSpPr>
          <p:cNvPr id="21" name="Rectangle 150"/>
          <p:cNvSpPr>
            <a:spLocks noChangeArrowheads="1"/>
          </p:cNvSpPr>
          <p:nvPr/>
        </p:nvSpPr>
        <p:spPr bwMode="auto">
          <a:xfrm>
            <a:off x="755670" y="821103"/>
            <a:ext cx="786070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För fakturerandet av det grundläggande utkomststödet och överförandet av utbetalandet till FPA minskar på </a:t>
            </a:r>
            <a:r>
              <a:rPr lang="sv-SE" sz="1425" dirty="0" smtClean="0">
                <a:solidFill>
                  <a:schemeClr val="accent1"/>
                </a:solidFill>
              </a:rPr>
              <a:t>verksamhetsutgifterna </a:t>
            </a:r>
            <a:r>
              <a:rPr lang="sv-SE" sz="1425" dirty="0">
                <a:solidFill>
                  <a:schemeClr val="accent1"/>
                </a:solidFill>
              </a:rPr>
              <a:t>med ca. 700 mn euro år 2017. Överförandet genomfördes kostnadsneutralt, så att verksamhetsinkomsterna och statsandelarna sammanlagt minskades lika mycket.</a:t>
            </a:r>
          </a:p>
        </p:txBody>
      </p:sp>
      <p:sp>
        <p:nvSpPr>
          <p:cNvPr id="24" name="Rectangle 150"/>
          <p:cNvSpPr>
            <a:spLocks noChangeArrowheads="1"/>
          </p:cNvSpPr>
          <p:nvPr/>
        </p:nvSpPr>
        <p:spPr bwMode="auto">
          <a:xfrm>
            <a:off x="757168" y="4272025"/>
            <a:ext cx="827168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 smtClean="0">
                <a:solidFill>
                  <a:schemeClr val="accent1"/>
                </a:solidFill>
              </a:rPr>
              <a:t>Konkurenkraftsavtalets </a:t>
            </a:r>
            <a:r>
              <a:rPr lang="sv-SE" sz="1425" dirty="0">
                <a:solidFill>
                  <a:schemeClr val="accent1"/>
                </a:solidFill>
              </a:rPr>
              <a:t>nettoeffekt, ifall man beaktar det förändrade statsandelsindexet (-78 mn euro) är sammanlagt </a:t>
            </a:r>
            <a:r>
              <a:rPr lang="sv-SE" sz="1425" b="1" dirty="0">
                <a:solidFill>
                  <a:schemeClr val="accent1"/>
                </a:solidFill>
              </a:rPr>
              <a:t>-168 milj. euro </a:t>
            </a:r>
            <a:r>
              <a:rPr lang="sv-SE" sz="1425" dirty="0">
                <a:solidFill>
                  <a:schemeClr val="accent1"/>
                </a:solidFill>
              </a:rPr>
              <a:t>år 2017</a:t>
            </a:r>
          </a:p>
        </p:txBody>
      </p:sp>
      <p:sp>
        <p:nvSpPr>
          <p:cNvPr id="9" name="Rectangle 150"/>
          <p:cNvSpPr>
            <a:spLocks noChangeArrowheads="1"/>
          </p:cNvSpPr>
          <p:nvPr/>
        </p:nvSpPr>
        <p:spPr bwMode="auto">
          <a:xfrm>
            <a:off x="755671" y="1779503"/>
            <a:ext cx="7474093" cy="10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Enligt finansministeriets kalkyler minskar konkurenskraftsavtalet på kommunsektorns verksamhetsutgifter med 683 mn euro år 2017:</a:t>
            </a:r>
          </a:p>
          <a:p>
            <a:r>
              <a:rPr lang="fi-FI" sz="1425" dirty="0" smtClean="0">
                <a:solidFill>
                  <a:schemeClr val="accent1"/>
                </a:solidFill>
              </a:rPr>
              <a:t>            - </a:t>
            </a:r>
            <a:r>
              <a:rPr lang="sv-SE" sz="1425" dirty="0">
                <a:solidFill>
                  <a:schemeClr val="accent1"/>
                </a:solidFill>
              </a:rPr>
              <a:t>Arbetsgivaravgifternas sänkning -281 mn euro</a:t>
            </a:r>
          </a:p>
          <a:p>
            <a:r>
              <a:rPr lang="fi-FI" sz="1425" dirty="0" smtClean="0">
                <a:solidFill>
                  <a:schemeClr val="accent1"/>
                </a:solidFill>
              </a:rPr>
              <a:t>            - Nedskärning </a:t>
            </a:r>
            <a:r>
              <a:rPr lang="fi-FI" sz="1425" dirty="0">
                <a:solidFill>
                  <a:schemeClr val="accent1"/>
                </a:solidFill>
              </a:rPr>
              <a:t>av semesterpenningen -309 mn </a:t>
            </a:r>
            <a:r>
              <a:rPr lang="fi-FI" sz="1425" dirty="0" smtClean="0">
                <a:solidFill>
                  <a:schemeClr val="accent1"/>
                </a:solidFill>
              </a:rPr>
              <a:t>euro</a:t>
            </a:r>
          </a:p>
          <a:p>
            <a:r>
              <a:rPr lang="fi-FI" sz="1425" dirty="0">
                <a:solidFill>
                  <a:schemeClr val="accent1"/>
                </a:solidFill>
              </a:rPr>
              <a:t> </a:t>
            </a:r>
            <a:r>
              <a:rPr lang="fi-FI" sz="1425" dirty="0" smtClean="0">
                <a:solidFill>
                  <a:schemeClr val="accent1"/>
                </a:solidFill>
              </a:rPr>
              <a:t>           - </a:t>
            </a:r>
            <a:r>
              <a:rPr lang="fi-FI" sz="1425" dirty="0">
                <a:solidFill>
                  <a:schemeClr val="accent1"/>
                </a:solidFill>
              </a:rPr>
              <a:t>Arbetstidsförlängningen -93 mn </a:t>
            </a:r>
            <a:r>
              <a:rPr lang="fi-FI" sz="1425" dirty="0" smtClean="0">
                <a:solidFill>
                  <a:schemeClr val="accent1"/>
                </a:solidFill>
              </a:rPr>
              <a:t>euro</a:t>
            </a:r>
            <a:endParaRPr lang="fi-FI" sz="1425" dirty="0">
              <a:solidFill>
                <a:schemeClr val="accent1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331643" y="123419"/>
            <a:ext cx="6480813" cy="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Faktorer att beakta i tolkningen av budgetarna 2017</a:t>
            </a:r>
          </a:p>
        </p:txBody>
      </p:sp>
      <p:sp>
        <p:nvSpPr>
          <p:cNvPr id="10" name="Rectangle 150"/>
          <p:cNvSpPr>
            <a:spLocks noChangeArrowheads="1"/>
          </p:cNvSpPr>
          <p:nvPr/>
        </p:nvSpPr>
        <p:spPr bwMode="auto">
          <a:xfrm>
            <a:off x="757168" y="3025738"/>
            <a:ext cx="7859208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 smtClean="0">
                <a:solidFill>
                  <a:schemeClr val="accent1"/>
                </a:solidFill>
              </a:rPr>
              <a:t>Konkurenskraftsavtalets </a:t>
            </a:r>
            <a:r>
              <a:rPr lang="sv-SE" sz="1425" dirty="0">
                <a:solidFill>
                  <a:schemeClr val="accent1"/>
                </a:solidFill>
              </a:rPr>
              <a:t>indirekta effekter minskar enligt FM:s uppskattningar </a:t>
            </a:r>
            <a:r>
              <a:rPr lang="sv-SE" sz="1425" dirty="0" smtClean="0">
                <a:solidFill>
                  <a:schemeClr val="accent1"/>
                </a:solidFill>
              </a:rPr>
              <a:t>på </a:t>
            </a:r>
            <a:r>
              <a:rPr lang="sv-SE" sz="1425" dirty="0">
                <a:solidFill>
                  <a:schemeClr val="accent1"/>
                </a:solidFill>
              </a:rPr>
              <a:t>kommunernas skatteinkomster </a:t>
            </a:r>
            <a:r>
              <a:rPr lang="sv-SE" sz="1425" dirty="0" smtClean="0">
                <a:solidFill>
                  <a:schemeClr val="accent1"/>
                </a:solidFill>
              </a:rPr>
              <a:t>med </a:t>
            </a:r>
            <a:r>
              <a:rPr lang="sv-SE" sz="1425" dirty="0">
                <a:solidFill>
                  <a:schemeClr val="accent1"/>
                </a:solidFill>
              </a:rPr>
              <a:t>sammanlagt 394 mn euro år 2017. Statsandelarna minskar med 379 mn euro.</a:t>
            </a:r>
          </a:p>
        </p:txBody>
      </p:sp>
      <p:sp>
        <p:nvSpPr>
          <p:cNvPr id="8" name="Rectangle 150"/>
          <p:cNvSpPr>
            <a:spLocks noChangeArrowheads="1"/>
          </p:cNvSpPr>
          <p:nvPr/>
        </p:nvSpPr>
        <p:spPr bwMode="auto">
          <a:xfrm>
            <a:off x="757168" y="3750479"/>
            <a:ext cx="785920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 smtClean="0">
                <a:solidFill>
                  <a:schemeClr val="accent1"/>
                </a:solidFill>
              </a:rPr>
              <a:t>Konkurenskraftsavtalets </a:t>
            </a:r>
            <a:r>
              <a:rPr lang="sv-SE" sz="1425" dirty="0">
                <a:solidFill>
                  <a:schemeClr val="accent1"/>
                </a:solidFill>
              </a:rPr>
              <a:t>nettoeffekt på kommunalekonomins finansieringsläge är sammanlagt </a:t>
            </a:r>
            <a:r>
              <a:rPr lang="sv-SE" sz="1425" b="1" dirty="0">
                <a:solidFill>
                  <a:schemeClr val="accent1"/>
                </a:solidFill>
              </a:rPr>
              <a:t>-90 mn euro </a:t>
            </a:r>
            <a:r>
              <a:rPr lang="sv-SE" sz="1425" dirty="0">
                <a:solidFill>
                  <a:schemeClr val="accent1"/>
                </a:solidFill>
              </a:rPr>
              <a:t>år 2017.</a:t>
            </a:r>
          </a:p>
        </p:txBody>
      </p:sp>
    </p:spTree>
    <p:extLst>
      <p:ext uri="{BB962C8B-B14F-4D97-AF65-F5344CB8AC3E}">
        <p14:creationId xmlns:p14="http://schemas.microsoft.com/office/powerpoint/2010/main" val="324181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769203" y="4838404"/>
            <a:ext cx="1638259" cy="187511"/>
          </a:xfrm>
        </p:spPr>
        <p:txBody>
          <a:bodyPr/>
          <a:lstStyle/>
          <a:p>
            <a:pPr>
              <a:defRPr/>
            </a:pPr>
            <a:r>
              <a:rPr lang="fi-FI" sz="900" dirty="0"/>
              <a:t>8.2.2017 Jari Koskinen</a:t>
            </a:r>
          </a:p>
        </p:txBody>
      </p:sp>
      <p:sp>
        <p:nvSpPr>
          <p:cNvPr id="24" name="Rectangle 150"/>
          <p:cNvSpPr>
            <a:spLocks noChangeArrowheads="1"/>
          </p:cNvSpPr>
          <p:nvPr/>
        </p:nvSpPr>
        <p:spPr bwMode="auto">
          <a:xfrm>
            <a:off x="723304" y="3349627"/>
            <a:ext cx="774337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fi-FI" sz="1425" dirty="0" smtClean="0">
                <a:solidFill>
                  <a:schemeClr val="accent1"/>
                </a:solidFill>
              </a:rPr>
              <a:t>Konkurenskraftsavtalets </a:t>
            </a:r>
            <a:r>
              <a:rPr lang="fi-FI" sz="1425" dirty="0">
                <a:solidFill>
                  <a:schemeClr val="accent1"/>
                </a:solidFill>
              </a:rPr>
              <a:t>nettoeffekt på kommunalekonomins finansieringsläge år </a:t>
            </a:r>
            <a:r>
              <a:rPr lang="fi-FI" sz="1425" dirty="0" smtClean="0">
                <a:solidFill>
                  <a:schemeClr val="accent1"/>
                </a:solidFill>
              </a:rPr>
              <a:t>2018 </a:t>
            </a:r>
            <a:r>
              <a:rPr lang="fi-FI" sz="1425" dirty="0">
                <a:solidFill>
                  <a:schemeClr val="accent1"/>
                </a:solidFill>
              </a:rPr>
              <a:t>är sammanlagt </a:t>
            </a:r>
            <a:r>
              <a:rPr lang="fi-FI" sz="1425" b="1" dirty="0">
                <a:solidFill>
                  <a:schemeClr val="accent1"/>
                </a:solidFill>
              </a:rPr>
              <a:t>-118 </a:t>
            </a:r>
            <a:r>
              <a:rPr lang="fi-FI" sz="1425" b="1" dirty="0" smtClean="0">
                <a:solidFill>
                  <a:schemeClr val="accent1"/>
                </a:solidFill>
              </a:rPr>
              <a:t>mn euro </a:t>
            </a:r>
            <a:r>
              <a:rPr lang="sv-SE" sz="1425" dirty="0">
                <a:solidFill>
                  <a:schemeClr val="accent1"/>
                </a:solidFill>
              </a:rPr>
              <a:t>då man jämför med år 2016</a:t>
            </a:r>
            <a:r>
              <a:rPr lang="fi-FI" sz="1425" dirty="0" smtClean="0">
                <a:solidFill>
                  <a:schemeClr val="accent1"/>
                </a:solidFill>
              </a:rPr>
              <a:t>.</a:t>
            </a:r>
            <a:endParaRPr lang="fi-FI" sz="1425" dirty="0">
              <a:solidFill>
                <a:schemeClr val="accent1"/>
              </a:solidFill>
            </a:endParaRPr>
          </a:p>
        </p:txBody>
      </p:sp>
      <p:sp>
        <p:nvSpPr>
          <p:cNvPr id="9" name="Rectangle 150"/>
          <p:cNvSpPr>
            <a:spLocks noChangeArrowheads="1"/>
          </p:cNvSpPr>
          <p:nvPr/>
        </p:nvSpPr>
        <p:spPr bwMode="auto">
          <a:xfrm>
            <a:off x="723304" y="1029898"/>
            <a:ext cx="7605257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Enligt finansministeriets kalkyler kommer konkurenkraftsavtalet att minska på kommunsektorns verksamhetsutgifter med 913 mn euro år 2018 då man jämför med år 2016:</a:t>
            </a:r>
          </a:p>
          <a:p>
            <a:r>
              <a:rPr lang="fi-FI" sz="1425" dirty="0" smtClean="0">
                <a:solidFill>
                  <a:schemeClr val="accent1"/>
                </a:solidFill>
              </a:rPr>
              <a:t>            - </a:t>
            </a:r>
            <a:r>
              <a:rPr lang="sv-SE" sz="1425" dirty="0">
                <a:solidFill>
                  <a:schemeClr val="accent1"/>
                </a:solidFill>
              </a:rPr>
              <a:t>Minskandet av arbetsgivaravgifterna -413 mn euro</a:t>
            </a:r>
          </a:p>
          <a:p>
            <a:r>
              <a:rPr lang="fi-FI" sz="1425" dirty="0" smtClean="0">
                <a:solidFill>
                  <a:schemeClr val="accent1"/>
                </a:solidFill>
              </a:rPr>
              <a:t>            </a:t>
            </a:r>
            <a:r>
              <a:rPr lang="fi-FI" sz="1425" dirty="0">
                <a:solidFill>
                  <a:schemeClr val="accent1"/>
                </a:solidFill>
              </a:rPr>
              <a:t>- Nedskärning i semsterpenningen -312 mn </a:t>
            </a:r>
            <a:r>
              <a:rPr lang="fi-FI" sz="1425" dirty="0" smtClean="0">
                <a:solidFill>
                  <a:schemeClr val="accent1"/>
                </a:solidFill>
              </a:rPr>
              <a:t>euro</a:t>
            </a:r>
          </a:p>
          <a:p>
            <a:r>
              <a:rPr lang="fi-FI" sz="1425" dirty="0" smtClean="0">
                <a:solidFill>
                  <a:schemeClr val="accent1"/>
                </a:solidFill>
              </a:rPr>
              <a:t>            </a:t>
            </a:r>
            <a:r>
              <a:rPr lang="fi-FI" sz="1425" dirty="0">
                <a:solidFill>
                  <a:schemeClr val="accent1"/>
                </a:solidFill>
              </a:rPr>
              <a:t>- Arbetstidsförlängning -188 mn </a:t>
            </a:r>
            <a:r>
              <a:rPr lang="fi-FI" sz="1425" dirty="0" smtClean="0">
                <a:solidFill>
                  <a:schemeClr val="accent1"/>
                </a:solidFill>
              </a:rPr>
              <a:t>euro</a:t>
            </a:r>
            <a:endParaRPr lang="fi-FI" sz="1425" dirty="0">
              <a:solidFill>
                <a:schemeClr val="accent1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331643" y="123419"/>
            <a:ext cx="6480813" cy="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Faktorer att beakta i tolkningen av ekonomiplanerna 2018</a:t>
            </a:r>
          </a:p>
        </p:txBody>
      </p:sp>
      <p:sp>
        <p:nvSpPr>
          <p:cNvPr id="10" name="Rectangle 150"/>
          <p:cNvSpPr>
            <a:spLocks noChangeArrowheads="1"/>
          </p:cNvSpPr>
          <p:nvPr/>
        </p:nvSpPr>
        <p:spPr bwMode="auto">
          <a:xfrm>
            <a:off x="723304" y="2484019"/>
            <a:ext cx="7743371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 smtClean="0">
                <a:solidFill>
                  <a:schemeClr val="accent1"/>
                </a:solidFill>
              </a:rPr>
              <a:t>Enligt </a:t>
            </a:r>
            <a:r>
              <a:rPr lang="sv-SE" sz="1425" dirty="0">
                <a:solidFill>
                  <a:schemeClr val="accent1"/>
                </a:solidFill>
              </a:rPr>
              <a:t>FM minskar konkurenskraftsavtalets indirekta verkningar på kommunernas skatteinkomster med sammanlagt 531 mn euro år 2018 då man jämför med år </a:t>
            </a:r>
            <a:r>
              <a:rPr lang="sv-SE" sz="1425" dirty="0" smtClean="0">
                <a:solidFill>
                  <a:schemeClr val="accent1"/>
                </a:solidFill>
              </a:rPr>
              <a:t>2016. Statsandelarna </a:t>
            </a:r>
            <a:r>
              <a:rPr lang="sv-SE" sz="1425" dirty="0">
                <a:solidFill>
                  <a:schemeClr val="accent1"/>
                </a:solidFill>
              </a:rPr>
              <a:t>minskar med 500 mn euro.</a:t>
            </a:r>
          </a:p>
        </p:txBody>
      </p:sp>
      <p:sp>
        <p:nvSpPr>
          <p:cNvPr id="8" name="Rectangle 150"/>
          <p:cNvSpPr>
            <a:spLocks noChangeArrowheads="1"/>
          </p:cNvSpPr>
          <p:nvPr/>
        </p:nvSpPr>
        <p:spPr bwMode="auto">
          <a:xfrm>
            <a:off x="702983" y="3926585"/>
            <a:ext cx="794095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 smtClean="0">
                <a:solidFill>
                  <a:schemeClr val="accent1"/>
                </a:solidFill>
              </a:rPr>
              <a:t>Konkurenskraftsavtalets </a:t>
            </a:r>
            <a:r>
              <a:rPr lang="sv-SE" sz="1425" dirty="0">
                <a:solidFill>
                  <a:schemeClr val="accent1"/>
                </a:solidFill>
              </a:rPr>
              <a:t>nettoeffekt år </a:t>
            </a:r>
            <a:r>
              <a:rPr lang="sv-SE" sz="1425" dirty="0" smtClean="0">
                <a:solidFill>
                  <a:schemeClr val="accent1"/>
                </a:solidFill>
              </a:rPr>
              <a:t>2018</a:t>
            </a:r>
            <a:r>
              <a:rPr lang="sv-SE" sz="1425" dirty="0">
                <a:solidFill>
                  <a:schemeClr val="accent1"/>
                </a:solidFill>
              </a:rPr>
              <a:t> är </a:t>
            </a:r>
            <a:r>
              <a:rPr lang="sv-SE" sz="1425" b="1" dirty="0">
                <a:solidFill>
                  <a:schemeClr val="accent1"/>
                </a:solidFill>
              </a:rPr>
              <a:t>-196 mn </a:t>
            </a:r>
            <a:r>
              <a:rPr lang="sv-SE" sz="1425" b="1" dirty="0" smtClean="0">
                <a:solidFill>
                  <a:schemeClr val="accent1"/>
                </a:solidFill>
              </a:rPr>
              <a:t>euro</a:t>
            </a:r>
            <a:r>
              <a:rPr lang="sv-SE" sz="1425" dirty="0" smtClean="0">
                <a:solidFill>
                  <a:schemeClr val="accent1"/>
                </a:solidFill>
              </a:rPr>
              <a:t>, </a:t>
            </a:r>
            <a:r>
              <a:rPr lang="sv-SE" sz="1425" dirty="0">
                <a:solidFill>
                  <a:schemeClr val="accent1"/>
                </a:solidFill>
              </a:rPr>
              <a:t>ifall man beaktar statsandelsindexets ändring (-78 milj. </a:t>
            </a:r>
            <a:r>
              <a:rPr lang="sv-SE" sz="1425" dirty="0" smtClean="0">
                <a:solidFill>
                  <a:schemeClr val="accent1"/>
                </a:solidFill>
              </a:rPr>
              <a:t>euro) då </a:t>
            </a:r>
            <a:r>
              <a:rPr lang="sv-SE" sz="1425" dirty="0">
                <a:solidFill>
                  <a:schemeClr val="accent1"/>
                </a:solidFill>
              </a:rPr>
              <a:t>man jämför med år 2016.</a:t>
            </a:r>
          </a:p>
        </p:txBody>
      </p:sp>
    </p:spTree>
    <p:extLst>
      <p:ext uri="{BB962C8B-B14F-4D97-AF65-F5344CB8AC3E}">
        <p14:creationId xmlns:p14="http://schemas.microsoft.com/office/powerpoint/2010/main" val="4029389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769200" y="4838399"/>
            <a:ext cx="1664573" cy="219291"/>
          </a:xfrm>
        </p:spPr>
        <p:txBody>
          <a:bodyPr/>
          <a:lstStyle/>
          <a:p>
            <a:pPr>
              <a:defRPr/>
            </a:pPr>
            <a:r>
              <a:rPr lang="fi-FI" sz="900" dirty="0"/>
              <a:t>8.2.2017 Jari Koskinen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5383866" y="1067237"/>
            <a:ext cx="671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2016</a:t>
            </a:r>
          </a:p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BSP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6113421" y="1067237"/>
            <a:ext cx="695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2017</a:t>
            </a:r>
          </a:p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BU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913004" y="1067237"/>
            <a:ext cx="671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2018</a:t>
            </a:r>
          </a:p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EP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285814" y="803770"/>
            <a:ext cx="21932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Förändring per år, </a:t>
            </a:r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426793" y="803770"/>
            <a:ext cx="68159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/>
              <a:t>2015</a:t>
            </a:r>
          </a:p>
          <a:p>
            <a:pPr algn="ctr"/>
            <a:r>
              <a:rPr lang="fi-FI" sz="1500" dirty="0" smtClean="0"/>
              <a:t>BS</a:t>
            </a:r>
          </a:p>
          <a:p>
            <a:pPr algn="ctr"/>
            <a:r>
              <a:rPr lang="fi-FI" sz="1500" dirty="0" smtClean="0"/>
              <a:t>md €</a:t>
            </a:r>
            <a:endParaRPr lang="fi-FI" sz="1500" dirty="0"/>
          </a:p>
        </p:txBody>
      </p:sp>
      <p:cxnSp>
        <p:nvCxnSpPr>
          <p:cNvPr id="5" name="Suora yhdysviiva 4"/>
          <p:cNvCxnSpPr/>
          <p:nvPr/>
        </p:nvCxnSpPr>
        <p:spPr>
          <a:xfrm>
            <a:off x="5388858" y="1075106"/>
            <a:ext cx="208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5511464" y="3257562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7,0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820129" y="3257562"/>
            <a:ext cx="22124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/>
              <a:t>          </a:t>
            </a:r>
            <a:r>
              <a:rPr lang="fi-FI" sz="1500" dirty="0" smtClean="0"/>
              <a:t>  Statsandelar</a:t>
            </a:r>
            <a:endParaRPr lang="fi-FI" sz="15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6133987" y="3257562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rgbClr val="FF0000"/>
                </a:solidFill>
              </a:rPr>
              <a:t>-3½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7088997" y="3257562"/>
            <a:ext cx="3930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rgbClr val="FF0000"/>
                </a:solidFill>
              </a:rPr>
              <a:t>-0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4491377" y="3257562"/>
            <a:ext cx="620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8,23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5492514" y="4200867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3,6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1820129" y="4200867"/>
            <a:ext cx="11512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Lånestock</a:t>
            </a:r>
            <a:endParaRPr lang="fi-FI" sz="1500" dirty="0"/>
          </a:p>
        </p:txBody>
      </p:sp>
      <p:sp>
        <p:nvSpPr>
          <p:cNvPr id="36" name="Tekstiruutu 35"/>
          <p:cNvSpPr txBox="1"/>
          <p:nvPr/>
        </p:nvSpPr>
        <p:spPr>
          <a:xfrm>
            <a:off x="6253008" y="4200867"/>
            <a:ext cx="4988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7½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7208020" y="420086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4369549" y="4200867"/>
            <a:ext cx="7425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16,53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5492514" y="2987532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1,4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1820128" y="2987532"/>
            <a:ext cx="26032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/>
              <a:t>  </a:t>
            </a:r>
            <a:r>
              <a:rPr lang="fi-FI" sz="1500" dirty="0" smtClean="0"/>
              <a:t>därav: Skateinkomster</a:t>
            </a:r>
            <a:endParaRPr lang="fi-FI" sz="1500" dirty="0"/>
          </a:p>
        </p:txBody>
      </p:sp>
      <p:sp>
        <p:nvSpPr>
          <p:cNvPr id="42" name="Tekstiruutu 41"/>
          <p:cNvSpPr txBox="1"/>
          <p:nvPr/>
        </p:nvSpPr>
        <p:spPr>
          <a:xfrm>
            <a:off x="6119663" y="2987532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rgbClr val="FF0000"/>
                </a:solidFill>
              </a:rPr>
              <a:t>-1½</a:t>
            </a:r>
          </a:p>
        </p:txBody>
      </p:sp>
      <p:sp>
        <p:nvSpPr>
          <p:cNvPr id="43" name="Tekstiruutu 42"/>
          <p:cNvSpPr txBox="1"/>
          <p:nvPr/>
        </p:nvSpPr>
        <p:spPr>
          <a:xfrm>
            <a:off x="6968874" y="2987532"/>
            <a:ext cx="4988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2½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4369549" y="2987532"/>
            <a:ext cx="7425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21,77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5511463" y="1723623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0,3</a:t>
            </a:r>
          </a:p>
        </p:txBody>
      </p:sp>
      <p:sp>
        <p:nvSpPr>
          <p:cNvPr id="47" name="Tekstiruutu 46"/>
          <p:cNvSpPr txBox="1"/>
          <p:nvPr/>
        </p:nvSpPr>
        <p:spPr>
          <a:xfrm>
            <a:off x="1820129" y="1723623"/>
            <a:ext cx="23952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Verksamhetsinkomster</a:t>
            </a:r>
            <a:endParaRPr lang="fi-FI" sz="1500" dirty="0"/>
          </a:p>
        </p:txBody>
      </p:sp>
      <p:sp>
        <p:nvSpPr>
          <p:cNvPr id="48" name="Tekstiruutu 47"/>
          <p:cNvSpPr txBox="1"/>
          <p:nvPr/>
        </p:nvSpPr>
        <p:spPr>
          <a:xfrm>
            <a:off x="6412910" y="17236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7161236" y="17236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4491377" y="1723623"/>
            <a:ext cx="620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9,19</a:t>
            </a:r>
          </a:p>
        </p:txBody>
      </p:sp>
      <p:sp>
        <p:nvSpPr>
          <p:cNvPr id="52" name="Tekstiruutu 51"/>
          <p:cNvSpPr txBox="1"/>
          <p:nvPr/>
        </p:nvSpPr>
        <p:spPr>
          <a:xfrm>
            <a:off x="5492514" y="2346429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1,6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1820129" y="2346429"/>
            <a:ext cx="2039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Verksamhetsbidrag</a:t>
            </a:r>
            <a:endParaRPr lang="fi-FI" sz="1500" dirty="0"/>
          </a:p>
        </p:txBody>
      </p:sp>
      <p:sp>
        <p:nvSpPr>
          <p:cNvPr id="54" name="Tekstiruutu 53"/>
          <p:cNvSpPr txBox="1"/>
          <p:nvPr/>
        </p:nvSpPr>
        <p:spPr>
          <a:xfrm>
            <a:off x="6398587" y="234642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55" name="Tekstiruutu 54"/>
          <p:cNvSpPr txBox="1"/>
          <p:nvPr/>
        </p:nvSpPr>
        <p:spPr>
          <a:xfrm>
            <a:off x="7090703" y="2346429"/>
            <a:ext cx="3770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½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4282987" y="2346429"/>
            <a:ext cx="829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-27,56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5492514" y="2688474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1,9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1820129" y="2688474"/>
            <a:ext cx="25122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Skattefinansiering totalt</a:t>
            </a:r>
            <a:endParaRPr lang="fi-FI" sz="1500" dirty="0"/>
          </a:p>
        </p:txBody>
      </p:sp>
      <p:sp>
        <p:nvSpPr>
          <p:cNvPr id="72" name="Tekstiruutu 71"/>
          <p:cNvSpPr txBox="1"/>
          <p:nvPr/>
        </p:nvSpPr>
        <p:spPr>
          <a:xfrm>
            <a:off x="6312024" y="2688474"/>
            <a:ext cx="3930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6968875" y="2688474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1½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4369549" y="2688474"/>
            <a:ext cx="7425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30,00</a:t>
            </a:r>
          </a:p>
        </p:txBody>
      </p:sp>
      <p:sp>
        <p:nvSpPr>
          <p:cNvPr id="82" name="Tekstiruutu 81"/>
          <p:cNvSpPr txBox="1"/>
          <p:nvPr/>
        </p:nvSpPr>
        <p:spPr>
          <a:xfrm>
            <a:off x="5370684" y="3597012"/>
            <a:ext cx="620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16,7</a:t>
            </a:r>
          </a:p>
        </p:txBody>
      </p:sp>
      <p:sp>
        <p:nvSpPr>
          <p:cNvPr id="83" name="Tekstiruutu 82"/>
          <p:cNvSpPr txBox="1"/>
          <p:nvPr/>
        </p:nvSpPr>
        <p:spPr>
          <a:xfrm>
            <a:off x="1820128" y="3597012"/>
            <a:ext cx="11062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Årsbidrag</a:t>
            </a:r>
            <a:endParaRPr lang="fi-FI" sz="1500" dirty="0"/>
          </a:p>
        </p:txBody>
      </p:sp>
      <p:sp>
        <p:nvSpPr>
          <p:cNvPr id="84" name="Tekstiruutu 83"/>
          <p:cNvSpPr txBox="1"/>
          <p:nvPr/>
        </p:nvSpPr>
        <p:spPr>
          <a:xfrm>
            <a:off x="6236979" y="3597012"/>
            <a:ext cx="514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rgbClr val="FF0000"/>
                </a:solidFill>
              </a:rPr>
              <a:t>-22</a:t>
            </a:r>
          </a:p>
        </p:txBody>
      </p:sp>
      <p:sp>
        <p:nvSpPr>
          <p:cNvPr id="85" name="Tekstiruutu 84"/>
          <p:cNvSpPr txBox="1"/>
          <p:nvPr/>
        </p:nvSpPr>
        <p:spPr>
          <a:xfrm>
            <a:off x="7086192" y="359701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87" name="Tekstiruutu 86"/>
          <p:cNvSpPr txBox="1"/>
          <p:nvPr/>
        </p:nvSpPr>
        <p:spPr>
          <a:xfrm>
            <a:off x="4491377" y="3597012"/>
            <a:ext cx="620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2,70</a:t>
            </a:r>
          </a:p>
        </p:txBody>
      </p:sp>
      <p:sp>
        <p:nvSpPr>
          <p:cNvPr id="88" name="Tekstiruutu 87"/>
          <p:cNvSpPr txBox="1"/>
          <p:nvPr/>
        </p:nvSpPr>
        <p:spPr>
          <a:xfrm>
            <a:off x="5492514" y="2015424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1,3</a:t>
            </a:r>
          </a:p>
        </p:txBody>
      </p:sp>
      <p:sp>
        <p:nvSpPr>
          <p:cNvPr id="89" name="Tekstiruutu 88"/>
          <p:cNvSpPr txBox="1"/>
          <p:nvPr/>
        </p:nvSpPr>
        <p:spPr>
          <a:xfrm>
            <a:off x="1820129" y="2015424"/>
            <a:ext cx="21405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Verksamhetsutgifter</a:t>
            </a:r>
            <a:endParaRPr lang="fi-FI" sz="1500" dirty="0"/>
          </a:p>
        </p:txBody>
      </p:sp>
      <p:sp>
        <p:nvSpPr>
          <p:cNvPr id="90" name="Tekstiruutu 89"/>
          <p:cNvSpPr txBox="1"/>
          <p:nvPr/>
        </p:nvSpPr>
        <p:spPr>
          <a:xfrm>
            <a:off x="6328055" y="201542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½</a:t>
            </a:r>
          </a:p>
        </p:txBody>
      </p:sp>
      <p:sp>
        <p:nvSpPr>
          <p:cNvPr id="91" name="Tekstiruutu 90"/>
          <p:cNvSpPr txBox="1"/>
          <p:nvPr/>
        </p:nvSpPr>
        <p:spPr>
          <a:xfrm>
            <a:off x="7161235" y="201542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3" name="Tekstiruutu 92"/>
          <p:cNvSpPr txBox="1"/>
          <p:nvPr/>
        </p:nvSpPr>
        <p:spPr>
          <a:xfrm>
            <a:off x="4369549" y="2015424"/>
            <a:ext cx="7425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36,75</a:t>
            </a:r>
          </a:p>
        </p:txBody>
      </p:sp>
      <p:sp>
        <p:nvSpPr>
          <p:cNvPr id="56" name="Tekstiruutu 55"/>
          <p:cNvSpPr txBox="1"/>
          <p:nvPr/>
        </p:nvSpPr>
        <p:spPr>
          <a:xfrm>
            <a:off x="5405951" y="3901809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rgbClr val="FF0000"/>
                </a:solidFill>
              </a:rPr>
              <a:t>-4,3</a:t>
            </a:r>
          </a:p>
        </p:txBody>
      </p:sp>
      <p:sp>
        <p:nvSpPr>
          <p:cNvPr id="58" name="Tekstiruutu 57"/>
          <p:cNvSpPr txBox="1"/>
          <p:nvPr/>
        </p:nvSpPr>
        <p:spPr>
          <a:xfrm>
            <a:off x="1820128" y="3901809"/>
            <a:ext cx="20502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Bruttoinvesteringar</a:t>
            </a:r>
            <a:endParaRPr lang="fi-FI" sz="1500" dirty="0"/>
          </a:p>
        </p:txBody>
      </p:sp>
      <p:sp>
        <p:nvSpPr>
          <p:cNvPr id="59" name="Tekstiruutu 58"/>
          <p:cNvSpPr txBox="1"/>
          <p:nvPr/>
        </p:nvSpPr>
        <p:spPr>
          <a:xfrm>
            <a:off x="6323541" y="3901809"/>
            <a:ext cx="428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7015658" y="3901809"/>
            <a:ext cx="4988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1½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4491377" y="3901809"/>
            <a:ext cx="620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4,42</a:t>
            </a:r>
          </a:p>
        </p:txBody>
      </p:sp>
      <p:sp>
        <p:nvSpPr>
          <p:cNvPr id="62" name="Otsikko 5"/>
          <p:cNvSpPr>
            <a:spLocks noGrp="1"/>
          </p:cNvSpPr>
          <p:nvPr>
            <p:ph type="title"/>
          </p:nvPr>
        </p:nvSpPr>
        <p:spPr>
          <a:xfrm>
            <a:off x="1331641" y="138716"/>
            <a:ext cx="6473498" cy="597713"/>
          </a:xfrm>
        </p:spPr>
        <p:txBody>
          <a:bodyPr>
            <a:noAutofit/>
          </a:bodyPr>
          <a:lstStyle/>
          <a:p>
            <a:pPr algn="ctr"/>
            <a:r>
              <a:rPr lang="fi-FI" sz="1800" b="0" dirty="0" smtClean="0"/>
              <a:t>Den kommunala ekonomins utveckling </a:t>
            </a:r>
            <a:r>
              <a:rPr lang="fi-FI" sz="1800" b="0" dirty="0"/>
              <a:t>2015-2018 </a:t>
            </a:r>
            <a:br>
              <a:rPr lang="fi-FI" sz="1800" b="0" dirty="0"/>
            </a:br>
            <a:r>
              <a:rPr lang="fi-FI" sz="1800" b="0" dirty="0"/>
              <a:t> </a:t>
            </a:r>
            <a:r>
              <a:rPr lang="fi-FI" sz="1800" b="0" dirty="0" smtClean="0"/>
              <a:t>Kommunerna och samkommunerna</a:t>
            </a:r>
            <a:endParaRPr lang="fi-FI" sz="1800" b="0" dirty="0"/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6312747" y="4825195"/>
            <a:ext cx="27491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 smtClean="0"/>
              <a:t>Källa: Statistikcentralen/Kommunförbundet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7933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8" name="Alatunnisteen paikkamerkki 1"/>
          <p:cNvSpPr>
            <a:spLocks noGrp="1"/>
          </p:cNvSpPr>
          <p:nvPr>
            <p:ph type="ftr" sz="quarter" idx="11"/>
          </p:nvPr>
        </p:nvSpPr>
        <p:spPr bwMode="auto">
          <a:xfrm>
            <a:off x="3653899" y="4857192"/>
            <a:ext cx="1702097" cy="1988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75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312747" y="4825195"/>
            <a:ext cx="27491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 smtClean="0"/>
              <a:t>Källa: Statistikcentralen/Kommunförbundet</a:t>
            </a:r>
            <a:endParaRPr lang="fi-FI" sz="9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3937" y="44079"/>
            <a:ext cx="6577956" cy="730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1900" dirty="0" smtClean="0"/>
              <a:t>Kommunernas och samkommunernas </a:t>
            </a:r>
            <a:br>
              <a:rPr lang="sv-SE" sz="1900" dirty="0" smtClean="0"/>
            </a:br>
            <a:r>
              <a:rPr lang="sv-SE" sz="1900" dirty="0" smtClean="0"/>
              <a:t>resultaträkning för åren 2015-2018, md €</a:t>
            </a:r>
            <a:endParaRPr lang="fi-FI" sz="1900" dirty="0" smtClean="0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911465"/>
              </p:ext>
            </p:extLst>
          </p:nvPr>
        </p:nvGraphicFramePr>
        <p:xfrm>
          <a:off x="927947" y="964004"/>
          <a:ext cx="7145866" cy="330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Worksheet" r:id="rId4" imgW="7856185" imgH="3467037" progId="Excel.Sheet.12">
                  <p:embed/>
                </p:oleObj>
              </mc:Choice>
              <mc:Fallback>
                <p:oleObj name="Worksheet" r:id="rId4" imgW="7856185" imgH="34670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947" y="964004"/>
                        <a:ext cx="7145866" cy="330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6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844063" y="239484"/>
            <a:ext cx="6968394" cy="37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i-FI" sz="1951" b="1" dirty="0">
                <a:solidFill>
                  <a:schemeClr val="accent1"/>
                </a:solidFill>
              </a:rPr>
              <a:t>Sammanfattning av bokslutsprognoserna 2016</a:t>
            </a:r>
          </a:p>
        </p:txBody>
      </p:sp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383869" y="4840005"/>
            <a:ext cx="2171700" cy="166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82781" y="872703"/>
            <a:ext cx="84739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Kommunernas bokslutsprognoser för år 2016 motsvarar förväntningarna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82782" y="1544464"/>
            <a:ext cx="765074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Verksamhetsutgifterna ökade måttligt, </a:t>
            </a:r>
            <a:r>
              <a:rPr lang="sv-SE" sz="1500" b="1" dirty="0" smtClean="0">
                <a:solidFill>
                  <a:schemeClr val="accent1"/>
                </a:solidFill>
              </a:rPr>
              <a:t>dryg </a:t>
            </a:r>
            <a:r>
              <a:rPr lang="sv-SE" sz="1500" b="1" dirty="0">
                <a:solidFill>
                  <a:schemeClr val="accent1"/>
                </a:solidFill>
              </a:rPr>
              <a:t>en procent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Verksamhetsinkomsterna på samma nivå som </a:t>
            </a:r>
            <a:r>
              <a:rPr lang="sv-SE" sz="1500" b="1" dirty="0" smtClean="0">
                <a:solidFill>
                  <a:schemeClr val="accent1"/>
                </a:solidFill>
              </a:rPr>
              <a:t>året innan</a:t>
            </a:r>
            <a:endParaRPr lang="sv-SE" sz="15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Skattefinansieringen (skatteinkomsterna + statsandelarna) enligt förväntningarna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Årsbidraget förbättrades på hela landets nivå men de kommunvisa skillnaderna är ännu stora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500" b="1" dirty="0">
                <a:solidFill>
                  <a:schemeClr val="accent1"/>
                </a:solidFill>
              </a:rPr>
              <a:t>Räkenskapsperiodens resultat negativt i 111 kommuner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500" b="1" dirty="0">
                <a:solidFill>
                  <a:schemeClr val="accent1"/>
                </a:solidFill>
              </a:rPr>
              <a:t>Investeringsutgifterna </a:t>
            </a:r>
            <a:r>
              <a:rPr lang="fi-FI" sz="1500" b="1" dirty="0" smtClean="0">
                <a:solidFill>
                  <a:schemeClr val="accent1"/>
                </a:solidFill>
              </a:rPr>
              <a:t>måttliga</a:t>
            </a:r>
            <a:endParaRPr lang="sv-SE" sz="15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Lånestockens tillväxt har stannat av</a:t>
            </a:r>
          </a:p>
        </p:txBody>
      </p:sp>
      <p:sp>
        <p:nvSpPr>
          <p:cNvPr id="2" name="Suorakulmio 1"/>
          <p:cNvSpPr/>
          <p:nvPr/>
        </p:nvSpPr>
        <p:spPr>
          <a:xfrm>
            <a:off x="782781" y="1150868"/>
            <a:ext cx="7943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>
                <a:solidFill>
                  <a:srgbClr val="0070C0"/>
                </a:solidFill>
              </a:rPr>
              <a:t>Uppgifterna motsvarar </a:t>
            </a:r>
            <a:r>
              <a:rPr lang="sv-SE" sz="1400" i="1" dirty="0" smtClean="0">
                <a:solidFill>
                  <a:srgbClr val="0070C0"/>
                </a:solidFill>
              </a:rPr>
              <a:t>utvecklingsprognosen </a:t>
            </a:r>
            <a:r>
              <a:rPr lang="sv-SE" sz="1400" i="1" dirty="0">
                <a:solidFill>
                  <a:srgbClr val="0070C0"/>
                </a:solidFill>
              </a:rPr>
              <a:t>i FM:s Kommunekonomiprogram från förra hösten</a:t>
            </a:r>
          </a:p>
        </p:txBody>
      </p:sp>
    </p:spTree>
    <p:extLst>
      <p:ext uri="{BB962C8B-B14F-4D97-AF65-F5344CB8AC3E}">
        <p14:creationId xmlns:p14="http://schemas.microsoft.com/office/powerpoint/2010/main" val="20395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3707905" y="4857192"/>
            <a:ext cx="2321719" cy="198835"/>
          </a:xfrm>
        </p:spPr>
        <p:txBody>
          <a:bodyPr/>
          <a:lstStyle/>
          <a:p>
            <a:pPr>
              <a:defRPr/>
            </a:pPr>
            <a:r>
              <a:rPr lang="fi-FI" sz="675" dirty="0"/>
              <a:t>8.2.2017 Jari Koskinen</a:t>
            </a:r>
          </a:p>
        </p:txBody>
      </p:sp>
      <p:sp>
        <p:nvSpPr>
          <p:cNvPr id="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656" y="77171"/>
            <a:ext cx="6611823" cy="6275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1900" dirty="0" smtClean="0"/>
              <a:t>Kommunernas och samkommunernas </a:t>
            </a:r>
            <a:br>
              <a:rPr lang="sv-SE" sz="1900" dirty="0" smtClean="0"/>
            </a:br>
            <a:r>
              <a:rPr lang="sv-SE" sz="1900" dirty="0" smtClean="0"/>
              <a:t>resultaträkning för åren 2014-2016, md €</a:t>
            </a:r>
            <a:endParaRPr lang="fi-FI" sz="1900" dirty="0" smtClean="0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73713"/>
              </p:ext>
            </p:extLst>
          </p:nvPr>
        </p:nvGraphicFramePr>
        <p:xfrm>
          <a:off x="1281761" y="718215"/>
          <a:ext cx="6685700" cy="405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Worksheet" r:id="rId4" imgW="8922843" imgH="5402690" progId="Excel.Sheet.12">
                  <p:embed/>
                </p:oleObj>
              </mc:Choice>
              <mc:Fallback>
                <p:oleObj name="Worksheet" r:id="rId4" imgW="8922843" imgH="5402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1761" y="718215"/>
                        <a:ext cx="6685700" cy="4050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6312747" y="4825195"/>
            <a:ext cx="27491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 smtClean="0"/>
              <a:t>Källa: Statistikcentralen/Kommunförbundet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8315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5323"/>
              </p:ext>
            </p:extLst>
          </p:nvPr>
        </p:nvGraphicFramePr>
        <p:xfrm>
          <a:off x="565744" y="566739"/>
          <a:ext cx="8190129" cy="376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368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37874" y="4841082"/>
            <a:ext cx="2171700" cy="2149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5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803084" y="4010354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EP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127330" y="4010354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BSP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7469259" y="4010354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BU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9388" y="54323"/>
            <a:ext cx="885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fi-FI" sz="1900" dirty="0">
                <a:solidFill>
                  <a:schemeClr val="accent1"/>
                </a:solidFill>
              </a:rPr>
              <a:t>Kommunernas och samkommunernas årsbidrag, avskrivningar</a:t>
            </a:r>
          </a:p>
          <a:p>
            <a:pPr algn="ctr"/>
            <a:r>
              <a:rPr lang="fi-FI" sz="1900" dirty="0">
                <a:solidFill>
                  <a:schemeClr val="accent1"/>
                </a:solidFill>
              </a:rPr>
              <a:t> och investeringar, md €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12747" y="4825195"/>
            <a:ext cx="27491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 smtClean="0"/>
              <a:t>Källa: Statistikcentralen/Kommunförbundet</a:t>
            </a:r>
            <a:endParaRPr lang="fi-FI" sz="9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83213" y="4168740"/>
            <a:ext cx="744899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28600" indent="-228600" eaLnBrk="1" hangingPunct="1">
              <a:buAutoNum type="arabicParenR"/>
            </a:pPr>
            <a:r>
              <a:rPr lang="fi-FI" sz="900" dirty="0" smtClean="0">
                <a:solidFill>
                  <a:srgbClr val="003882"/>
                </a:solidFill>
              </a:rPr>
              <a:t>Investeringsutgifter – Finansieringsandelar för investeringar. 2) </a:t>
            </a:r>
            <a:r>
              <a:rPr lang="fi-FI" sz="900" dirty="0" smtClean="0"/>
              <a:t>Investeringsutgifter </a:t>
            </a:r>
            <a:r>
              <a:rPr lang="fi-FI" sz="900" dirty="0"/>
              <a:t>utan mark- och </a:t>
            </a:r>
            <a:r>
              <a:rPr lang="fi-FI" sz="900" dirty="0" smtClean="0"/>
              <a:t> vattenområden samt </a:t>
            </a:r>
            <a:r>
              <a:rPr lang="fi-FI" sz="900" dirty="0"/>
              <a:t>anskaffning av aktier och </a:t>
            </a:r>
            <a:r>
              <a:rPr lang="fi-FI" sz="900" dirty="0" smtClean="0"/>
              <a:t>andelar.</a:t>
            </a:r>
            <a:endParaRPr lang="fi-FI" sz="900" dirty="0" smtClean="0">
              <a:solidFill>
                <a:srgbClr val="003882"/>
              </a:solidFill>
            </a:endParaRPr>
          </a:p>
          <a:p>
            <a:pPr eaLnBrk="1" hangingPunct="1"/>
            <a:r>
              <a:rPr lang="fi-FI" sz="900" dirty="0" smtClean="0">
                <a:solidFill>
                  <a:srgbClr val="003882"/>
                </a:solidFill>
              </a:rPr>
              <a:t>   År </a:t>
            </a:r>
            <a:r>
              <a:rPr lang="fi-FI" sz="900" dirty="0">
                <a:solidFill>
                  <a:srgbClr val="003882"/>
                </a:solidFill>
              </a:rPr>
              <a:t>2010 </a:t>
            </a:r>
            <a:r>
              <a:rPr lang="fi-FI" sz="900" dirty="0" smtClean="0">
                <a:solidFill>
                  <a:srgbClr val="003882"/>
                </a:solidFill>
              </a:rPr>
              <a:t>innehåller </a:t>
            </a:r>
            <a:r>
              <a:rPr lang="fi-FI" sz="900" dirty="0">
                <a:solidFill>
                  <a:srgbClr val="003882"/>
                </a:solidFill>
              </a:rPr>
              <a:t>poster i anslutning till grundandet </a:t>
            </a:r>
            <a:r>
              <a:rPr lang="fi-FI" sz="900" dirty="0" smtClean="0">
                <a:solidFill>
                  <a:srgbClr val="003882"/>
                </a:solidFill>
              </a:rPr>
              <a:t>av  </a:t>
            </a:r>
            <a:r>
              <a:rPr lang="fi-FI" sz="900" dirty="0">
                <a:solidFill>
                  <a:srgbClr val="003882"/>
                </a:solidFill>
              </a:rPr>
              <a:t>samkommunen Helsingforsregionens miljötjänster (</a:t>
            </a:r>
            <a:r>
              <a:rPr lang="fi-FI" sz="900" dirty="0" smtClean="0">
                <a:solidFill>
                  <a:srgbClr val="003882"/>
                </a:solidFill>
              </a:rPr>
              <a:t>HRM)</a:t>
            </a:r>
          </a:p>
          <a:p>
            <a:pPr eaLnBrk="1" hangingPunct="1"/>
            <a:r>
              <a:rPr lang="sv-SE" sz="900" dirty="0" smtClean="0">
                <a:solidFill>
                  <a:srgbClr val="003882"/>
                </a:solidFill>
              </a:rPr>
              <a:t>   År 2014 ökade investeringarna med omkring 3,1 md euro som orsakades av anskaffningen </a:t>
            </a:r>
            <a:r>
              <a:rPr lang="sv-SE" sz="900" dirty="0">
                <a:solidFill>
                  <a:srgbClr val="003882"/>
                </a:solidFill>
              </a:rPr>
              <a:t>av aktier och andelar </a:t>
            </a:r>
            <a:r>
              <a:rPr lang="sv-SE" sz="900" dirty="0" smtClean="0">
                <a:solidFill>
                  <a:srgbClr val="003882"/>
                </a:solidFill>
              </a:rPr>
              <a:t> </a:t>
            </a:r>
          </a:p>
          <a:p>
            <a:pPr eaLnBrk="1" hangingPunct="1"/>
            <a:r>
              <a:rPr lang="sv-SE" sz="900" dirty="0">
                <a:solidFill>
                  <a:srgbClr val="003882"/>
                </a:solidFill>
              </a:rPr>
              <a:t> </a:t>
            </a:r>
            <a:r>
              <a:rPr lang="sv-SE" sz="900" dirty="0" smtClean="0">
                <a:solidFill>
                  <a:srgbClr val="003882"/>
                </a:solidFill>
              </a:rPr>
              <a:t>  till en följd </a:t>
            </a:r>
            <a:r>
              <a:rPr lang="sv-SE" sz="900" dirty="0">
                <a:solidFill>
                  <a:srgbClr val="003882"/>
                </a:solidFill>
              </a:rPr>
              <a:t>av bolagiseringen av kommunala </a:t>
            </a:r>
            <a:r>
              <a:rPr lang="sv-SE" sz="900" dirty="0" smtClean="0">
                <a:solidFill>
                  <a:srgbClr val="003882"/>
                </a:solidFill>
              </a:rPr>
              <a:t>affärsverk.</a:t>
            </a:r>
            <a:endParaRPr lang="sv-SE" sz="1100" dirty="0">
              <a:solidFill>
                <a:srgbClr val="0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39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490972"/>
              </p:ext>
            </p:extLst>
          </p:nvPr>
        </p:nvGraphicFramePr>
        <p:xfrm>
          <a:off x="558802" y="569915"/>
          <a:ext cx="8265887" cy="335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970739" y="4838703"/>
            <a:ext cx="1573373" cy="19883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8.2.2017 Jari Koskinen</a:t>
            </a:r>
            <a:endParaRPr lang="fi-FI" sz="900" dirty="0"/>
          </a:p>
        </p:txBody>
      </p:sp>
      <p:sp>
        <p:nvSpPr>
          <p:cNvPr id="9" name="Tekstiruutu 8"/>
          <p:cNvSpPr txBox="1"/>
          <p:nvPr/>
        </p:nvSpPr>
        <p:spPr>
          <a:xfrm>
            <a:off x="7970000" y="3731638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EP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272475" y="3731638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BSP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7628919" y="3731638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BU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312747" y="4825195"/>
            <a:ext cx="27491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 smtClean="0"/>
              <a:t>Källa: Statistikcentralen/Kommunförbundet</a:t>
            </a:r>
            <a:endParaRPr lang="fi-FI" sz="9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0825" y="62248"/>
            <a:ext cx="8748713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dirty="0">
                <a:solidFill>
                  <a:schemeClr val="accent1"/>
                </a:solidFill>
              </a:rPr>
              <a:t>V</a:t>
            </a:r>
            <a:r>
              <a:rPr lang="fi-FI" dirty="0" smtClean="0">
                <a:solidFill>
                  <a:schemeClr val="accent1"/>
                </a:solidFill>
              </a:rPr>
              <a:t>erksamhetens och investeringarnas kassaflöde samt ökningen av lånestocken inom den kommunala sektorn åren 1997-2018, md </a:t>
            </a:r>
            <a:r>
              <a:rPr lang="fi-FI" dirty="0">
                <a:solidFill>
                  <a:schemeClr val="accent1"/>
                </a:solidFill>
              </a:rPr>
              <a:t>€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412175" y="4202221"/>
            <a:ext cx="87115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900" dirty="0"/>
              <a:t>Verksamhetens och investeringarnas kassaflöde är </a:t>
            </a:r>
            <a:r>
              <a:rPr lang="sv-FI" sz="900" dirty="0" smtClean="0"/>
              <a:t>ett mellanresultat i finansieringsanalysen. Ett negativt belopp </a:t>
            </a:r>
            <a:r>
              <a:rPr lang="sv-FI" sz="900" dirty="0"/>
              <a:t>(</a:t>
            </a:r>
            <a:r>
              <a:rPr lang="sv-FI" sz="900" dirty="0" smtClean="0"/>
              <a:t>underskott) </a:t>
            </a:r>
            <a:r>
              <a:rPr lang="sv-FI" sz="900" dirty="0"/>
              <a:t>beskriver att </a:t>
            </a:r>
            <a:r>
              <a:rPr lang="sv-FI" sz="900" dirty="0" smtClean="0"/>
              <a:t>utgifter antingen </a:t>
            </a:r>
            <a:r>
              <a:rPr lang="sv-FI" sz="900" dirty="0"/>
              <a:t>måste täckas genom en minskning </a:t>
            </a:r>
            <a:r>
              <a:rPr lang="sv-FI" sz="900" dirty="0" smtClean="0"/>
              <a:t>av de </a:t>
            </a:r>
            <a:r>
              <a:rPr lang="sv-FI" sz="900" dirty="0"/>
              <a:t>likvida medlen eller genom </a:t>
            </a:r>
            <a:r>
              <a:rPr lang="sv-FI" sz="900" dirty="0" smtClean="0"/>
              <a:t>ökning av lånestocken. Ett positivt belopp </a:t>
            </a:r>
            <a:r>
              <a:rPr lang="sv-FI" sz="900" dirty="0"/>
              <a:t>(</a:t>
            </a:r>
            <a:r>
              <a:rPr lang="sv-FI" sz="900" dirty="0" smtClean="0"/>
              <a:t>överskott) </a:t>
            </a:r>
            <a:r>
              <a:rPr lang="sv-FI" sz="900" dirty="0"/>
              <a:t>beskriver hur stor andel av kassaflödet </a:t>
            </a:r>
            <a:r>
              <a:rPr lang="sv-FI" sz="900" dirty="0" smtClean="0"/>
              <a:t>som blir </a:t>
            </a:r>
            <a:r>
              <a:rPr lang="sv-FI" sz="900" dirty="0"/>
              <a:t>kvar till </a:t>
            </a:r>
            <a:r>
              <a:rPr lang="sv-FI" sz="900" dirty="0" smtClean="0"/>
              <a:t>nettoutlåning, låneamorteringar och förstärkning </a:t>
            </a:r>
            <a:r>
              <a:rPr lang="sv-FI" sz="900" dirty="0"/>
              <a:t>av kassan.</a:t>
            </a:r>
            <a:endParaRPr lang="fi-FI" sz="900" dirty="0"/>
          </a:p>
        </p:txBody>
      </p:sp>
      <p:sp>
        <p:nvSpPr>
          <p:cNvPr id="17" name="Suorakulmio 16"/>
          <p:cNvSpPr/>
          <p:nvPr/>
        </p:nvSpPr>
        <p:spPr>
          <a:xfrm>
            <a:off x="215008" y="3888904"/>
            <a:ext cx="717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900" dirty="0" smtClean="0"/>
              <a:t> </a:t>
            </a:r>
            <a:r>
              <a:rPr lang="fi-FI" sz="900" b="1" dirty="0" smtClean="0"/>
              <a:t>1) Verksamhetens och investeringarnas kassaflöde = Internt tillförda medel + Investeringar, netto  </a:t>
            </a:r>
          </a:p>
          <a:p>
            <a:pPr eaLnBrk="1" hangingPunct="1"/>
            <a:r>
              <a:rPr lang="fi-FI" sz="900" b="1" dirty="0"/>
              <a:t> </a:t>
            </a:r>
            <a:r>
              <a:rPr lang="fi-FI" sz="900" b="1" dirty="0" smtClean="0"/>
              <a:t>     </a:t>
            </a:r>
            <a:r>
              <a:rPr lang="fi-FI" sz="900" kern="0" dirty="0" smtClean="0"/>
              <a:t>Internt </a:t>
            </a:r>
            <a:r>
              <a:rPr lang="fi-FI" sz="900" kern="0" dirty="0"/>
              <a:t>tillförda medel = Årsbidrag + extraordinära poster, netto + korrektivposter till internt tillförda medel 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157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34991"/>
              </p:ext>
            </p:extLst>
          </p:nvPr>
        </p:nvGraphicFramePr>
        <p:xfrm>
          <a:off x="718459" y="719141"/>
          <a:ext cx="7830456" cy="391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1" name="Alatunnisteen paikkamerkki 1"/>
          <p:cNvSpPr>
            <a:spLocks noGrp="1"/>
          </p:cNvSpPr>
          <p:nvPr>
            <p:ph type="ftr" sz="quarter" idx="11"/>
          </p:nvPr>
        </p:nvSpPr>
        <p:spPr bwMode="auto">
          <a:xfrm>
            <a:off x="3738990" y="4840006"/>
            <a:ext cx="1789397" cy="1988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799035" y="4473269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EP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130532" y="4473269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BSP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7472463" y="4473269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BU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3850" y="188640"/>
            <a:ext cx="86455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chemeClr val="accent1"/>
                </a:solidFill>
              </a:rPr>
              <a:t>Kommunernas och samkommunernas lånestock och likvida medel </a:t>
            </a:r>
            <a:r>
              <a:rPr lang="fi-FI" sz="2000" dirty="0" smtClean="0">
                <a:solidFill>
                  <a:schemeClr val="accent1"/>
                </a:solidFill>
              </a:rPr>
              <a:t>1997-2018, </a:t>
            </a:r>
            <a:r>
              <a:rPr lang="fi-FI" sz="2000" dirty="0">
                <a:solidFill>
                  <a:schemeClr val="accent1"/>
                </a:solidFill>
              </a:rPr>
              <a:t>md €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312747" y="4825195"/>
            <a:ext cx="27491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 smtClean="0"/>
              <a:t>Källa: Statistikcentralen/Kommunförbundet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80863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1331643" y="42137"/>
            <a:ext cx="6480813" cy="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Faktorer att beakta i tolkningen av</a:t>
            </a:r>
          </a:p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bokslutsprognoserna </a:t>
            </a:r>
            <a:r>
              <a:rPr lang="sv-SE" sz="1951" b="1" dirty="0" smtClean="0">
                <a:solidFill>
                  <a:schemeClr val="accent1"/>
                </a:solidFill>
              </a:rPr>
              <a:t>2016</a:t>
            </a:r>
            <a:endParaRPr lang="fi-FI" sz="1951" b="1" dirty="0">
              <a:solidFill>
                <a:schemeClr val="accent1"/>
              </a:solidFill>
            </a:endParaRPr>
          </a:p>
        </p:txBody>
      </p:sp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383869" y="4840005"/>
            <a:ext cx="2171700" cy="166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552179" y="3065577"/>
            <a:ext cx="63385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/>
              <a:t>Verksamhetsinkomsterna på samma nivå som året innan</a:t>
            </a:r>
          </a:p>
        </p:txBody>
      </p:sp>
      <p:sp>
        <p:nvSpPr>
          <p:cNvPr id="14" name="Rectangle 150"/>
          <p:cNvSpPr>
            <a:spLocks noChangeArrowheads="1"/>
          </p:cNvSpPr>
          <p:nvPr/>
        </p:nvSpPr>
        <p:spPr bwMode="auto">
          <a:xfrm>
            <a:off x="563282" y="3456501"/>
            <a:ext cx="8196326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Bl.a. social- och hälsovårdens förhöjda avgifter ökade på verksamhetsinkomsterna (effekten enligt FM:s uppskattningar 150 mn euro, Kommunförbundets uppskattning 90 mn euro)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Statsunderstöd för ordnandet av kommunernas tjänster (försöket med  lönesubventioner, minskandet av gruppstorlekarna, förbättrandet av kvaliteten av den grundläggande utbildningen) saktade bl.a. </a:t>
            </a:r>
            <a:r>
              <a:rPr lang="sv-SE" sz="1425" i="1" dirty="0" smtClean="0">
                <a:solidFill>
                  <a:srgbClr val="0070C0"/>
                </a:solidFill>
              </a:rPr>
              <a:t>ner </a:t>
            </a:r>
            <a:r>
              <a:rPr lang="sv-SE" sz="1425" i="1" dirty="0">
                <a:solidFill>
                  <a:srgbClr val="0070C0"/>
                </a:solidFill>
              </a:rPr>
              <a:t>på verksamhetsinkomsternas ökning </a:t>
            </a:r>
            <a:endParaRPr lang="fi-FI" sz="1425" b="1" i="1" dirty="0">
              <a:solidFill>
                <a:srgbClr val="0070C0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552179" y="798076"/>
            <a:ext cx="61782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/>
              <a:t>Verksamhetsutgifterna ökade måttligt, dryg en procent</a:t>
            </a:r>
          </a:p>
        </p:txBody>
      </p:sp>
      <p:sp>
        <p:nvSpPr>
          <p:cNvPr id="16" name="Rectangle 150"/>
          <p:cNvSpPr>
            <a:spLocks noChangeArrowheads="1"/>
          </p:cNvSpPr>
          <p:nvPr/>
        </p:nvSpPr>
        <p:spPr bwMode="auto">
          <a:xfrm>
            <a:off x="563281" y="1125767"/>
            <a:ext cx="8125587" cy="19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Löneuppgörelsernas </a:t>
            </a:r>
            <a:r>
              <a:rPr lang="sv-SE" sz="1425" i="1" dirty="0" smtClean="0">
                <a:solidFill>
                  <a:srgbClr val="0070C0"/>
                </a:solidFill>
              </a:rPr>
              <a:t>verkningar </a:t>
            </a:r>
            <a:r>
              <a:rPr lang="sv-SE" sz="1425" i="1" dirty="0">
                <a:solidFill>
                  <a:srgbClr val="0070C0"/>
                </a:solidFill>
              </a:rPr>
              <a:t>väldigt </a:t>
            </a:r>
            <a:r>
              <a:rPr lang="sv-SE" sz="1425" i="1" dirty="0" smtClean="0">
                <a:solidFill>
                  <a:srgbClr val="0070C0"/>
                </a:solidFill>
              </a:rPr>
              <a:t>måttliga, </a:t>
            </a:r>
            <a:r>
              <a:rPr lang="sv-SE" sz="1425" i="1" dirty="0">
                <a:solidFill>
                  <a:srgbClr val="0070C0"/>
                </a:solidFill>
              </a:rPr>
              <a:t>i genomsnitt 0,6 %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Kommunerna fortsatte anpassa personalutgifterna, vilket saktade ner </a:t>
            </a:r>
            <a:r>
              <a:rPr lang="sv-SE" sz="1425" i="1" dirty="0" smtClean="0">
                <a:solidFill>
                  <a:srgbClr val="0070C0"/>
                </a:solidFill>
              </a:rPr>
              <a:t>verksamhetsutgifternas </a:t>
            </a:r>
            <a:r>
              <a:rPr lang="sv-SE" sz="1425" i="1" dirty="0">
                <a:solidFill>
                  <a:srgbClr val="0070C0"/>
                </a:solidFill>
              </a:rPr>
              <a:t>ökning med ca. 357 mn euro enligt </a:t>
            </a:r>
            <a:r>
              <a:rPr lang="sv-SE" sz="1425" i="1" dirty="0" smtClean="0">
                <a:solidFill>
                  <a:srgbClr val="0070C0"/>
                </a:solidFill>
              </a:rPr>
              <a:t>KT:s enkät</a:t>
            </a:r>
            <a:endParaRPr lang="sv-SE" sz="1425" i="1" dirty="0">
              <a:solidFill>
                <a:srgbClr val="0070C0"/>
              </a:solidFill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Även semesterlöneskuldens minskning som berodde på nedskärningen av semesterpenningen </a:t>
            </a:r>
            <a:r>
              <a:rPr lang="sv-SE" sz="1425" i="1" dirty="0" smtClean="0">
                <a:solidFill>
                  <a:srgbClr val="0070C0"/>
                </a:solidFill>
              </a:rPr>
              <a:t>i enlighet med konkurrenskraftsavtalet</a:t>
            </a:r>
            <a:r>
              <a:rPr lang="sv-SE" sz="1425" i="1" dirty="0">
                <a:solidFill>
                  <a:srgbClr val="0070C0"/>
                </a:solidFill>
              </a:rPr>
              <a:t>, saktade ner verksamhetsutgifternas ökning med ca. </a:t>
            </a:r>
            <a:r>
              <a:rPr lang="sv-SE" sz="1425" i="1" dirty="0" smtClean="0">
                <a:solidFill>
                  <a:srgbClr val="0070C0"/>
                </a:solidFill>
              </a:rPr>
              <a:t>150 </a:t>
            </a:r>
            <a:r>
              <a:rPr lang="sv-SE" sz="1425" i="1" dirty="0">
                <a:solidFill>
                  <a:srgbClr val="0070C0"/>
                </a:solidFill>
              </a:rPr>
              <a:t>mn euro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Den låga inflationen (+0,4 %) dämpade </a:t>
            </a:r>
            <a:r>
              <a:rPr lang="sv-SE" sz="1425" i="1" dirty="0" smtClean="0">
                <a:solidFill>
                  <a:srgbClr val="0070C0"/>
                </a:solidFill>
              </a:rPr>
              <a:t>köpens tillväxt</a:t>
            </a:r>
            <a:endParaRPr lang="sv-SE" sz="1425" i="1" dirty="0">
              <a:solidFill>
                <a:srgbClr val="0070C0"/>
              </a:solidFill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Bl.a. trycket som </a:t>
            </a:r>
            <a:r>
              <a:rPr lang="sv-SE" sz="1425" i="1" dirty="0" smtClean="0">
                <a:solidFill>
                  <a:srgbClr val="0070C0"/>
                </a:solidFill>
              </a:rPr>
              <a:t>åldersstrukturen </a:t>
            </a:r>
            <a:r>
              <a:rPr lang="sv-SE" sz="1425" i="1" dirty="0">
                <a:solidFill>
                  <a:srgbClr val="0070C0"/>
                </a:solidFill>
              </a:rPr>
              <a:t>för med sig, den ökade immigrationen samt långtidsarbetslösheten som varit på hög nivå ökade på </a:t>
            </a:r>
            <a:r>
              <a:rPr lang="sv-SE" sz="1425" i="1" dirty="0" smtClean="0">
                <a:solidFill>
                  <a:srgbClr val="0070C0"/>
                </a:solidFill>
              </a:rPr>
              <a:t>verksamhetsutgifterna</a:t>
            </a:r>
            <a:endParaRPr lang="sv-SE" sz="1425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1331643" y="42137"/>
            <a:ext cx="6480813" cy="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Faktorer att beakta i tolkningen av</a:t>
            </a:r>
          </a:p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bokslutsprognoserna 2016</a:t>
            </a:r>
            <a:endParaRPr lang="fi-FI" sz="1951" b="1" dirty="0">
              <a:solidFill>
                <a:schemeClr val="accent1"/>
              </a:solidFill>
            </a:endParaRPr>
          </a:p>
        </p:txBody>
      </p:sp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383869" y="4840005"/>
            <a:ext cx="2171700" cy="166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21" name="Rectangle 150"/>
          <p:cNvSpPr>
            <a:spLocks noChangeArrowheads="1"/>
          </p:cNvSpPr>
          <p:nvPr/>
        </p:nvSpPr>
        <p:spPr bwMode="auto">
          <a:xfrm>
            <a:off x="372381" y="977224"/>
            <a:ext cx="8602288" cy="19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Kommunalskatteinkomsterna ökade med 2,0 % eftersom förvärvsinkomsternas utveckling var svag</a:t>
            </a:r>
          </a:p>
          <a:p>
            <a:pPr marL="714357" lvl="1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Endast 45 kommuner höjde på sin inkomstskattesats för år 2016</a:t>
            </a:r>
          </a:p>
          <a:p>
            <a:pPr marL="714357" lvl="1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Ändringarna i skattegrunden minskade på kommunalskatterna med ca. 260 mn euro.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Kommunernas samfundsskatteinkomster </a:t>
            </a:r>
            <a:r>
              <a:rPr lang="sv-SE" sz="1425" b="1" i="1" dirty="0">
                <a:solidFill>
                  <a:srgbClr val="0070C0"/>
                </a:solidFill>
              </a:rPr>
              <a:t>sjönk</a:t>
            </a:r>
            <a:r>
              <a:rPr lang="sv-SE" sz="1425" i="1" dirty="0">
                <a:solidFill>
                  <a:srgbClr val="0070C0"/>
                </a:solidFill>
              </a:rPr>
              <a:t> med 6,3 % (ca. 100 mn euro) fastän hela landets insamlade </a:t>
            </a:r>
            <a:r>
              <a:rPr lang="sv-SE" sz="1425" i="1" dirty="0" smtClean="0">
                <a:solidFill>
                  <a:srgbClr val="0070C0"/>
                </a:solidFill>
              </a:rPr>
              <a:t>samfundsskatter </a:t>
            </a:r>
            <a:r>
              <a:rPr lang="sv-SE" sz="1425" i="1" dirty="0">
                <a:solidFill>
                  <a:srgbClr val="0070C0"/>
                </a:solidFill>
              </a:rPr>
              <a:t>ökade med 5,8 %.</a:t>
            </a:r>
          </a:p>
          <a:p>
            <a:pPr marL="600060" lvl="1" indent="-257168">
              <a:buFont typeface="Arial" panose="020B0604020202020204" pitchFamily="34" charset="0"/>
              <a:buChar char="•"/>
            </a:pPr>
            <a:r>
              <a:rPr lang="sv-SE" sz="1400" i="1" kern="0" dirty="0">
                <a:solidFill>
                  <a:srgbClr val="0070C0"/>
                </a:solidFill>
              </a:rPr>
              <a:t>Kommunernas samfundsskatteinkomster sjönk eftersom kommunernas tillfälligt höjda samfundsskatteandel på fem % -enheter avslutades ifjol (effekt -258 mn euro</a:t>
            </a:r>
            <a:r>
              <a:rPr lang="sv-SE" sz="1400" i="1" kern="0" dirty="0" smtClean="0">
                <a:solidFill>
                  <a:srgbClr val="0070C0"/>
                </a:solidFill>
              </a:rPr>
              <a:t>)</a:t>
            </a:r>
            <a:r>
              <a:rPr lang="fi-FI" sz="1400" i="1" kern="0" dirty="0" smtClean="0">
                <a:solidFill>
                  <a:srgbClr val="0070C0"/>
                </a:solidFill>
              </a:rPr>
              <a:t>, </a:t>
            </a:r>
            <a:endParaRPr lang="fi-FI" sz="1400" i="1" dirty="0" smtClean="0">
              <a:solidFill>
                <a:srgbClr val="0070C0"/>
              </a:solidFill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fi-FI" sz="1425" i="1" dirty="0">
                <a:solidFill>
                  <a:srgbClr val="0070C0"/>
                </a:solidFill>
              </a:rPr>
              <a:t>Fastighetsskatterna ökade med 4,1 %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93767" y="659353"/>
            <a:ext cx="8284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/>
              <a:t>De sammanlagda skatteinkomsterna ökade med 1,4 %, eller 300 mn euro</a:t>
            </a:r>
          </a:p>
        </p:txBody>
      </p:sp>
      <p:sp>
        <p:nvSpPr>
          <p:cNvPr id="11" name="Rectangle 150"/>
          <p:cNvSpPr>
            <a:spLocks noChangeArrowheads="1"/>
          </p:cNvSpPr>
          <p:nvPr/>
        </p:nvSpPr>
        <p:spPr bwMode="auto">
          <a:xfrm>
            <a:off x="372381" y="3150354"/>
            <a:ext cx="8647491" cy="10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 smtClean="0">
                <a:solidFill>
                  <a:srgbClr val="0070C0"/>
                </a:solidFill>
              </a:rPr>
              <a:t>Statsandelarna </a:t>
            </a:r>
            <a:r>
              <a:rPr lang="sv-SE" sz="1425" i="1" dirty="0">
                <a:solidFill>
                  <a:srgbClr val="0070C0"/>
                </a:solidFill>
              </a:rPr>
              <a:t>ökade med 7 % eller närmare 600 mn euro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Justeringen av kostnadsfördelningen ökade statsandelarna med 270 mn euro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De ändrade skattegrunderna kompenserades genom </a:t>
            </a:r>
            <a:r>
              <a:rPr lang="sv-SE" sz="1425" i="1" dirty="0" smtClean="0">
                <a:solidFill>
                  <a:srgbClr val="0070C0"/>
                </a:solidFill>
              </a:rPr>
              <a:t>ökade </a:t>
            </a:r>
            <a:r>
              <a:rPr lang="sv-SE" sz="1425" i="1" dirty="0">
                <a:solidFill>
                  <a:srgbClr val="0070C0"/>
                </a:solidFill>
              </a:rPr>
              <a:t>statsandelar på 260 </a:t>
            </a:r>
            <a:r>
              <a:rPr lang="sv-SE" sz="1425" i="1" dirty="0" smtClean="0">
                <a:solidFill>
                  <a:srgbClr val="0070C0"/>
                </a:solidFill>
              </a:rPr>
              <a:t>mn €</a:t>
            </a:r>
            <a:endParaRPr lang="sv-SE" sz="1425" i="1" dirty="0">
              <a:solidFill>
                <a:srgbClr val="0070C0"/>
              </a:solidFill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Statsandelsnedskärningarna (40 mn euro) samt indexfrysningen (40 mn euro) minskade på statsandelarna med 80 mn euro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41251" y="4246808"/>
            <a:ext cx="8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/>
              <a:t>Den sammanlagda ändrade skattefinansieringen räckte bra till täckandet av </a:t>
            </a:r>
            <a:r>
              <a:rPr lang="sv-SE" sz="1500" b="1" dirty="0" smtClean="0"/>
              <a:t>verksamhetsbidragets ändring </a:t>
            </a:r>
            <a:r>
              <a:rPr lang="sv-SE" sz="1500" b="1" dirty="0" smtClean="0">
                <a:sym typeface="Wingdings" panose="05000000000000000000" pitchFamily="2" charset="2"/>
              </a:rPr>
              <a:t> </a:t>
            </a:r>
            <a:r>
              <a:rPr lang="sv-SE" sz="1500" b="1" dirty="0" smtClean="0"/>
              <a:t>årsbidraget </a:t>
            </a:r>
            <a:r>
              <a:rPr lang="sv-SE" sz="1500" b="1" dirty="0"/>
              <a:t>förstärktes med 450 mn euro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93767" y="2884068"/>
            <a:ext cx="65723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 smtClean="0"/>
              <a:t>Statsandelarna </a:t>
            </a:r>
            <a:r>
              <a:rPr lang="sv-SE" sz="1500" b="1" dirty="0"/>
              <a:t>ökade med 7 % eller närmare 600 mn euro</a:t>
            </a:r>
          </a:p>
        </p:txBody>
      </p:sp>
    </p:spTree>
    <p:extLst>
      <p:ext uri="{BB962C8B-B14F-4D97-AF65-F5344CB8AC3E}">
        <p14:creationId xmlns:p14="http://schemas.microsoft.com/office/powerpoint/2010/main" val="137037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32611" y="4856001"/>
            <a:ext cx="2353827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11" name="Tekstiruutu 165"/>
          <p:cNvSpPr txBox="1">
            <a:spLocks noChangeArrowheads="1"/>
          </p:cNvSpPr>
          <p:nvPr/>
        </p:nvSpPr>
        <p:spPr bwMode="auto">
          <a:xfrm>
            <a:off x="400182" y="4116741"/>
            <a:ext cx="9017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>
                <a:solidFill>
                  <a:srgbClr val="00B050"/>
                </a:solidFill>
              </a:rPr>
              <a:t> </a:t>
            </a:r>
            <a:r>
              <a:rPr lang="fi-FI" sz="900" dirty="0">
                <a:solidFill>
                  <a:srgbClr val="003882"/>
                </a:solidFill>
              </a:rPr>
              <a:t>1) I % av de egna anskaffningsutgifterna </a:t>
            </a:r>
            <a:r>
              <a:rPr lang="fi-FI" sz="900" b="1" dirty="0">
                <a:solidFill>
                  <a:srgbClr val="003882"/>
                </a:solidFill>
              </a:rPr>
              <a:t>för investeringar som avskrivs </a:t>
            </a:r>
            <a:r>
              <a:rPr lang="fi-FI" sz="900" dirty="0">
                <a:solidFill>
                  <a:srgbClr val="003882"/>
                </a:solidFill>
              </a:rPr>
              <a:t>= Investeringsutgifter – Anskaffning   av mark- och vattenområden –   </a:t>
            </a:r>
          </a:p>
          <a:p>
            <a:pPr eaLnBrk="1" hangingPunct="1"/>
            <a:r>
              <a:rPr lang="fi-FI" sz="900" dirty="0">
                <a:solidFill>
                  <a:srgbClr val="003882"/>
                </a:solidFill>
              </a:rPr>
              <a:t>      Anskaffning av aktier och andelar – Finansieringsandelar för investeringar.</a:t>
            </a:r>
          </a:p>
        </p:txBody>
      </p:sp>
      <p:sp>
        <p:nvSpPr>
          <p:cNvPr id="12" name="Tekstiruutu 2"/>
          <p:cNvSpPr txBox="1">
            <a:spLocks noChangeArrowheads="1"/>
          </p:cNvSpPr>
          <p:nvPr/>
        </p:nvSpPr>
        <p:spPr bwMode="auto">
          <a:xfrm>
            <a:off x="417473" y="4450115"/>
            <a:ext cx="8312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>
                <a:solidFill>
                  <a:srgbClr val="00B050"/>
                </a:solidFill>
              </a:rPr>
              <a:t> </a:t>
            </a:r>
            <a:r>
              <a:rPr lang="fi-FI" sz="900" dirty="0">
                <a:solidFill>
                  <a:srgbClr val="003882"/>
                </a:solidFill>
              </a:rPr>
              <a:t>2) År 2010 innehåller extraordinära inkomster på cirka 0,95 md € till följd av att bildandet av HRM. Innehåller extraordinära inkomster</a:t>
            </a:r>
          </a:p>
          <a:p>
            <a:pPr eaLnBrk="1" hangingPunct="1"/>
            <a:r>
              <a:rPr lang="fi-FI" sz="900" dirty="0">
                <a:solidFill>
                  <a:srgbClr val="003882"/>
                </a:solidFill>
              </a:rPr>
              <a:t>     på cirka 1,7 md € till följd av bolagiseringar av affärsverk.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372201" y="4743130"/>
            <a:ext cx="2646809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  <p:sp>
        <p:nvSpPr>
          <p:cNvPr id="14" name="Text Box 123"/>
          <p:cNvSpPr txBox="1">
            <a:spLocks noChangeArrowheads="1"/>
          </p:cNvSpPr>
          <p:nvPr/>
        </p:nvSpPr>
        <p:spPr bwMode="auto">
          <a:xfrm>
            <a:off x="775992" y="20638"/>
            <a:ext cx="7012855" cy="6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fi-FI" sz="1900" dirty="0">
                <a:solidFill>
                  <a:srgbClr val="003161"/>
                </a:solidFill>
              </a:rPr>
              <a:t>Uppgifter om kommunernas ekonomi åren 2010-2016</a:t>
            </a:r>
          </a:p>
          <a:p>
            <a:pPr eaLnBrk="1" hangingPunct="1">
              <a:lnSpc>
                <a:spcPct val="95000"/>
              </a:lnSpc>
            </a:pPr>
            <a:r>
              <a:rPr lang="fi-FI" sz="1400" dirty="0">
                <a:solidFill>
                  <a:srgbClr val="003161"/>
                </a:solidFill>
              </a:rPr>
              <a:t>Exkl. Åland, inkl. särredovisade affärsverk</a:t>
            </a:r>
            <a:r>
              <a:rPr lang="fi-FI" sz="1600" dirty="0">
                <a:solidFill>
                  <a:srgbClr val="003161"/>
                </a:solidFill>
              </a:rPr>
              <a:t>.</a:t>
            </a:r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067329"/>
              </p:ext>
            </p:extLst>
          </p:nvPr>
        </p:nvGraphicFramePr>
        <p:xfrm>
          <a:off x="775991" y="571039"/>
          <a:ext cx="7652391" cy="354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Worksheet" r:id="rId4" imgW="10949834" imgH="5410216" progId="Excel.Sheet.12">
                  <p:embed/>
                </p:oleObj>
              </mc:Choice>
              <mc:Fallback>
                <p:oleObj name="Worksheet" r:id="rId4" imgW="10949834" imgH="54102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5991" y="571039"/>
                        <a:ext cx="7652391" cy="3545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41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68241" y="4831130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-27384"/>
            <a:ext cx="8893175" cy="64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i-FI" sz="1900" dirty="0"/>
              <a:t>Centrala poster i kommunernas och samkommunernas bokslut</a:t>
            </a:r>
          </a:p>
          <a:p>
            <a:pPr algn="ctr" eaLnBrk="1" hangingPunct="1">
              <a:lnSpc>
                <a:spcPct val="95000"/>
              </a:lnSpc>
            </a:pPr>
            <a:r>
              <a:rPr lang="fi-FI" sz="1900" dirty="0"/>
              <a:t> 2015-2016 (inkl. särredovisade affärsverk)</a:t>
            </a:r>
            <a:endParaRPr lang="fi-FI" sz="1900" dirty="0">
              <a:solidFill>
                <a:srgbClr val="003161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750798" y="4735642"/>
            <a:ext cx="451909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50" dirty="0"/>
              <a:t>Källa: Statistikcentralen. I uppgifterna för år 2015 har Kommunförbundets</a:t>
            </a:r>
          </a:p>
          <a:p>
            <a:pPr eaLnBrk="1" hangingPunct="1"/>
            <a:r>
              <a:rPr lang="fi-FI" sz="850" dirty="0"/>
              <a:t> uppskattningar av Ålands kommuners uppgifter inkluderats.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050515" y="4512696"/>
            <a:ext cx="7581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 </a:t>
            </a:r>
            <a:r>
              <a:rPr lang="fi-FI" sz="900" dirty="0"/>
              <a:t>1) Investeringar som avskrivs = Investeringsutgifter utan mark- och vattenområden samt anskaffning av aktier och andelar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90339"/>
              </p:ext>
            </p:extLst>
          </p:nvPr>
        </p:nvGraphicFramePr>
        <p:xfrm>
          <a:off x="1232453" y="549965"/>
          <a:ext cx="6619460" cy="396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Worksheet" r:id="rId4" imgW="8778240" imgH="5562442" progId="Excel.Sheet.12">
                  <p:embed/>
                </p:oleObj>
              </mc:Choice>
              <mc:Fallback>
                <p:oleObj name="Worksheet" r:id="rId4" imgW="8778240" imgH="55624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2453" y="549965"/>
                        <a:ext cx="6619460" cy="3968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37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33538" y="91201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Kaavio" r:id="rId4" imgW="10096677" imgH="5096063" progId="MSGraph.Chart.8">
                  <p:embed followColorScheme="full"/>
                </p:oleObj>
              </mc:Choice>
              <mc:Fallback>
                <p:oleObj name="Kaavio" r:id="rId4" imgW="10096677" imgH="5096063" progId="MSGraph.Chart.8">
                  <p:embed followColorScheme="full"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91201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/>
        </p:nvGraphicFramePr>
        <p:xfrm>
          <a:off x="1633538" y="91201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Kaavio" r:id="rId6" imgW="10096677" imgH="5096063" progId="MSGraph.Chart.8">
                  <p:embed followColorScheme="full"/>
                </p:oleObj>
              </mc:Choice>
              <mc:Fallback>
                <p:oleObj name="Kaavio" r:id="rId6" imgW="10096677" imgH="5096063" progId="MSGraph.Chart.8">
                  <p:embed followColorScheme="full"/>
                  <p:pic>
                    <p:nvPicPr>
                      <p:cNvPr id="245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91201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70358"/>
              </p:ext>
            </p:extLst>
          </p:nvPr>
        </p:nvGraphicFramePr>
        <p:xfrm>
          <a:off x="791580" y="912019"/>
          <a:ext cx="7716316" cy="36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545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841082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773839" y="4751645"/>
            <a:ext cx="2251750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99684" y="4525504"/>
            <a:ext cx="614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 1) </a:t>
            </a:r>
            <a:r>
              <a:rPr lang="sv-FI" sz="900" dirty="0"/>
              <a:t>Verksamhetsbidraget utgör skillnaden mellan verksamhetsinkomster och verksamhetsutgifter och </a:t>
            </a:r>
          </a:p>
          <a:p>
            <a:r>
              <a:rPr lang="sv-FI" sz="900" dirty="0"/>
              <a:t>     skall täckas med skattefinansiering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071348" y="83183"/>
            <a:ext cx="7826991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900" dirty="0">
                <a:solidFill>
                  <a:schemeClr val="accent1"/>
                </a:solidFill>
              </a:rPr>
              <a:t>Förändring i kommunernas verksamhetsbidrag och</a:t>
            </a:r>
          </a:p>
          <a:p>
            <a:pPr algn="ctr">
              <a:lnSpc>
                <a:spcPct val="90000"/>
              </a:lnSpc>
            </a:pPr>
            <a:r>
              <a:rPr lang="fi-FI" sz="1900" dirty="0">
                <a:solidFill>
                  <a:schemeClr val="accent1"/>
                </a:solidFill>
              </a:rPr>
              <a:t>skattefinansiering åren 2015-2016 enligt kommunstorlek, %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019880" y="538970"/>
            <a:ext cx="13085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1200" dirty="0">
                <a:solidFill>
                  <a:schemeClr val="accent1"/>
                </a:solidFill>
              </a:rPr>
              <a:t>Antal invånare</a:t>
            </a:r>
          </a:p>
          <a:p>
            <a:pPr eaLnBrk="1" hangingPunct="1"/>
            <a:r>
              <a:rPr lang="fi-FI" sz="1200" dirty="0">
                <a:solidFill>
                  <a:schemeClr val="accent1"/>
                </a:solidFill>
              </a:rPr>
              <a:t>  31.12.2016</a:t>
            </a:r>
          </a:p>
          <a:p>
            <a:pPr eaLnBrk="1" hangingPunct="1"/>
            <a:r>
              <a:rPr lang="fi-FI" sz="900" dirty="0">
                <a:solidFill>
                  <a:schemeClr val="accent1"/>
                </a:solidFill>
              </a:rPr>
              <a:t>  (förhandsuppgift)</a:t>
            </a:r>
          </a:p>
        </p:txBody>
      </p:sp>
    </p:spTree>
    <p:extLst>
      <p:ext uri="{BB962C8B-B14F-4D97-AF65-F5344CB8AC3E}">
        <p14:creationId xmlns:p14="http://schemas.microsoft.com/office/powerpoint/2010/main" val="59843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33538" y="91201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Kaavio" r:id="rId4" imgW="10096677" imgH="5096063" progId="MSGraph.Chart.8">
                  <p:embed followColorScheme="full"/>
                </p:oleObj>
              </mc:Choice>
              <mc:Fallback>
                <p:oleObj name="Kaavio" r:id="rId4" imgW="10096677" imgH="5096063" progId="MSGraph.Chart.8">
                  <p:embed followColorScheme="full"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91201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/>
        </p:nvGraphicFramePr>
        <p:xfrm>
          <a:off x="1633538" y="91201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Kaavio" r:id="rId6" imgW="10096677" imgH="5096063" progId="MSGraph.Chart.8">
                  <p:embed followColorScheme="full"/>
                </p:oleObj>
              </mc:Choice>
              <mc:Fallback>
                <p:oleObj name="Kaavio" r:id="rId6" imgW="10096677" imgH="5096063" progId="MSGraph.Chart.8">
                  <p:embed followColorScheme="full"/>
                  <p:pic>
                    <p:nvPicPr>
                      <p:cNvPr id="245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91201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885292"/>
              </p:ext>
            </p:extLst>
          </p:nvPr>
        </p:nvGraphicFramePr>
        <p:xfrm>
          <a:off x="820058" y="1059582"/>
          <a:ext cx="7844972" cy="362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545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841082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cxnSp>
        <p:nvCxnSpPr>
          <p:cNvPr id="4" name="Suora yhdysviiva 3"/>
          <p:cNvCxnSpPr/>
          <p:nvPr/>
        </p:nvCxnSpPr>
        <p:spPr>
          <a:xfrm>
            <a:off x="5742349" y="1116000"/>
            <a:ext cx="0" cy="327600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019880" y="623023"/>
            <a:ext cx="13085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1200" dirty="0">
                <a:solidFill>
                  <a:schemeClr val="accent1"/>
                </a:solidFill>
              </a:rPr>
              <a:t>Antal invånare</a:t>
            </a:r>
          </a:p>
          <a:p>
            <a:pPr eaLnBrk="1" hangingPunct="1"/>
            <a:r>
              <a:rPr lang="fi-FI" sz="1200" dirty="0">
                <a:solidFill>
                  <a:schemeClr val="accent1"/>
                </a:solidFill>
              </a:rPr>
              <a:t>  31.12.2016</a:t>
            </a:r>
          </a:p>
          <a:p>
            <a:pPr eaLnBrk="1" hangingPunct="1"/>
            <a:r>
              <a:rPr lang="fi-FI" sz="900" dirty="0">
                <a:solidFill>
                  <a:schemeClr val="accent1"/>
                </a:solidFill>
              </a:rPr>
              <a:t>  (förhandsuppgift)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773839" y="4751645"/>
            <a:ext cx="2251750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419168" y="75878"/>
            <a:ext cx="7600670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900" dirty="0">
                <a:solidFill>
                  <a:schemeClr val="accent1"/>
                </a:solidFill>
              </a:rPr>
              <a:t>Förändring i kommunernas verksamhetsbidrag och</a:t>
            </a:r>
          </a:p>
          <a:p>
            <a:pPr algn="ctr">
              <a:lnSpc>
                <a:spcPct val="90000"/>
              </a:lnSpc>
            </a:pPr>
            <a:r>
              <a:rPr lang="fi-FI" sz="1900" dirty="0">
                <a:solidFill>
                  <a:schemeClr val="accent1"/>
                </a:solidFill>
              </a:rPr>
              <a:t>skattefinansiering åren 2015-2016 enligt kommunstorlek, %</a:t>
            </a:r>
          </a:p>
        </p:txBody>
      </p:sp>
    </p:spTree>
    <p:extLst>
      <p:ext uri="{BB962C8B-B14F-4D97-AF65-F5344CB8AC3E}">
        <p14:creationId xmlns:p14="http://schemas.microsoft.com/office/powerpoint/2010/main" val="397554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33538" y="1042988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042988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8466"/>
              </p:ext>
            </p:extLst>
          </p:nvPr>
        </p:nvGraphicFramePr>
        <p:xfrm>
          <a:off x="547776" y="710569"/>
          <a:ext cx="8142513" cy="392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00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07904" y="4794498"/>
            <a:ext cx="1364839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accent1"/>
                </a:solidFill>
              </a:rPr>
              <a:t>8.2.2017 Jari Koskinen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62839" y="116632"/>
            <a:ext cx="5748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chemeClr val="accent1"/>
                </a:solidFill>
              </a:rPr>
              <a:t>Kommunernas årsbidrag 2000-2016, €/inv.</a:t>
            </a:r>
          </a:p>
          <a:p>
            <a:pPr algn="ctr"/>
            <a:r>
              <a:rPr lang="fi-FI" sz="1600" dirty="0">
                <a:solidFill>
                  <a:schemeClr val="accent1"/>
                </a:solidFill>
              </a:rPr>
              <a:t>Enligt kommunstorlek (exkl. Åland)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773839" y="4751645"/>
            <a:ext cx="2251750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år 2016</a:t>
            </a:r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2760243588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2060</TotalTime>
  <Words>1587</Words>
  <Application>Microsoft Office PowerPoint</Application>
  <PresentationFormat>Näytössä katseltava esitys (16:9)</PresentationFormat>
  <Paragraphs>247</Paragraphs>
  <Slides>23</Slides>
  <Notes>21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Kuntaliitto suomen- ja ruotsinkielinen</vt:lpstr>
      <vt:lpstr>Worksheet</vt:lpstr>
      <vt:lpstr>Kaavio</vt:lpstr>
      <vt:lpstr>Kommunernas och samkommunernas bokslutsprognoser för 2016 samt budgetar och ekonomiplaner för 2017-2018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Förändring i kommunernas lånestock  2000–2016, mn €</vt:lpstr>
      <vt:lpstr>PowerPoint-esitys</vt:lpstr>
      <vt:lpstr>PowerPoint-esitys</vt:lpstr>
      <vt:lpstr>Kommunernas och samkommunernas budgetar och ekonomiplaner</vt:lpstr>
      <vt:lpstr>PowerPoint-esitys</vt:lpstr>
      <vt:lpstr>PowerPoint-esitys</vt:lpstr>
      <vt:lpstr>Den kommunala ekonomins utveckling 2015-2018   Kommunerna och samkommunerna</vt:lpstr>
      <vt:lpstr>Kommunernas och samkommunernas  resultaträkning för åren 2015-2018, md €</vt:lpstr>
      <vt:lpstr>Kommunernas och samkommunernas  resultaträkning för åren 2014-2016, md €</vt:lpstr>
      <vt:lpstr>PowerPoint-esitys</vt:lpstr>
      <vt:lpstr>PowerPoint-esitys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Pukki Heikki</dc:creator>
  <cp:lastModifiedBy>Valkeinen Tuija</cp:lastModifiedBy>
  <cp:revision>84</cp:revision>
  <dcterms:created xsi:type="dcterms:W3CDTF">2017-01-26T08:51:20Z</dcterms:created>
  <dcterms:modified xsi:type="dcterms:W3CDTF">2017-02-07T13:48:15Z</dcterms:modified>
</cp:coreProperties>
</file>