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6"/>
    <p:sldMasterId id="2147483651" r:id="rId7"/>
    <p:sldMasterId id="2147483652" r:id="rId8"/>
    <p:sldMasterId id="2147483719" r:id="rId9"/>
    <p:sldMasterId id="2147483821" r:id="rId10"/>
    <p:sldMasterId id="2147484034" r:id="rId11"/>
    <p:sldMasterId id="2147486932" r:id="rId12"/>
  </p:sldMasterIdLst>
  <p:notesMasterIdLst>
    <p:notesMasterId r:id="rId24"/>
  </p:notesMasterIdLst>
  <p:handoutMasterIdLst>
    <p:handoutMasterId r:id="rId25"/>
  </p:handoutMasterIdLst>
  <p:sldIdLst>
    <p:sldId id="417" r:id="rId13"/>
    <p:sldId id="418" r:id="rId14"/>
    <p:sldId id="419" r:id="rId15"/>
    <p:sldId id="420" r:id="rId16"/>
    <p:sldId id="424" r:id="rId17"/>
    <p:sldId id="425" r:id="rId18"/>
    <p:sldId id="410" r:id="rId19"/>
    <p:sldId id="411" r:id="rId20"/>
    <p:sldId id="421" r:id="rId21"/>
    <p:sldId id="422" r:id="rId22"/>
    <p:sldId id="423" r:id="rId23"/>
  </p:sldIdLst>
  <p:sldSz cx="9144000" cy="6858000" type="screen4x3"/>
  <p:notesSz cx="6735763" cy="986631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2"/>
    <a:srgbClr val="FF0066"/>
    <a:srgbClr val="6B8F00"/>
    <a:srgbClr val="85CA3A"/>
    <a:srgbClr val="BAE18F"/>
    <a:srgbClr val="0000FF"/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4E-4FBA-AAB3-4A9E8365D40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4E-4FBA-AAB3-4A9E8365D40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94E-4FBA-AAB3-4A9E8365D40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94E-4FBA-AAB3-4A9E8365D40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94E-4FBA-AAB3-4A9E8365D407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94E-4FBA-AAB3-4A9E8365D407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94E-4FBA-AAB3-4A9E8365D407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94E-4FBA-AAB3-4A9E8365D40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94E-4FBA-AAB3-4A9E8365D40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594E-4FBA-AAB3-4A9E8365D40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4E-4FBA-AAB3-4A9E8365D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739008"/>
        <c:axId val="17174054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Förändring i antalet sysselsatta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594E-4FBA-AAB3-4A9E8365D40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594E-4FBA-AAB3-4A9E8365D40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594E-4FBA-AAB3-4A9E8365D40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594E-4FBA-AAB3-4A9E8365D40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594E-4FBA-AAB3-4A9E8365D407}"/>
              </c:ext>
            </c:extLst>
          </c:dPt>
          <c:dPt>
            <c:idx val="31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594E-4FBA-AAB3-4A9E8365D407}"/>
              </c:ext>
            </c:extLst>
          </c:dPt>
          <c:dPt>
            <c:idx val="32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594E-4FBA-AAB3-4A9E8365D407}"/>
              </c:ext>
            </c:extLst>
          </c:dPt>
          <c:dPt>
            <c:idx val="33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594E-4FBA-AAB3-4A9E8365D407}"/>
              </c:ext>
            </c:extLst>
          </c:dPt>
          <c:dPt>
            <c:idx val="34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594E-4FBA-AAB3-4A9E8365D407}"/>
              </c:ext>
            </c:extLst>
          </c:dPt>
          <c:dPt>
            <c:idx val="35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594E-4FBA-AAB3-4A9E8365D40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#,##0.0</c:formatCode>
                <c:ptCount val="36"/>
                <c:pt idx="0">
                  <c:v>0.99461251554082053</c:v>
                </c:pt>
                <c:pt idx="1">
                  <c:v>-0.24620434961017645</c:v>
                </c:pt>
                <c:pt idx="2">
                  <c:v>-0.32908268202385849</c:v>
                </c:pt>
                <c:pt idx="3">
                  <c:v>0.33016921172100699</c:v>
                </c:pt>
                <c:pt idx="4">
                  <c:v>3.1262854792266559</c:v>
                </c:pt>
                <c:pt idx="5">
                  <c:v>-0.11966493817311527</c:v>
                </c:pt>
                <c:pt idx="6">
                  <c:v>-5.1517571884984026</c:v>
                </c:pt>
                <c:pt idx="7">
                  <c:v>-7.1157894736842104</c:v>
                </c:pt>
                <c:pt idx="8">
                  <c:v>-6.1196736174070718</c:v>
                </c:pt>
                <c:pt idx="9">
                  <c:v>-0.82085948816996623</c:v>
                </c:pt>
                <c:pt idx="10">
                  <c:v>2.1908471275559882</c:v>
                </c:pt>
                <c:pt idx="11">
                  <c:v>1.3339685564554549</c:v>
                </c:pt>
                <c:pt idx="12">
                  <c:v>1.9746121297602257</c:v>
                </c:pt>
                <c:pt idx="13">
                  <c:v>2.4435223605348089</c:v>
                </c:pt>
                <c:pt idx="14">
                  <c:v>3.3303330333033303</c:v>
                </c:pt>
                <c:pt idx="15">
                  <c:v>1.6986062717770034</c:v>
                </c:pt>
                <c:pt idx="16">
                  <c:v>1.3704496788008564</c:v>
                </c:pt>
                <c:pt idx="17">
                  <c:v>0.21123785382340515</c:v>
                </c:pt>
                <c:pt idx="18">
                  <c:v>-0.2951096121416526</c:v>
                </c:pt>
                <c:pt idx="19">
                  <c:v>0</c:v>
                </c:pt>
                <c:pt idx="20">
                  <c:v>1.522198731501057</c:v>
                </c:pt>
                <c:pt idx="21">
                  <c:v>1.749271137026239</c:v>
                </c:pt>
                <c:pt idx="22">
                  <c:v>2.005730659025788</c:v>
                </c:pt>
                <c:pt idx="23">
                  <c:v>1.565008025682183</c:v>
                </c:pt>
                <c:pt idx="24">
                  <c:v>-2.9237455551165548</c:v>
                </c:pt>
                <c:pt idx="25">
                  <c:v>-0.40700040700040702</c:v>
                </c:pt>
                <c:pt idx="26">
                  <c:v>1.103391908459338</c:v>
                </c:pt>
                <c:pt idx="27">
                  <c:v>0.36378334680679064</c:v>
                </c:pt>
                <c:pt idx="28">
                  <c:v>-1.0471204188481675</c:v>
                </c:pt>
                <c:pt idx="29">
                  <c:v>-0.40700040700040702</c:v>
                </c:pt>
                <c:pt idx="30" formatCode="General">
                  <c:v>-0.4</c:v>
                </c:pt>
                <c:pt idx="31" formatCode="General">
                  <c:v>0.3</c:v>
                </c:pt>
                <c:pt idx="32" formatCode="General">
                  <c:v>0.4</c:v>
                </c:pt>
                <c:pt idx="33" formatCode="General">
                  <c:v>0.4</c:v>
                </c:pt>
                <c:pt idx="34" formatCode="General">
                  <c:v>0.3</c:v>
                </c:pt>
                <c:pt idx="35" formatCode="General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94E-4FBA-AAB3-4A9E8365D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694336"/>
        <c:axId val="580693504"/>
      </c:lineChart>
      <c:catAx>
        <c:axId val="17173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740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740544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739008"/>
        <c:crosses val="autoZero"/>
        <c:crossBetween val="between"/>
        <c:majorUnit val="2"/>
        <c:minorUnit val="1"/>
      </c:valAx>
      <c:valAx>
        <c:axId val="580693504"/>
        <c:scaling>
          <c:orientation val="minMax"/>
          <c:max val="8"/>
          <c:min val="-1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80694336"/>
        <c:crosses val="max"/>
        <c:crossBetween val="between"/>
        <c:minorUnit val="1"/>
      </c:valAx>
      <c:catAx>
        <c:axId val="580694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0693504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5743169740399213"/>
          <c:y val="0.7995394755910179"/>
          <c:w val="0.37546036551494277"/>
          <c:h val="0.1148325209348831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48416289592757E-2"/>
          <c:y val="5.4631828978622329E-2"/>
          <c:w val="0.87782805429864252"/>
          <c:h val="0.857482185273159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6006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54-486B-8992-06E96D38833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54-486B-8992-06E96D38833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54-486B-8992-06E96D38833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654-486B-8992-06E96D38833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654-486B-8992-06E96D38833C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654-486B-8992-06E96D38833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654-486B-8992-06E96D38833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654-486B-8992-06E96D38833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3654-486B-8992-06E96D38833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600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3654-486B-8992-06E96D38833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1.99</c:v>
                </c:pt>
                <c:pt idx="1">
                  <c:v>2.25</c:v>
                </c:pt>
                <c:pt idx="2">
                  <c:v>2.64</c:v>
                </c:pt>
                <c:pt idx="3">
                  <c:v>2.94</c:v>
                </c:pt>
                <c:pt idx="4">
                  <c:v>3.16</c:v>
                </c:pt>
                <c:pt idx="5">
                  <c:v>3.52</c:v>
                </c:pt>
                <c:pt idx="6">
                  <c:v>4.3899999999999997</c:v>
                </c:pt>
                <c:pt idx="7">
                  <c:v>5.23</c:v>
                </c:pt>
                <c:pt idx="8">
                  <c:v>5.47</c:v>
                </c:pt>
                <c:pt idx="9">
                  <c:v>4.99</c:v>
                </c:pt>
                <c:pt idx="10">
                  <c:v>4.5199999999999996</c:v>
                </c:pt>
                <c:pt idx="11">
                  <c:v>3.97</c:v>
                </c:pt>
                <c:pt idx="12">
                  <c:v>4.0999999999999996</c:v>
                </c:pt>
                <c:pt idx="13">
                  <c:v>4.09</c:v>
                </c:pt>
                <c:pt idx="14">
                  <c:v>3.87</c:v>
                </c:pt>
                <c:pt idx="15">
                  <c:v>4.05</c:v>
                </c:pt>
                <c:pt idx="16">
                  <c:v>4.22</c:v>
                </c:pt>
                <c:pt idx="17">
                  <c:v>4.83</c:v>
                </c:pt>
                <c:pt idx="18">
                  <c:v>5.61</c:v>
                </c:pt>
                <c:pt idx="19">
                  <c:v>6.62</c:v>
                </c:pt>
                <c:pt idx="20">
                  <c:v>7.7050000000000001</c:v>
                </c:pt>
                <c:pt idx="21">
                  <c:v>8.41</c:v>
                </c:pt>
                <c:pt idx="22">
                  <c:v>9.01</c:v>
                </c:pt>
                <c:pt idx="23">
                  <c:v>9.5960000000000001</c:v>
                </c:pt>
                <c:pt idx="24" formatCode="0.00">
                  <c:v>10.882999999999999</c:v>
                </c:pt>
                <c:pt idx="25" formatCode="0.00">
                  <c:v>11.672000000000001</c:v>
                </c:pt>
                <c:pt idx="26" formatCode="0.00">
                  <c:v>12.3</c:v>
                </c:pt>
                <c:pt idx="27" formatCode="0.00">
                  <c:v>13.81</c:v>
                </c:pt>
                <c:pt idx="28" formatCode="0.00">
                  <c:v>15.55</c:v>
                </c:pt>
                <c:pt idx="29" formatCode="0.00">
                  <c:v>16.53</c:v>
                </c:pt>
                <c:pt idx="30" formatCode="0.00">
                  <c:v>17.02</c:v>
                </c:pt>
                <c:pt idx="31" formatCode="0.00">
                  <c:v>18.100000000000001</c:v>
                </c:pt>
                <c:pt idx="32" formatCode="0.00">
                  <c:v>19.12</c:v>
                </c:pt>
                <c:pt idx="33">
                  <c:v>20.260000000000002</c:v>
                </c:pt>
                <c:pt idx="34" formatCode="0.00">
                  <c:v>21.85</c:v>
                </c:pt>
                <c:pt idx="35" formatCode="0.0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654-486B-8992-06E96D388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1190656"/>
        <c:axId val="16119219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av BNP</c:v>
                </c:pt>
              </c:strCache>
            </c:strRef>
          </c:tx>
          <c:spPr>
            <a:ln w="2218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3654-486B-8992-06E96D38833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3654-486B-8992-06E96D38833C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3654-486B-8992-06E96D38833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3654-486B-8992-06E96D38833C}"/>
              </c:ext>
            </c:extLst>
          </c:dPt>
          <c:dPt>
            <c:idx val="30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3654-486B-8992-06E96D38833C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3654-486B-8992-06E96D38833C}"/>
              </c:ext>
            </c:extLst>
          </c:dPt>
          <c:dPt>
            <c:idx val="32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3654-486B-8992-06E96D38833C}"/>
              </c:ext>
            </c:extLst>
          </c:dPt>
          <c:dPt>
            <c:idx val="33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3654-486B-8992-06E96D38833C}"/>
              </c:ext>
            </c:extLst>
          </c:dPt>
          <c:dPt>
            <c:idx val="34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3654-486B-8992-06E96D38833C}"/>
              </c:ext>
            </c:extLst>
          </c:dPt>
          <c:dPt>
            <c:idx val="35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3654-486B-8992-06E96D38833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0.00</c:formatCode>
                <c:ptCount val="36"/>
                <c:pt idx="0">
                  <c:v>3.4142575276657805</c:v>
                </c:pt>
                <c:pt idx="1">
                  <c:v>3.5862288810965888</c:v>
                </c:pt>
                <c:pt idx="2">
                  <c:v>3.896621452081888</c:v>
                </c:pt>
                <c:pt idx="3">
                  <c:v>3.830419261536858</c:v>
                </c:pt>
                <c:pt idx="4">
                  <c:v>3.6774546427864863</c:v>
                </c:pt>
                <c:pt idx="5">
                  <c:v>3.8677068454016039</c:v>
                </c:pt>
                <c:pt idx="6">
                  <c:v>5.0481819645362336</c:v>
                </c:pt>
                <c:pt idx="7">
                  <c:v>6.1636732192523453</c:v>
                </c:pt>
                <c:pt idx="8">
                  <c:v>6.3791575313709936</c:v>
                </c:pt>
                <c:pt idx="9">
                  <c:v>5.4975321699277275</c:v>
                </c:pt>
                <c:pt idx="10">
                  <c:v>4.5862250903039889</c:v>
                </c:pt>
                <c:pt idx="11">
                  <c:v>3.8898687046835194</c:v>
                </c:pt>
                <c:pt idx="12">
                  <c:v>3.7024327692391044</c:v>
                </c:pt>
                <c:pt idx="13">
                  <c:v>3.3975179013473773</c:v>
                </c:pt>
                <c:pt idx="14">
                  <c:v>3.0490927570259134</c:v>
                </c:pt>
                <c:pt idx="15">
                  <c:v>2.9722371037934554</c:v>
                </c:pt>
                <c:pt idx="16">
                  <c:v>2.9216890408967231</c:v>
                </c:pt>
                <c:pt idx="17">
                  <c:v>3.2571532615365943</c:v>
                </c:pt>
                <c:pt idx="18">
                  <c:v>3.7012845634661442</c:v>
                </c:pt>
                <c:pt idx="19">
                  <c:v>4.1772623156672575</c:v>
                </c:pt>
                <c:pt idx="20">
                  <c:v>4.6871102946096714</c:v>
                </c:pt>
                <c:pt idx="21">
                  <c:v>4.8721424681659657</c:v>
                </c:pt>
                <c:pt idx="22">
                  <c:v>4.8289242378767741</c:v>
                </c:pt>
                <c:pt idx="23">
                  <c:v>4.9537713397793617</c:v>
                </c:pt>
                <c:pt idx="24">
                  <c:v>6.0117439747222816</c:v>
                </c:pt>
                <c:pt idx="25">
                  <c:v>6.238375200427579</c:v>
                </c:pt>
                <c:pt idx="26">
                  <c:v>6.2478094570501197</c:v>
                </c:pt>
                <c:pt idx="27">
                  <c:v>6.9121540794722538</c:v>
                </c:pt>
                <c:pt idx="28">
                  <c:v>7.6714356191415893</c:v>
                </c:pt>
                <c:pt idx="29">
                  <c:v>8.0516317584023369</c:v>
                </c:pt>
                <c:pt idx="30">
                  <c:v>8.2142857142857153</c:v>
                </c:pt>
                <c:pt idx="31">
                  <c:v>8.5944919278252616</c:v>
                </c:pt>
                <c:pt idx="32">
                  <c:v>8.8765088207985148</c:v>
                </c:pt>
                <c:pt idx="33">
                  <c:v>9.1632745364088652</c:v>
                </c:pt>
                <c:pt idx="34">
                  <c:v>9.6001757469244282</c:v>
                </c:pt>
                <c:pt idx="35">
                  <c:v>10.064309230165636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3654-486B-8992-06E96D388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93984"/>
        <c:axId val="161195520"/>
      </c:lineChart>
      <c:catAx>
        <c:axId val="161190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1192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1192192"/>
        <c:scaling>
          <c:orientation val="minMax"/>
          <c:max val="26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1190656"/>
        <c:crosses val="autoZero"/>
        <c:crossBetween val="between"/>
        <c:majorUnit val="2"/>
        <c:minorUnit val="0.5"/>
      </c:valAx>
      <c:catAx>
        <c:axId val="16119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195520"/>
        <c:crosses val="autoZero"/>
        <c:auto val="0"/>
        <c:lblAlgn val="ctr"/>
        <c:lblOffset val="100"/>
        <c:noMultiLvlLbl val="0"/>
      </c:catAx>
      <c:valAx>
        <c:axId val="161195520"/>
        <c:scaling>
          <c:orientation val="minMax"/>
          <c:max val="26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9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1193984"/>
        <c:crosses val="max"/>
        <c:crossBetween val="between"/>
        <c:majorUnit val="2"/>
        <c:minorUnit val="0.5"/>
      </c:valAx>
      <c:spPr>
        <a:noFill/>
        <a:ln w="160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37017164889788"/>
          <c:y val="0.14535010106872182"/>
          <c:w val="0.22473606821246792"/>
          <c:h val="0.11090015433464076"/>
        </c:manualLayout>
      </c:layout>
      <c:overlay val="0"/>
      <c:spPr>
        <a:solidFill>
          <a:schemeClr val="bg1"/>
        </a:solidFill>
        <a:ln w="4001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39611383753626E-2"/>
          <c:y val="4.6568627450980393E-2"/>
          <c:w val="0.84564479564920603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698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39-477D-8E3B-22D27203806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39-477D-8E3B-22D27203806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339-477D-8E3B-22D27203806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39-477D-8E3B-22D27203806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339-477D-8E3B-22D27203806C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339-477D-8E3B-22D27203806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339-477D-8E3B-22D27203806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339-477D-8E3B-22D27203806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B339-477D-8E3B-22D27203806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B339-477D-8E3B-22D27203806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9.1880000000000006</c:v>
                </c:pt>
                <c:pt idx="1">
                  <c:v>10.273</c:v>
                </c:pt>
                <c:pt idx="2">
                  <c:v>11.919</c:v>
                </c:pt>
                <c:pt idx="3">
                  <c:v>12.657</c:v>
                </c:pt>
                <c:pt idx="4">
                  <c:v>12.224</c:v>
                </c:pt>
                <c:pt idx="5">
                  <c:v>12.547000000000001</c:v>
                </c:pt>
                <c:pt idx="6">
                  <c:v>18.995999999999999</c:v>
                </c:pt>
                <c:pt idx="7">
                  <c:v>33.25</c:v>
                </c:pt>
                <c:pt idx="8">
                  <c:v>46.404000000000003</c:v>
                </c:pt>
                <c:pt idx="9">
                  <c:v>50.95</c:v>
                </c:pt>
                <c:pt idx="10">
                  <c:v>54.350999999999999</c:v>
                </c:pt>
                <c:pt idx="11">
                  <c:v>56.457999999999998</c:v>
                </c:pt>
                <c:pt idx="12">
                  <c:v>57.857999999999997</c:v>
                </c:pt>
                <c:pt idx="13">
                  <c:v>56.414000000000001</c:v>
                </c:pt>
                <c:pt idx="14">
                  <c:v>55.911999999999999</c:v>
                </c:pt>
                <c:pt idx="15">
                  <c:v>57.926000000000002</c:v>
                </c:pt>
                <c:pt idx="16">
                  <c:v>59.186999999999998</c:v>
                </c:pt>
                <c:pt idx="17">
                  <c:v>59.661000000000001</c:v>
                </c:pt>
                <c:pt idx="18">
                  <c:v>64.87</c:v>
                </c:pt>
                <c:pt idx="19">
                  <c:v>67.697000000000003</c:v>
                </c:pt>
                <c:pt idx="20">
                  <c:v>65.759</c:v>
                </c:pt>
                <c:pt idx="21">
                  <c:v>65.894000000000005</c:v>
                </c:pt>
                <c:pt idx="22">
                  <c:v>63.424999999999997</c:v>
                </c:pt>
                <c:pt idx="23">
                  <c:v>63.253999999999998</c:v>
                </c:pt>
                <c:pt idx="24">
                  <c:v>75.481999999999999</c:v>
                </c:pt>
                <c:pt idx="25">
                  <c:v>88.16</c:v>
                </c:pt>
                <c:pt idx="26" formatCode="0.0">
                  <c:v>95.49</c:v>
                </c:pt>
                <c:pt idx="27" formatCode="0.0">
                  <c:v>105.7</c:v>
                </c:pt>
                <c:pt idx="28" formatCode="0.0">
                  <c:v>112.7</c:v>
                </c:pt>
                <c:pt idx="29" formatCode="0.0">
                  <c:v>121.74290000000001</c:v>
                </c:pt>
                <c:pt idx="30" formatCode="0.0">
                  <c:v>130.7432</c:v>
                </c:pt>
                <c:pt idx="31" formatCode="0.0">
                  <c:v>136.88999999999999</c:v>
                </c:pt>
                <c:pt idx="32" formatCode="0.0">
                  <c:v>143.67179999999999</c:v>
                </c:pt>
                <c:pt idx="33" formatCode="0.0">
                  <c:v>149.0214</c:v>
                </c:pt>
                <c:pt idx="34" formatCode="0.0">
                  <c:v>153.40240000000003</c:v>
                </c:pt>
                <c:pt idx="35" formatCode="0.0">
                  <c:v>157.57862399999999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339-477D-8E3B-22D272038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3997568"/>
        <c:axId val="16399910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av BNP</c:v>
                </c:pt>
              </c:strCache>
            </c:strRef>
          </c:tx>
          <c:spPr>
            <a:ln w="22211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B339-477D-8E3B-22D27203806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B339-477D-8E3B-22D27203806C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B339-477D-8E3B-22D27203806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B339-477D-8E3B-22D27203806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4-B339-477D-8E3B-22D27203806C}"/>
              </c:ext>
            </c:extLst>
          </c:dPt>
          <c:dPt>
            <c:idx val="31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B339-477D-8E3B-22D27203806C}"/>
              </c:ext>
            </c:extLst>
          </c:dPt>
          <c:dPt>
            <c:idx val="32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B339-477D-8E3B-22D27203806C}"/>
              </c:ext>
            </c:extLst>
          </c:dPt>
          <c:dPt>
            <c:idx val="33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B339-477D-8E3B-22D27203806C}"/>
              </c:ext>
            </c:extLst>
          </c:dPt>
          <c:dPt>
            <c:idx val="34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B339-477D-8E3B-22D27203806C}"/>
              </c:ext>
            </c:extLst>
          </c:dPt>
          <c:dPt>
            <c:idx val="35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B339-477D-8E3B-22D27203806C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15.8</c:v>
                </c:pt>
                <c:pt idx="1">
                  <c:v>16.399999999999999</c:v>
                </c:pt>
                <c:pt idx="2">
                  <c:v>17.600000000000001</c:v>
                </c:pt>
                <c:pt idx="3">
                  <c:v>16.5</c:v>
                </c:pt>
                <c:pt idx="4">
                  <c:v>14.2</c:v>
                </c:pt>
                <c:pt idx="5">
                  <c:v>13.8</c:v>
                </c:pt>
                <c:pt idx="6">
                  <c:v>21.8</c:v>
                </c:pt>
                <c:pt idx="7">
                  <c:v>39.200000000000003</c:v>
                </c:pt>
                <c:pt idx="8">
                  <c:v>54.1</c:v>
                </c:pt>
                <c:pt idx="9">
                  <c:v>56.1</c:v>
                </c:pt>
                <c:pt idx="10">
                  <c:v>55.1</c:v>
                </c:pt>
                <c:pt idx="11">
                  <c:v>55.3</c:v>
                </c:pt>
                <c:pt idx="12">
                  <c:v>52.2</c:v>
                </c:pt>
                <c:pt idx="13">
                  <c:v>46.9</c:v>
                </c:pt>
                <c:pt idx="14">
                  <c:v>44.1</c:v>
                </c:pt>
                <c:pt idx="15">
                  <c:v>42.5</c:v>
                </c:pt>
                <c:pt idx="16">
                  <c:v>41</c:v>
                </c:pt>
                <c:pt idx="17">
                  <c:v>40.200000000000003</c:v>
                </c:pt>
                <c:pt idx="18">
                  <c:v>42.8</c:v>
                </c:pt>
                <c:pt idx="19">
                  <c:v>42.7</c:v>
                </c:pt>
                <c:pt idx="20">
                  <c:v>40</c:v>
                </c:pt>
                <c:pt idx="21">
                  <c:v>38.200000000000003</c:v>
                </c:pt>
                <c:pt idx="22">
                  <c:v>34</c:v>
                </c:pt>
                <c:pt idx="23">
                  <c:v>32.700000000000003</c:v>
                </c:pt>
                <c:pt idx="24">
                  <c:v>41.7</c:v>
                </c:pt>
                <c:pt idx="25">
                  <c:v>47.1</c:v>
                </c:pt>
                <c:pt idx="26" formatCode="0.0">
                  <c:v>48.5</c:v>
                </c:pt>
                <c:pt idx="27">
                  <c:v>52.9</c:v>
                </c:pt>
                <c:pt idx="28">
                  <c:v>55.6</c:v>
                </c:pt>
                <c:pt idx="29">
                  <c:v>59.3</c:v>
                </c:pt>
                <c:pt idx="30" formatCode="0.0">
                  <c:v>63.1</c:v>
                </c:pt>
                <c:pt idx="31" formatCode="0.0">
                  <c:v>65</c:v>
                </c:pt>
                <c:pt idx="32" formatCode="0.0">
                  <c:v>66.7</c:v>
                </c:pt>
                <c:pt idx="33" formatCode="0.0">
                  <c:v>67.400000000000006</c:v>
                </c:pt>
                <c:pt idx="34" formatCode="0.0">
                  <c:v>67.400000000000006</c:v>
                </c:pt>
                <c:pt idx="35">
                  <c:v>67.2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B339-477D-8E3B-22D272038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09088"/>
        <c:axId val="164010624"/>
      </c:lineChart>
      <c:catAx>
        <c:axId val="163997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999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999104"/>
        <c:scaling>
          <c:orientation val="minMax"/>
          <c:max val="16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997568"/>
        <c:crosses val="autoZero"/>
        <c:crossBetween val="between"/>
        <c:majorUnit val="10"/>
        <c:minorUnit val="5"/>
      </c:valAx>
      <c:catAx>
        <c:axId val="16400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10624"/>
        <c:crosses val="autoZero"/>
        <c:auto val="0"/>
        <c:lblAlgn val="ctr"/>
        <c:lblOffset val="100"/>
        <c:noMultiLvlLbl val="0"/>
      </c:catAx>
      <c:valAx>
        <c:axId val="164010624"/>
        <c:scaling>
          <c:orientation val="minMax"/>
          <c:max val="1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009088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421547573932939"/>
          <c:y val="0.11519607386354813"/>
          <c:w val="0.20472351116538243"/>
          <c:h val="0.12990189835737989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38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87649257895650901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77-44A5-B4B7-727E2F829F2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77-44A5-B4B7-727E2F829F2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77-44A5-B4B7-727E2F829F2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77-44A5-B4B7-727E2F829F2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577-44A5-B4B7-727E2F829F27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577-44A5-B4B7-727E2F829F27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577-44A5-B4B7-727E2F829F27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577-44A5-B4B7-727E2F829F2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577-44A5-B4B7-727E2F829F2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9577-44A5-B4B7-727E2F829F2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77-44A5-B4B7-727E2F829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617280"/>
        <c:axId val="17161907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Arbetslöshetsgrad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9577-44A5-B4B7-727E2F829F2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9577-44A5-B4B7-727E2F829F2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9577-44A5-B4B7-727E2F829F2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9577-44A5-B4B7-727E2F829F2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9577-44A5-B4B7-727E2F829F27}"/>
              </c:ext>
            </c:extLst>
          </c:dPt>
          <c:dPt>
            <c:idx val="31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9577-44A5-B4B7-727E2F829F27}"/>
              </c:ext>
            </c:extLst>
          </c:dPt>
          <c:dPt>
            <c:idx val="32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9577-44A5-B4B7-727E2F829F27}"/>
              </c:ext>
            </c:extLst>
          </c:dPt>
          <c:dPt>
            <c:idx val="33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9577-44A5-B4B7-727E2F829F27}"/>
              </c:ext>
            </c:extLst>
          </c:dPt>
          <c:dPt>
            <c:idx val="34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9577-44A5-B4B7-727E2F829F27}"/>
              </c:ext>
            </c:extLst>
          </c:dPt>
          <c:dPt>
            <c:idx val="35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9577-44A5-B4B7-727E2F829F2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5</c:v>
                </c:pt>
                <c:pt idx="1">
                  <c:v>5.4</c:v>
                </c:pt>
                <c:pt idx="2">
                  <c:v>5.0999999999999996</c:v>
                </c:pt>
                <c:pt idx="3">
                  <c:v>4.5</c:v>
                </c:pt>
                <c:pt idx="4">
                  <c:v>3.1</c:v>
                </c:pt>
                <c:pt idx="5">
                  <c:v>3.2</c:v>
                </c:pt>
                <c:pt idx="6">
                  <c:v>6.6</c:v>
                </c:pt>
                <c:pt idx="7">
                  <c:v>11.7</c:v>
                </c:pt>
                <c:pt idx="8">
                  <c:v>16.3</c:v>
                </c:pt>
                <c:pt idx="9">
                  <c:v>16.600000000000001</c:v>
                </c:pt>
                <c:pt idx="10">
                  <c:v>15.4</c:v>
                </c:pt>
                <c:pt idx="11">
                  <c:v>14.6</c:v>
                </c:pt>
                <c:pt idx="12">
                  <c:v>12.7</c:v>
                </c:pt>
                <c:pt idx="13">
                  <c:v>11.4</c:v>
                </c:pt>
                <c:pt idx="14">
                  <c:v>10.199999999999999</c:v>
                </c:pt>
                <c:pt idx="15">
                  <c:v>9.8000000000000007</c:v>
                </c:pt>
                <c:pt idx="16">
                  <c:v>9.1</c:v>
                </c:pt>
                <c:pt idx="17">
                  <c:v>9.1</c:v>
                </c:pt>
                <c:pt idx="18">
                  <c:v>9</c:v>
                </c:pt>
                <c:pt idx="19">
                  <c:v>8.8000000000000007</c:v>
                </c:pt>
                <c:pt idx="20">
                  <c:v>8.4</c:v>
                </c:pt>
                <c:pt idx="21">
                  <c:v>7.7</c:v>
                </c:pt>
                <c:pt idx="22">
                  <c:v>6.9</c:v>
                </c:pt>
                <c:pt idx="23">
                  <c:v>6.4</c:v>
                </c:pt>
                <c:pt idx="24">
                  <c:v>8.1999999999999993</c:v>
                </c:pt>
                <c:pt idx="25">
                  <c:v>8.4</c:v>
                </c:pt>
                <c:pt idx="26">
                  <c:v>7.8</c:v>
                </c:pt>
                <c:pt idx="27">
                  <c:v>7.7</c:v>
                </c:pt>
                <c:pt idx="28">
                  <c:v>8.1999999999999993</c:v>
                </c:pt>
                <c:pt idx="29">
                  <c:v>8.6999999999999993</c:v>
                </c:pt>
                <c:pt idx="30">
                  <c:v>9.4</c:v>
                </c:pt>
                <c:pt idx="31">
                  <c:v>9.3000000000000007</c:v>
                </c:pt>
                <c:pt idx="32">
                  <c:v>9</c:v>
                </c:pt>
                <c:pt idx="33">
                  <c:v>8.6999999999999993</c:v>
                </c:pt>
                <c:pt idx="34">
                  <c:v>8.4</c:v>
                </c:pt>
                <c:pt idx="35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9577-44A5-B4B7-727E2F829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696832"/>
        <c:axId val="580703904"/>
      </c:lineChart>
      <c:catAx>
        <c:axId val="1716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619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19072"/>
        <c:scaling>
          <c:orientation val="minMax"/>
          <c:max val="1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617280"/>
        <c:crosses val="autoZero"/>
        <c:crossBetween val="between"/>
      </c:valAx>
      <c:valAx>
        <c:axId val="580703904"/>
        <c:scaling>
          <c:orientation val="minMax"/>
          <c:max val="1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80696832"/>
        <c:crosses val="max"/>
        <c:crossBetween val="between"/>
      </c:valAx>
      <c:catAx>
        <c:axId val="58069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0703904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865522300019336"/>
          <c:y val="0.75452126500546202"/>
          <c:w val="0.31269843777888967"/>
          <c:h val="0.1148325209348831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7680105181268E-2"/>
          <c:y val="3.1100478468899521E-2"/>
          <c:w val="0.9224860797246756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CF-4E7E-ACB9-86CBCF6CF84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CF-4E7E-ACB9-86CBCF6CF84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CF-4E7E-ACB9-86CBCF6CF84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CF-4E7E-ACB9-86CBCF6CF84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3CF-4E7E-ACB9-86CBCF6CF847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3CF-4E7E-ACB9-86CBCF6CF847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3CF-4E7E-ACB9-86CBCF6CF847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D3CF-4E7E-ACB9-86CBCF6CF84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D3CF-4E7E-ACB9-86CBCF6CF84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D3CF-4E7E-ACB9-86CBCF6CF84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CF-4E7E-ACB9-86CBCF6CF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958656"/>
        <c:axId val="17196019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Förtjänstnivåindex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D3CF-4E7E-ACB9-86CBCF6CF84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D3CF-4E7E-ACB9-86CBCF6CF84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D3CF-4E7E-ACB9-86CBCF6CF84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D3CF-4E7E-ACB9-86CBCF6CF84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D3CF-4E7E-ACB9-86CBCF6CF847}"/>
              </c:ext>
            </c:extLst>
          </c:dPt>
          <c:dPt>
            <c:idx val="31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D3CF-4E7E-ACB9-86CBCF6CF847}"/>
              </c:ext>
            </c:extLst>
          </c:dPt>
          <c:dPt>
            <c:idx val="32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D3CF-4E7E-ACB9-86CBCF6CF847}"/>
              </c:ext>
            </c:extLst>
          </c:dPt>
          <c:dPt>
            <c:idx val="33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D3CF-4E7E-ACB9-86CBCF6CF847}"/>
              </c:ext>
            </c:extLst>
          </c:dPt>
          <c:dPt>
            <c:idx val="34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D3CF-4E7E-ACB9-86CBCF6CF847}"/>
              </c:ext>
            </c:extLst>
          </c:dPt>
          <c:dPt>
            <c:idx val="35"/>
            <c:bubble3D val="0"/>
            <c:spPr>
              <a:ln w="3175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D3CF-4E7E-ACB9-86CBCF6CF847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8.4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8.9</c:v>
                </c:pt>
                <c:pt idx="5">
                  <c:v>9.1999999999999993</c:v>
                </c:pt>
                <c:pt idx="6">
                  <c:v>6.4</c:v>
                </c:pt>
                <c:pt idx="7">
                  <c:v>1.9</c:v>
                </c:pt>
                <c:pt idx="8">
                  <c:v>0.7</c:v>
                </c:pt>
                <c:pt idx="9">
                  <c:v>2</c:v>
                </c:pt>
                <c:pt idx="10">
                  <c:v>4.7</c:v>
                </c:pt>
                <c:pt idx="11">
                  <c:v>3.9</c:v>
                </c:pt>
                <c:pt idx="12">
                  <c:v>2.1</c:v>
                </c:pt>
                <c:pt idx="13">
                  <c:v>3.5</c:v>
                </c:pt>
                <c:pt idx="14">
                  <c:v>2.8</c:v>
                </c:pt>
                <c:pt idx="15">
                  <c:v>4</c:v>
                </c:pt>
                <c:pt idx="16">
                  <c:v>4.5</c:v>
                </c:pt>
                <c:pt idx="17">
                  <c:v>3.5</c:v>
                </c:pt>
                <c:pt idx="18">
                  <c:v>4</c:v>
                </c:pt>
                <c:pt idx="19">
                  <c:v>3.8</c:v>
                </c:pt>
                <c:pt idx="20">
                  <c:v>3.9</c:v>
                </c:pt>
                <c:pt idx="21">
                  <c:v>2.9</c:v>
                </c:pt>
                <c:pt idx="22">
                  <c:v>3.4</c:v>
                </c:pt>
                <c:pt idx="23">
                  <c:v>5.5</c:v>
                </c:pt>
                <c:pt idx="24">
                  <c:v>4</c:v>
                </c:pt>
                <c:pt idx="25">
                  <c:v>2.6</c:v>
                </c:pt>
                <c:pt idx="26">
                  <c:v>2.7</c:v>
                </c:pt>
                <c:pt idx="27">
                  <c:v>3.2</c:v>
                </c:pt>
                <c:pt idx="28">
                  <c:v>2.1</c:v>
                </c:pt>
                <c:pt idx="29">
                  <c:v>1.4</c:v>
                </c:pt>
                <c:pt idx="30">
                  <c:v>1.2</c:v>
                </c:pt>
                <c:pt idx="31">
                  <c:v>1.2</c:v>
                </c:pt>
                <c:pt idx="32">
                  <c:v>1</c:v>
                </c:pt>
                <c:pt idx="33" formatCode="0.0">
                  <c:v>1.2</c:v>
                </c:pt>
                <c:pt idx="34">
                  <c:v>1.6</c:v>
                </c:pt>
                <c:pt idx="3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D3CF-4E7E-ACB9-86CBCF6CF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698912"/>
        <c:axId val="580694752"/>
      </c:lineChart>
      <c:catAx>
        <c:axId val="17195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960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960192"/>
        <c:scaling>
          <c:orientation val="minMax"/>
          <c:max val="10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958656"/>
        <c:crosses val="autoZero"/>
        <c:crossBetween val="between"/>
        <c:majorUnit val="2"/>
        <c:minorUnit val="1"/>
      </c:valAx>
      <c:valAx>
        <c:axId val="580694752"/>
        <c:scaling>
          <c:orientation val="minMax"/>
          <c:max val="10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80698912"/>
        <c:crosses val="max"/>
        <c:crossBetween val="between"/>
        <c:majorUnit val="2"/>
        <c:minorUnit val="1"/>
      </c:valAx>
      <c:catAx>
        <c:axId val="580698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0694752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095203932890018"/>
          <c:y val="0.67789105426226959"/>
          <c:w val="0.27456341822099578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37216202505693E-2"/>
          <c:y val="3.1100478468899521E-2"/>
          <c:w val="0.9311423294351862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264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70-4BE1-A669-EF224545455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70-4BE1-A669-EF2245454554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C70-4BE1-A669-EF224545455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70-4BE1-A669-EF2245454554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70-4BE1-A669-EF2245454554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C70-4BE1-A669-EF224545455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C70-4BE1-A669-EF2245454554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C70-4BE1-A669-EF224545455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C70-4BE1-A669-EF2245454554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2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C70-4BE1-A669-EF2245454554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-0.7</c:v>
                </c:pt>
                <c:pt idx="30">
                  <c:v>0.5</c:v>
                </c:pt>
                <c:pt idx="31">
                  <c:v>0.9</c:v>
                </c:pt>
                <c:pt idx="32">
                  <c:v>1.2</c:v>
                </c:pt>
                <c:pt idx="33">
                  <c:v>1.2</c:v>
                </c:pt>
                <c:pt idx="34">
                  <c:v>1.1000000000000001</c:v>
                </c:pt>
                <c:pt idx="3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70-4BE1-A669-EF2245454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733632"/>
        <c:axId val="177735168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Konsumentprisindex</c:v>
                </c:pt>
              </c:strCache>
            </c:strRef>
          </c:tx>
          <c:spPr>
            <a:ln w="31750">
              <a:solidFill>
                <a:srgbClr val="FF0066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7C70-4BE1-A669-EF224545455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7C70-4BE1-A669-EF224545455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7C70-4BE1-A669-EF224545455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7C70-4BE1-A669-EF224545455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7C70-4BE1-A669-EF2245454554}"/>
              </c:ext>
            </c:extLst>
          </c:dPt>
          <c:dPt>
            <c:idx val="31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7C70-4BE1-A669-EF2245454554}"/>
              </c:ext>
            </c:extLst>
          </c:dPt>
          <c:dPt>
            <c:idx val="32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7C70-4BE1-A669-EF2245454554}"/>
              </c:ext>
            </c:extLst>
          </c:dPt>
          <c:dPt>
            <c:idx val="33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7C70-4BE1-A669-EF2245454554}"/>
              </c:ext>
            </c:extLst>
          </c:dPt>
          <c:dPt>
            <c:idx val="34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7C70-4BE1-A669-EF2245454554}"/>
              </c:ext>
            </c:extLst>
          </c:dPt>
          <c:dPt>
            <c:idx val="35"/>
            <c:bubble3D val="0"/>
            <c:spPr>
              <a:ln w="31750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7C70-4BE1-A669-EF2245454554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5.9</c:v>
                </c:pt>
                <c:pt idx="1">
                  <c:v>3.6</c:v>
                </c:pt>
                <c:pt idx="2">
                  <c:v>3.7</c:v>
                </c:pt>
                <c:pt idx="3">
                  <c:v>5.0999999999999996</c:v>
                </c:pt>
                <c:pt idx="4">
                  <c:v>6.6</c:v>
                </c:pt>
                <c:pt idx="5">
                  <c:v>6.1</c:v>
                </c:pt>
                <c:pt idx="6">
                  <c:v>4.0999999999999996</c:v>
                </c:pt>
                <c:pt idx="7">
                  <c:v>2.6</c:v>
                </c:pt>
                <c:pt idx="8">
                  <c:v>2.2000000000000002</c:v>
                </c:pt>
                <c:pt idx="9">
                  <c:v>1.1000000000000001</c:v>
                </c:pt>
                <c:pt idx="10">
                  <c:v>1</c:v>
                </c:pt>
                <c:pt idx="11">
                  <c:v>0.6</c:v>
                </c:pt>
                <c:pt idx="12">
                  <c:v>1.2</c:v>
                </c:pt>
                <c:pt idx="13">
                  <c:v>1.4</c:v>
                </c:pt>
                <c:pt idx="14">
                  <c:v>1.2</c:v>
                </c:pt>
                <c:pt idx="15">
                  <c:v>3.4</c:v>
                </c:pt>
                <c:pt idx="16">
                  <c:v>2.6</c:v>
                </c:pt>
                <c:pt idx="17">
                  <c:v>1.6</c:v>
                </c:pt>
                <c:pt idx="18">
                  <c:v>0.9</c:v>
                </c:pt>
                <c:pt idx="19">
                  <c:v>0.2</c:v>
                </c:pt>
                <c:pt idx="20">
                  <c:v>0.9</c:v>
                </c:pt>
                <c:pt idx="21">
                  <c:v>1.6</c:v>
                </c:pt>
                <c:pt idx="22">
                  <c:v>2.5</c:v>
                </c:pt>
                <c:pt idx="23">
                  <c:v>4.0999999999999996</c:v>
                </c:pt>
                <c:pt idx="24">
                  <c:v>0</c:v>
                </c:pt>
                <c:pt idx="25">
                  <c:v>1.2</c:v>
                </c:pt>
                <c:pt idx="26">
                  <c:v>3.4</c:v>
                </c:pt>
                <c:pt idx="27">
                  <c:v>2.8</c:v>
                </c:pt>
                <c:pt idx="28">
                  <c:v>1.5</c:v>
                </c:pt>
                <c:pt idx="29">
                  <c:v>1</c:v>
                </c:pt>
                <c:pt idx="30">
                  <c:v>-0.2</c:v>
                </c:pt>
                <c:pt idx="31">
                  <c:v>0.3</c:v>
                </c:pt>
                <c:pt idx="32">
                  <c:v>1.3</c:v>
                </c:pt>
                <c:pt idx="33">
                  <c:v>1.5</c:v>
                </c:pt>
                <c:pt idx="34">
                  <c:v>1.7</c:v>
                </c:pt>
                <c:pt idx="35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7C70-4BE1-A669-EF2245454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695168"/>
        <c:axId val="580686848"/>
      </c:lineChart>
      <c:catAx>
        <c:axId val="17773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77351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7735168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7733632"/>
        <c:crosses val="autoZero"/>
        <c:crossBetween val="between"/>
        <c:majorUnit val="2"/>
        <c:minorUnit val="1"/>
      </c:valAx>
      <c:valAx>
        <c:axId val="580686848"/>
        <c:scaling>
          <c:orientation val="minMax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80695168"/>
        <c:crosses val="max"/>
        <c:crossBetween val="between"/>
        <c:minorUnit val="1"/>
      </c:valAx>
      <c:catAx>
        <c:axId val="58069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0686848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922223993147804"/>
          <c:y val="0.67789105426226959"/>
          <c:w val="0.28629318742855059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Kuntien verot</c:v>
                </c:pt>
              </c:strCache>
            </c:strRef>
          </c:tx>
          <c:spPr>
            <a:solidFill>
              <a:srgbClr val="85CA3A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A6A3-421E-A3EF-1239FE84FB02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A6A3-421E-A3EF-1239FE84FB02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A6A3-421E-A3EF-1239FE84FB02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A6A3-421E-A3EF-1239FE84FB02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A6A3-421E-A3EF-1239FE84FB02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A6A3-421E-A3EF-1239FE84FB02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Sheet1!$B$2:$AU$2</c:f>
              <c:numCache>
                <c:formatCode>General</c:formatCode>
                <c:ptCount val="46"/>
                <c:pt idx="0">
                  <c:v>8.5</c:v>
                </c:pt>
                <c:pt idx="1">
                  <c:v>9</c:v>
                </c:pt>
                <c:pt idx="2">
                  <c:v>9.3000000000000007</c:v>
                </c:pt>
                <c:pt idx="3">
                  <c:v>8.5</c:v>
                </c:pt>
                <c:pt idx="4">
                  <c:v>8.1999999999999993</c:v>
                </c:pt>
                <c:pt idx="5">
                  <c:v>7.7</c:v>
                </c:pt>
                <c:pt idx="6">
                  <c:v>8.3000000000000007</c:v>
                </c:pt>
                <c:pt idx="7">
                  <c:v>8.4</c:v>
                </c:pt>
                <c:pt idx="8">
                  <c:v>8.3000000000000007</c:v>
                </c:pt>
                <c:pt idx="9">
                  <c:v>8.5</c:v>
                </c:pt>
                <c:pt idx="10">
                  <c:v>8.8000000000000007</c:v>
                </c:pt>
                <c:pt idx="11">
                  <c:v>8.9</c:v>
                </c:pt>
                <c:pt idx="12">
                  <c:v>8.6</c:v>
                </c:pt>
                <c:pt idx="13">
                  <c:v>8.8000000000000007</c:v>
                </c:pt>
                <c:pt idx="14">
                  <c:v>8.6</c:v>
                </c:pt>
                <c:pt idx="15">
                  <c:v>9.1999999999999993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9.9</c:v>
                </c:pt>
                <c:pt idx="20">
                  <c:v>9.9</c:v>
                </c:pt>
                <c:pt idx="21">
                  <c:v>10.4</c:v>
                </c:pt>
                <c:pt idx="22">
                  <c:v>9.8000000000000007</c:v>
                </c:pt>
                <c:pt idx="23">
                  <c:v>9.8000000000000007</c:v>
                </c:pt>
                <c:pt idx="24">
                  <c:v>9.6</c:v>
                </c:pt>
                <c:pt idx="25">
                  <c:v>9.9</c:v>
                </c:pt>
                <c:pt idx="26">
                  <c:v>9.6</c:v>
                </c:pt>
                <c:pt idx="27">
                  <c:v>9.3000000000000007</c:v>
                </c:pt>
                <c:pt idx="28">
                  <c:v>8.9</c:v>
                </c:pt>
                <c:pt idx="29">
                  <c:v>8.6999999999999993</c:v>
                </c:pt>
                <c:pt idx="30">
                  <c:v>8.6999999999999993</c:v>
                </c:pt>
                <c:pt idx="31">
                  <c:v>8.9</c:v>
                </c:pt>
                <c:pt idx="32">
                  <c:v>8.8000000000000007</c:v>
                </c:pt>
                <c:pt idx="33">
                  <c:v>9</c:v>
                </c:pt>
                <c:pt idx="34">
                  <c:v>9.6999999999999993</c:v>
                </c:pt>
                <c:pt idx="35">
                  <c:v>9.9</c:v>
                </c:pt>
                <c:pt idx="36" formatCode="0.0">
                  <c:v>9.6999999999999993</c:v>
                </c:pt>
                <c:pt idx="37" formatCode="0.0">
                  <c:v>9.6895286621653405</c:v>
                </c:pt>
                <c:pt idx="38" formatCode="0.0">
                  <c:v>10.222794375144888</c:v>
                </c:pt>
                <c:pt idx="39" formatCode="0.0">
                  <c:v>10.31981986372808</c:v>
                </c:pt>
                <c:pt idx="40" formatCode="0.0">
                  <c:v>10.568477946144194</c:v>
                </c:pt>
                <c:pt idx="41" formatCode="0.0">
                  <c:v>10.304533544249217</c:v>
                </c:pt>
                <c:pt idx="42" formatCode="0.0">
                  <c:v>10.260837937257742</c:v>
                </c:pt>
                <c:pt idx="43" formatCode="0.0">
                  <c:v>10.267545272151649</c:v>
                </c:pt>
                <c:pt idx="44" formatCode="0.0">
                  <c:v>10.283179247985762</c:v>
                </c:pt>
                <c:pt idx="45" formatCode="0.0">
                  <c:v>10.234875213242791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A3-421E-A3EF-1239FE84FB02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valtionosuudet</c:v>
                </c:pt>
              </c:strCache>
            </c:strRef>
          </c:tx>
          <c:spPr>
            <a:solidFill>
              <a:srgbClr val="BAE18F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A6A3-421E-A3EF-1239FE84FB02}"/>
              </c:ext>
            </c:extLst>
          </c:dPt>
          <c:dPt>
            <c:idx val="28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A6A3-421E-A3EF-1239FE84FB02}"/>
              </c:ext>
            </c:extLst>
          </c:dPt>
          <c:dPt>
            <c:idx val="29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A6A3-421E-A3EF-1239FE84FB02}"/>
              </c:ext>
            </c:extLst>
          </c:dPt>
          <c:dPt>
            <c:idx val="30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A6A3-421E-A3EF-1239FE84FB02}"/>
              </c:ext>
            </c:extLst>
          </c:dPt>
          <c:dPt>
            <c:idx val="31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A6A3-421E-A3EF-1239FE84FB02}"/>
              </c:ext>
            </c:extLst>
          </c:dPt>
          <c:dPt>
            <c:idx val="32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A6A3-421E-A3EF-1239FE84FB02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Sheet1!$B$3:$AU$3</c:f>
              <c:numCache>
                <c:formatCode>0.0</c:formatCode>
                <c:ptCount val="46"/>
                <c:pt idx="0">
                  <c:v>4.8419081194227163</c:v>
                </c:pt>
                <c:pt idx="1">
                  <c:v>5.3359204462769831</c:v>
                </c:pt>
                <c:pt idx="2">
                  <c:v>5.6304415079330008</c:v>
                </c:pt>
                <c:pt idx="3">
                  <c:v>5.7011769399561141</c:v>
                </c:pt>
                <c:pt idx="4">
                  <c:v>5.6449948400412797</c:v>
                </c:pt>
                <c:pt idx="5">
                  <c:v>5.6795914731904285</c:v>
                </c:pt>
                <c:pt idx="6">
                  <c:v>5.8749409355804065</c:v>
                </c:pt>
                <c:pt idx="7">
                  <c:v>5.9419579276692112</c:v>
                </c:pt>
                <c:pt idx="8">
                  <c:v>6.0577526679221592</c:v>
                </c:pt>
                <c:pt idx="9">
                  <c:v>6.2077086993906319</c:v>
                </c:pt>
                <c:pt idx="10">
                  <c:v>6.487089302564983</c:v>
                </c:pt>
                <c:pt idx="11">
                  <c:v>6.6464775262990123</c:v>
                </c:pt>
                <c:pt idx="12">
                  <c:v>6.8176115481690305</c:v>
                </c:pt>
                <c:pt idx="13">
                  <c:v>6.6784792974958958</c:v>
                </c:pt>
                <c:pt idx="14">
                  <c:v>6.6741146760697783</c:v>
                </c:pt>
                <c:pt idx="15">
                  <c:v>7.1200966926711349</c:v>
                </c:pt>
                <c:pt idx="16">
                  <c:v>8.1380373036498703</c:v>
                </c:pt>
                <c:pt idx="17">
                  <c:v>8.4193654834299725</c:v>
                </c:pt>
                <c:pt idx="18">
                  <c:v>8.3955310911041643</c:v>
                </c:pt>
                <c:pt idx="19">
                  <c:v>7.6095099594570765</c:v>
                </c:pt>
                <c:pt idx="20">
                  <c:v>7.088355858598157</c:v>
                </c:pt>
                <c:pt idx="21">
                  <c:v>5.7701352145796587</c:v>
                </c:pt>
                <c:pt idx="22">
                  <c:v>4.5585074680778055</c:v>
                </c:pt>
                <c:pt idx="23">
                  <c:v>4.0820056154574607</c:v>
                </c:pt>
                <c:pt idx="24">
                  <c:v>3.8834568990647877</c:v>
                </c:pt>
                <c:pt idx="25">
                  <c:v>3.7274054938683845</c:v>
                </c:pt>
                <c:pt idx="26">
                  <c:v>3.7829641989240983</c:v>
                </c:pt>
                <c:pt idx="27">
                  <c:v>4.6011504562037642</c:v>
                </c:pt>
                <c:pt idx="28">
                  <c:v>4.867750001649414</c:v>
                </c:pt>
                <c:pt idx="29">
                  <c:v>5.0139767915848985</c:v>
                </c:pt>
                <c:pt idx="30">
                  <c:v>5.1232761714734139</c:v>
                </c:pt>
                <c:pt idx="31">
                  <c:v>5.3448735328536499</c:v>
                </c:pt>
                <c:pt idx="32">
                  <c:v>5.1960511083479828</c:v>
                </c:pt>
                <c:pt idx="33">
                  <c:v>5.4916860684215152</c:v>
                </c:pt>
                <c:pt idx="34">
                  <c:v>6.1752536886355225</c:v>
                </c:pt>
                <c:pt idx="35">
                  <c:v>6.3249599144842339</c:v>
                </c:pt>
                <c:pt idx="36">
                  <c:v>6.3102875516206209</c:v>
                </c:pt>
                <c:pt idx="37">
                  <c:v>6.7519883078986753</c:v>
                </c:pt>
                <c:pt idx="38">
                  <c:v>6.8510380136428877</c:v>
                </c:pt>
                <c:pt idx="39">
                  <c:v>6.7424382731092027</c:v>
                </c:pt>
                <c:pt idx="40">
                  <c:v>6.6089180581025007</c:v>
                </c:pt>
                <c:pt idx="41">
                  <c:v>6.7773986644533588</c:v>
                </c:pt>
                <c:pt idx="42">
                  <c:v>6.4336504352705202</c:v>
                </c:pt>
                <c:pt idx="43">
                  <c:v>6.3417359621213114</c:v>
                </c:pt>
                <c:pt idx="44">
                  <c:v>6.1523294646068667</c:v>
                </c:pt>
                <c:pt idx="45">
                  <c:v>6.0556345011686519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A3-421E-A3EF-1239FE84FB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Sheet1!$B$4:$AU$4</c:f>
              <c:numCache>
                <c:formatCode>0.0</c:formatCode>
                <c:ptCount val="46"/>
                <c:pt idx="0">
                  <c:v>15.558091880577283</c:v>
                </c:pt>
                <c:pt idx="1">
                  <c:v>17.464079553723014</c:v>
                </c:pt>
                <c:pt idx="2">
                  <c:v>16.569558492066999</c:v>
                </c:pt>
                <c:pt idx="3">
                  <c:v>14.99882306004389</c:v>
                </c:pt>
                <c:pt idx="4">
                  <c:v>13.555005159958721</c:v>
                </c:pt>
                <c:pt idx="5">
                  <c:v>13.720408526809571</c:v>
                </c:pt>
                <c:pt idx="6">
                  <c:v>14.625059064419592</c:v>
                </c:pt>
                <c:pt idx="7">
                  <c:v>14.158042072330788</c:v>
                </c:pt>
                <c:pt idx="8">
                  <c:v>14.242247332077842</c:v>
                </c:pt>
                <c:pt idx="9">
                  <c:v>15.092291300609368</c:v>
                </c:pt>
                <c:pt idx="10">
                  <c:v>15.212910697435017</c:v>
                </c:pt>
                <c:pt idx="11">
                  <c:v>16.053522473700987</c:v>
                </c:pt>
                <c:pt idx="12">
                  <c:v>14.582388451830974</c:v>
                </c:pt>
                <c:pt idx="13">
                  <c:v>17.021520702504102</c:v>
                </c:pt>
                <c:pt idx="14">
                  <c:v>16.62588532393022</c:v>
                </c:pt>
                <c:pt idx="15">
                  <c:v>15.579903307328866</c:v>
                </c:pt>
                <c:pt idx="16">
                  <c:v>14.661962696350123</c:v>
                </c:pt>
                <c:pt idx="17">
                  <c:v>13.180634516570027</c:v>
                </c:pt>
                <c:pt idx="18">
                  <c:v>12.104468908895836</c:v>
                </c:pt>
                <c:pt idx="19">
                  <c:v>13.590490040542923</c:v>
                </c:pt>
                <c:pt idx="20">
                  <c:v>13.811644141401844</c:v>
                </c:pt>
                <c:pt idx="21">
                  <c:v>16.329864785420341</c:v>
                </c:pt>
                <c:pt idx="22">
                  <c:v>18.241492531922194</c:v>
                </c:pt>
                <c:pt idx="23">
                  <c:v>18.717994384542532</c:v>
                </c:pt>
                <c:pt idx="24">
                  <c:v>18.616543100935203</c:v>
                </c:pt>
                <c:pt idx="25">
                  <c:v>20.67259450613161</c:v>
                </c:pt>
                <c:pt idx="26">
                  <c:v>18.217035801075902</c:v>
                </c:pt>
                <c:pt idx="27">
                  <c:v>17.898849543796231</c:v>
                </c:pt>
                <c:pt idx="28">
                  <c:v>17.332249998350584</c:v>
                </c:pt>
                <c:pt idx="29">
                  <c:v>16.8860232084151</c:v>
                </c:pt>
                <c:pt idx="30">
                  <c:v>16.776723828526588</c:v>
                </c:pt>
                <c:pt idx="31">
                  <c:v>16.255126467146354</c:v>
                </c:pt>
                <c:pt idx="32">
                  <c:v>16.103948891652017</c:v>
                </c:pt>
                <c:pt idx="33">
                  <c:v>15.208313931578488</c:v>
                </c:pt>
                <c:pt idx="34">
                  <c:v>12.824746311364478</c:v>
                </c:pt>
                <c:pt idx="35">
                  <c:v>12.475040085515763</c:v>
                </c:pt>
                <c:pt idx="36">
                  <c:v>13.889712448379377</c:v>
                </c:pt>
                <c:pt idx="37">
                  <c:v>13.658483029935983</c:v>
                </c:pt>
                <c:pt idx="38">
                  <c:v>13.926167611212227</c:v>
                </c:pt>
                <c:pt idx="39">
                  <c:v>14.025223594362904</c:v>
                </c:pt>
                <c:pt idx="40">
                  <c:v>14.292973651191973</c:v>
                </c:pt>
                <c:pt idx="41">
                  <c:v>14.221895476137142</c:v>
                </c:pt>
                <c:pt idx="42">
                  <c:v>14.519638441131475</c:v>
                </c:pt>
                <c:pt idx="43">
                  <c:v>14.41882192144587</c:v>
                </c:pt>
                <c:pt idx="44">
                  <c:v>14.556708990809996</c:v>
                </c:pt>
                <c:pt idx="45">
                  <c:v>14.587960328869531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6A3-421E-A3EF-1239FE84FB02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Sosiaaliturvamaksut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2700">
              <a:solidFill>
                <a:schemeClr val="tx2"/>
              </a:solidFill>
            </a:ln>
          </c:spPr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Sheet1!$B$5:$AU$5</c:f>
              <c:numCache>
                <c:formatCode>0.0</c:formatCode>
                <c:ptCount val="46"/>
                <c:pt idx="0">
                  <c:v>7.4</c:v>
                </c:pt>
                <c:pt idx="1">
                  <c:v>8</c:v>
                </c:pt>
                <c:pt idx="2">
                  <c:v>8.5</c:v>
                </c:pt>
                <c:pt idx="3">
                  <c:v>7.4</c:v>
                </c:pt>
                <c:pt idx="4">
                  <c:v>7.8</c:v>
                </c:pt>
                <c:pt idx="5">
                  <c:v>8.1999999999999993</c:v>
                </c:pt>
                <c:pt idx="6">
                  <c:v>8.5</c:v>
                </c:pt>
                <c:pt idx="7">
                  <c:v>7.9</c:v>
                </c:pt>
                <c:pt idx="8">
                  <c:v>7.5</c:v>
                </c:pt>
                <c:pt idx="9">
                  <c:v>7.8</c:v>
                </c:pt>
                <c:pt idx="10">
                  <c:v>8.6</c:v>
                </c:pt>
                <c:pt idx="11">
                  <c:v>8.6999999999999993</c:v>
                </c:pt>
                <c:pt idx="12">
                  <c:v>8.6999999999999993</c:v>
                </c:pt>
                <c:pt idx="13">
                  <c:v>9.5</c:v>
                </c:pt>
                <c:pt idx="14">
                  <c:v>9.6</c:v>
                </c:pt>
                <c:pt idx="15">
                  <c:v>11</c:v>
                </c:pt>
                <c:pt idx="16">
                  <c:v>12.3</c:v>
                </c:pt>
                <c:pt idx="17">
                  <c:v>13.1</c:v>
                </c:pt>
                <c:pt idx="18">
                  <c:v>13.8</c:v>
                </c:pt>
                <c:pt idx="19">
                  <c:v>14.4</c:v>
                </c:pt>
                <c:pt idx="20">
                  <c:v>13.7</c:v>
                </c:pt>
                <c:pt idx="21">
                  <c:v>13.2</c:v>
                </c:pt>
                <c:pt idx="22">
                  <c:v>12.4</c:v>
                </c:pt>
                <c:pt idx="23">
                  <c:v>12.2</c:v>
                </c:pt>
                <c:pt idx="24">
                  <c:v>12.2</c:v>
                </c:pt>
                <c:pt idx="25">
                  <c:v>11.5</c:v>
                </c:pt>
                <c:pt idx="26">
                  <c:v>11.6</c:v>
                </c:pt>
                <c:pt idx="27">
                  <c:v>11.5</c:v>
                </c:pt>
                <c:pt idx="28">
                  <c:v>11.3</c:v>
                </c:pt>
                <c:pt idx="29">
                  <c:v>11.2</c:v>
                </c:pt>
                <c:pt idx="30">
                  <c:v>11.5</c:v>
                </c:pt>
                <c:pt idx="31">
                  <c:v>11.7</c:v>
                </c:pt>
                <c:pt idx="32">
                  <c:v>11.4</c:v>
                </c:pt>
                <c:pt idx="33">
                  <c:v>11.5</c:v>
                </c:pt>
                <c:pt idx="34">
                  <c:v>12.2</c:v>
                </c:pt>
                <c:pt idx="35">
                  <c:v>12.1</c:v>
                </c:pt>
                <c:pt idx="36">
                  <c:v>12.1</c:v>
                </c:pt>
                <c:pt idx="37">
                  <c:v>12.7</c:v>
                </c:pt>
                <c:pt idx="38">
                  <c:v>12.7</c:v>
                </c:pt>
                <c:pt idx="39">
                  <c:v>12.812518268799813</c:v>
                </c:pt>
                <c:pt idx="40">
                  <c:v>13.029630344561335</c:v>
                </c:pt>
                <c:pt idx="41">
                  <c:v>13.296172315160282</c:v>
                </c:pt>
                <c:pt idx="42">
                  <c:v>13.185873186340263</c:v>
                </c:pt>
                <c:pt idx="43">
                  <c:v>13.071896844281172</c:v>
                </c:pt>
                <c:pt idx="44">
                  <c:v>13.007782296597375</c:v>
                </c:pt>
                <c:pt idx="45">
                  <c:v>12.921529956719024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A3-421E-A3EF-1239FE84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5120"/>
        <c:axId val="44339200"/>
      </c:areaChart>
      <c:catAx>
        <c:axId val="443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9200"/>
        <c:crosses val="autoZero"/>
        <c:auto val="0"/>
        <c:lblAlgn val="ctr"/>
        <c:lblOffset val="100"/>
        <c:noMultiLvlLbl val="0"/>
      </c:catAx>
      <c:valAx>
        <c:axId val="44339200"/>
        <c:scaling>
          <c:orientation val="minMax"/>
          <c:max val="5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5120"/>
        <c:crosses val="autoZero"/>
        <c:crossBetween val="midCat"/>
        <c:majorUnit val="5"/>
        <c:minorUnit val="1"/>
      </c:valAx>
      <c:spPr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65630640172037E-2"/>
          <c:y val="2.5920438386163227E-2"/>
          <c:w val="0.89040593620632935"/>
          <c:h val="0.88637189014987239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Paikallishallinto</c:v>
                </c:pt>
              </c:strCache>
            </c:strRef>
          </c:tx>
          <c:spPr>
            <a:solidFill>
              <a:srgbClr val="BAE18F"/>
            </a:solidFill>
            <a:ln w="1905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F68C-4370-BC00-482C360AC62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F68C-4370-BC00-482C360AC62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F68C-4370-BC00-482C360AC62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F68C-4370-BC00-482C360AC62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F68C-4370-BC00-482C360AC62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F68C-4370-BC00-482C360AC624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Sheet1!$B$2:$AU$2</c:f>
              <c:numCache>
                <c:formatCode>General</c:formatCode>
                <c:ptCount val="46"/>
                <c:pt idx="0">
                  <c:v>15.3</c:v>
                </c:pt>
                <c:pt idx="1">
                  <c:v>16.399999999999999</c:v>
                </c:pt>
                <c:pt idx="2">
                  <c:v>17.100000000000001</c:v>
                </c:pt>
                <c:pt idx="3">
                  <c:v>16.899999999999999</c:v>
                </c:pt>
                <c:pt idx="4">
                  <c:v>16.600000000000001</c:v>
                </c:pt>
                <c:pt idx="5">
                  <c:v>16.7</c:v>
                </c:pt>
                <c:pt idx="6">
                  <c:v>17.399999999999999</c:v>
                </c:pt>
                <c:pt idx="7">
                  <c:v>17.7</c:v>
                </c:pt>
                <c:pt idx="8">
                  <c:v>18</c:v>
                </c:pt>
                <c:pt idx="9">
                  <c:v>18.3</c:v>
                </c:pt>
                <c:pt idx="10">
                  <c:v>19.3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18.5</c:v>
                </c:pt>
                <c:pt idx="14">
                  <c:v>18.3</c:v>
                </c:pt>
                <c:pt idx="15">
                  <c:v>19.8</c:v>
                </c:pt>
                <c:pt idx="16">
                  <c:v>22.2</c:v>
                </c:pt>
                <c:pt idx="17">
                  <c:v>22.7</c:v>
                </c:pt>
                <c:pt idx="18">
                  <c:v>21.7</c:v>
                </c:pt>
                <c:pt idx="19">
                  <c:v>20.7</c:v>
                </c:pt>
                <c:pt idx="20">
                  <c:v>20</c:v>
                </c:pt>
                <c:pt idx="21">
                  <c:v>19.899999999999999</c:v>
                </c:pt>
                <c:pt idx="22">
                  <c:v>19.3</c:v>
                </c:pt>
                <c:pt idx="23">
                  <c:v>18.100000000000001</c:v>
                </c:pt>
                <c:pt idx="24">
                  <c:v>17.600000000000001</c:v>
                </c:pt>
                <c:pt idx="25">
                  <c:v>17.399999999999999</c:v>
                </c:pt>
                <c:pt idx="26">
                  <c:v>17.600000000000001</c:v>
                </c:pt>
                <c:pt idx="27">
                  <c:v>18.3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19.2</c:v>
                </c:pt>
                <c:pt idx="31">
                  <c:v>19.2</c:v>
                </c:pt>
                <c:pt idx="32" formatCode="0.0">
                  <c:v>18.899999999999999</c:v>
                </c:pt>
                <c:pt idx="33" formatCode="0.0">
                  <c:v>20</c:v>
                </c:pt>
                <c:pt idx="34" formatCode="0.0">
                  <c:v>22.3</c:v>
                </c:pt>
                <c:pt idx="35" formatCode="0.0">
                  <c:v>22.4</c:v>
                </c:pt>
                <c:pt idx="36" formatCode="0.0">
                  <c:v>22.6</c:v>
                </c:pt>
                <c:pt idx="37" formatCode="0.0">
                  <c:v>23.4</c:v>
                </c:pt>
                <c:pt idx="38" formatCode="0.0">
                  <c:v>23.8</c:v>
                </c:pt>
                <c:pt idx="39" formatCode="0.0">
                  <c:v>23.8</c:v>
                </c:pt>
                <c:pt idx="40" formatCode="0.0">
                  <c:v>23.8</c:v>
                </c:pt>
                <c:pt idx="41" formatCode="0.0">
                  <c:v>23.752404063862564</c:v>
                </c:pt>
                <c:pt idx="42" formatCode="0.0">
                  <c:v>23.314752017439595</c:v>
                </c:pt>
                <c:pt idx="43" formatCode="0.0">
                  <c:v>23.312826372355886</c:v>
                </c:pt>
                <c:pt idx="44" formatCode="0.0">
                  <c:v>23.2589908569438</c:v>
                </c:pt>
                <c:pt idx="45" formatCode="0.0">
                  <c:v>23.255015897591566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C-4370-BC00-482C360AC62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Muut julkisyhteisöt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905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F68C-4370-BC00-482C360AC624}"/>
              </c:ext>
            </c:extLst>
          </c:dPt>
          <c:dPt>
            <c:idx val="28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F68C-4370-BC00-482C360AC624}"/>
              </c:ext>
            </c:extLst>
          </c:dPt>
          <c:dPt>
            <c:idx val="29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F68C-4370-BC00-482C360AC624}"/>
              </c:ext>
            </c:extLst>
          </c:dPt>
          <c:dPt>
            <c:idx val="3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F68C-4370-BC00-482C360AC624}"/>
              </c:ext>
            </c:extLst>
          </c:dPt>
          <c:dPt>
            <c:idx val="3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F68C-4370-BC00-482C360AC624}"/>
              </c:ext>
            </c:extLst>
          </c:dPt>
          <c:dPt>
            <c:idx val="32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F68C-4370-BC00-482C360AC624}"/>
              </c:ext>
            </c:extLst>
          </c:dPt>
          <c:cat>
            <c:strRef>
              <c:f>Sheet1!$B$1:$AU$1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15*</c:v>
                </c:pt>
                <c:pt idx="45">
                  <c:v>20**</c:v>
                </c:pt>
              </c:strCache>
            </c:strRef>
          </c:cat>
          <c:val>
            <c:numRef>
              <c:f>Sheet1!$B$3:$AU$3</c:f>
              <c:numCache>
                <c:formatCode>0.00</c:formatCode>
                <c:ptCount val="46"/>
                <c:pt idx="0">
                  <c:v>23.214927999999997</c:v>
                </c:pt>
                <c:pt idx="1">
                  <c:v>23.376862000000003</c:v>
                </c:pt>
                <c:pt idx="2">
                  <c:v>24.505161999999999</c:v>
                </c:pt>
                <c:pt idx="3">
                  <c:v>24.312846999999998</c:v>
                </c:pt>
                <c:pt idx="4">
                  <c:v>23.654558000000002</c:v>
                </c:pt>
                <c:pt idx="5">
                  <c:v>23.300594</c:v>
                </c:pt>
                <c:pt idx="6">
                  <c:v>23.582832000000003</c:v>
                </c:pt>
                <c:pt idx="7">
                  <c:v>24.988707000000002</c:v>
                </c:pt>
                <c:pt idx="8">
                  <c:v>26.333542999999999</c:v>
                </c:pt>
                <c:pt idx="9">
                  <c:v>26.032498</c:v>
                </c:pt>
                <c:pt idx="10">
                  <c:v>26.92287</c:v>
                </c:pt>
                <c:pt idx="11">
                  <c:v>27.201497999999997</c:v>
                </c:pt>
                <c:pt idx="12">
                  <c:v>27.602616999999995</c:v>
                </c:pt>
                <c:pt idx="13">
                  <c:v>27.819409999999998</c:v>
                </c:pt>
                <c:pt idx="14">
                  <c:v>26.081990000000001</c:v>
                </c:pt>
                <c:pt idx="15">
                  <c:v>28.051883999999998</c:v>
                </c:pt>
                <c:pt idx="16">
                  <c:v>34.443130999999994</c:v>
                </c:pt>
                <c:pt idx="17">
                  <c:v>39.035728000000006</c:v>
                </c:pt>
                <c:pt idx="18">
                  <c:v>42.418114000000003</c:v>
                </c:pt>
                <c:pt idx="19">
                  <c:v>41.845169999999996</c:v>
                </c:pt>
                <c:pt idx="20">
                  <c:v>41.052599999999998</c:v>
                </c:pt>
                <c:pt idx="21">
                  <c:v>39.612051999999998</c:v>
                </c:pt>
                <c:pt idx="22">
                  <c:v>36.792759000000004</c:v>
                </c:pt>
                <c:pt idx="23">
                  <c:v>34.264972</c:v>
                </c:pt>
                <c:pt idx="24">
                  <c:v>33.359242999999999</c:v>
                </c:pt>
                <c:pt idx="25">
                  <c:v>30.614471999999999</c:v>
                </c:pt>
                <c:pt idx="26">
                  <c:v>29.738285999999995</c:v>
                </c:pt>
                <c:pt idx="27">
                  <c:v>30.224839999999997</c:v>
                </c:pt>
                <c:pt idx="28">
                  <c:v>30.583448999999998</c:v>
                </c:pt>
                <c:pt idx="29">
                  <c:v>30.407470000000004</c:v>
                </c:pt>
                <c:pt idx="30">
                  <c:v>30.077011000000002</c:v>
                </c:pt>
                <c:pt idx="31">
                  <c:v>29.143124000000004</c:v>
                </c:pt>
                <c:pt idx="32">
                  <c:v>27.899297000000004</c:v>
                </c:pt>
                <c:pt idx="33">
                  <c:v>28.263134000000001</c:v>
                </c:pt>
                <c:pt idx="34">
                  <c:v>32.461392000000004</c:v>
                </c:pt>
                <c:pt idx="35">
                  <c:v>32.365901000000001</c:v>
                </c:pt>
                <c:pt idx="36">
                  <c:v>31.755434000000001</c:v>
                </c:pt>
                <c:pt idx="37">
                  <c:v>32.742608000000004</c:v>
                </c:pt>
                <c:pt idx="38">
                  <c:v>33.799999999999997</c:v>
                </c:pt>
                <c:pt idx="39" formatCode="0.0">
                  <c:v>34.299999999999997</c:v>
                </c:pt>
                <c:pt idx="40" formatCode="0.0">
                  <c:v>34.5</c:v>
                </c:pt>
                <c:pt idx="41" formatCode="0.0">
                  <c:v>34.447595936137439</c:v>
                </c:pt>
                <c:pt idx="42" formatCode="0.0">
                  <c:v>34.285247982560406</c:v>
                </c:pt>
                <c:pt idx="43" formatCode="0.0">
                  <c:v>33.687173627644114</c:v>
                </c:pt>
                <c:pt idx="44" formatCode="0.0">
                  <c:v>33.441009143056206</c:v>
                </c:pt>
                <c:pt idx="45" formatCode="0.0">
                  <c:v>33.144984102408429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68C-4370-BC00-482C360A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9600"/>
        <c:axId val="44335488"/>
      </c:areaChart>
      <c:catAx>
        <c:axId val="443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5488"/>
        <c:crosses val="autoZero"/>
        <c:auto val="0"/>
        <c:lblAlgn val="ctr"/>
        <c:lblOffset val="100"/>
        <c:noMultiLvlLbl val="0"/>
      </c:catAx>
      <c:valAx>
        <c:axId val="44335488"/>
        <c:scaling>
          <c:orientation val="minMax"/>
          <c:max val="7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out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9600"/>
        <c:crosses val="autoZero"/>
        <c:crossBetween val="midCat"/>
        <c:majorUnit val="10"/>
        <c:minorUnit val="5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6343598942024E-2"/>
          <c:y val="3.4343434343434343E-2"/>
          <c:w val="0.94617420119782314"/>
          <c:h val="0.86093066321079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Staten</c:v>
                </c:pt>
              </c:strCache>
            </c:strRef>
          </c:tx>
          <c:spPr>
            <a:solidFill>
              <a:srgbClr val="6C91DA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2.7559999999999998</c:v>
                </c:pt>
                <c:pt idx="1">
                  <c:v>2.8079999999999998</c:v>
                </c:pt>
                <c:pt idx="2">
                  <c:v>1.7949999999999999</c:v>
                </c:pt>
                <c:pt idx="3">
                  <c:v>3.25</c:v>
                </c:pt>
                <c:pt idx="4">
                  <c:v>0.248</c:v>
                </c:pt>
                <c:pt idx="5">
                  <c:v>7.0000000000000007E-2</c:v>
                </c:pt>
                <c:pt idx="6">
                  <c:v>0.159</c:v>
                </c:pt>
                <c:pt idx="7">
                  <c:v>0.54800000000000004</c:v>
                </c:pt>
                <c:pt idx="8">
                  <c:v>1.746</c:v>
                </c:pt>
                <c:pt idx="9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C-46D0-873C-749158FAEA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Socialskyddsfonder</c:v>
                </c:pt>
              </c:strCache>
            </c:strRef>
          </c:tx>
          <c:spPr>
            <a:solidFill>
              <a:srgbClr val="FFAFD7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0.02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2.1789999999999998</c:v>
                </c:pt>
                <c:pt idx="7">
                  <c:v>0</c:v>
                </c:pt>
                <c:pt idx="8">
                  <c:v>5.2999999999999999E-2</c:v>
                </c:pt>
                <c:pt idx="9">
                  <c:v>1.329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EC-46D0-873C-749158FAEA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Kommuner och samkommuner</c:v>
                </c:pt>
              </c:strCache>
            </c:strRef>
          </c:tx>
          <c:spPr>
            <a:solidFill>
              <a:srgbClr val="CCFFCC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2.8969999999999998</c:v>
                </c:pt>
                <c:pt idx="1">
                  <c:v>0</c:v>
                </c:pt>
                <c:pt idx="2">
                  <c:v>0.47299999999999998</c:v>
                </c:pt>
                <c:pt idx="3">
                  <c:v>1.337</c:v>
                </c:pt>
                <c:pt idx="4">
                  <c:v>6.2E-2</c:v>
                </c:pt>
                <c:pt idx="5">
                  <c:v>0.184</c:v>
                </c:pt>
                <c:pt idx="6">
                  <c:v>10.717000000000001</c:v>
                </c:pt>
                <c:pt idx="7">
                  <c:v>1.34</c:v>
                </c:pt>
                <c:pt idx="8">
                  <c:v>7.8090000000000002</c:v>
                </c:pt>
                <c:pt idx="9">
                  <c:v>8.5950000000000006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EC-46D0-873C-749158FAE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69888000"/>
        <c:axId val="169889792"/>
      </c:barChart>
      <c:catAx>
        <c:axId val="1698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1698897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69889792"/>
        <c:scaling>
          <c:orientation val="minMax"/>
          <c:max val="14"/>
          <c:min val="0"/>
        </c:scaling>
        <c:delete val="0"/>
        <c:axPos val="l"/>
        <c:majorGridlines>
          <c:spPr>
            <a:ln w="6347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9888000"/>
        <c:crosses val="autoZero"/>
        <c:crossBetween val="between"/>
        <c:majorUnit val="1"/>
        <c:minorUnit val="0.5"/>
      </c:valAx>
      <c:spPr>
        <a:noFill/>
        <a:ln w="1266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009234956741519"/>
          <c:y val="7.070697448263201E-2"/>
          <c:w val="0.4067091478430061"/>
          <c:h val="0.14430164422802386"/>
        </c:manualLayout>
      </c:layout>
      <c:overlay val="0"/>
      <c:spPr>
        <a:solidFill>
          <a:srgbClr val="FFFFFF"/>
        </a:solidFill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015873015873E-2"/>
          <c:y val="3.3492822966507178E-2"/>
          <c:w val="0.9322802835165841"/>
          <c:h val="0.8914093289100283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Hälso- och sjukvård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Sheet1!$B$2:$AO$2</c:f>
              <c:numCache>
                <c:formatCode>0.00</c:formatCode>
                <c:ptCount val="40"/>
                <c:pt idx="0">
                  <c:v>3.5008618768728961</c:v>
                </c:pt>
                <c:pt idx="1">
                  <c:v>3.7621661978396115</c:v>
                </c:pt>
                <c:pt idx="2">
                  <c:v>3.9328294423056551</c:v>
                </c:pt>
                <c:pt idx="3">
                  <c:v>4.0415530168487184</c:v>
                </c:pt>
                <c:pt idx="4">
                  <c:v>4.2408872736661722</c:v>
                </c:pt>
                <c:pt idx="5">
                  <c:v>4.3549222842562205</c:v>
                </c:pt>
                <c:pt idx="6">
                  <c:v>4.5308019283233616</c:v>
                </c:pt>
                <c:pt idx="7">
                  <c:v>4.7691050542895512</c:v>
                </c:pt>
                <c:pt idx="8">
                  <c:v>4.9714574199274191</c:v>
                </c:pt>
                <c:pt idx="9">
                  <c:v>5.4934557741437979</c:v>
                </c:pt>
                <c:pt idx="10">
                  <c:v>5.9123543145189279</c:v>
                </c:pt>
                <c:pt idx="11">
                  <c:v>6.2991911324988754</c:v>
                </c:pt>
                <c:pt idx="12">
                  <c:v>6.5816620577610649</c:v>
                </c:pt>
                <c:pt idx="13">
                  <c:v>6.6263186135029688</c:v>
                </c:pt>
                <c:pt idx="14">
                  <c:v>6.9173558257339662</c:v>
                </c:pt>
                <c:pt idx="15">
                  <c:v>6.8945879225218381</c:v>
                </c:pt>
                <c:pt idx="16">
                  <c:v>7.1754592645998576</c:v>
                </c:pt>
                <c:pt idx="17">
                  <c:v>6.9806937477922997</c:v>
                </c:pt>
                <c:pt idx="18">
                  <c:v>6.9124366295264625</c:v>
                </c:pt>
                <c:pt idx="19">
                  <c:v>6.4963209031816636</c:v>
                </c:pt>
                <c:pt idx="20">
                  <c:v>6.8033870646766168</c:v>
                </c:pt>
                <c:pt idx="21">
                  <c:v>7.03317302052786</c:v>
                </c:pt>
                <c:pt idx="22">
                  <c:v>7.094551835157759</c:v>
                </c:pt>
                <c:pt idx="23">
                  <c:v>7.1598497652582163</c:v>
                </c:pt>
                <c:pt idx="24">
                  <c:v>7.2702814906067141</c:v>
                </c:pt>
                <c:pt idx="25">
                  <c:v>7.5080279678667061</c:v>
                </c:pt>
                <c:pt idx="26">
                  <c:v>7.7533527713625876</c:v>
                </c:pt>
                <c:pt idx="27">
                  <c:v>8.6293438874230439</c:v>
                </c:pt>
                <c:pt idx="28">
                  <c:v>8.8847175833570837</c:v>
                </c:pt>
                <c:pt idx="29">
                  <c:v>9.0412479293208179</c:v>
                </c:pt>
                <c:pt idx="30">
                  <c:v>9.3311401120896722</c:v>
                </c:pt>
                <c:pt idx="31">
                  <c:v>9.4663327324233837</c:v>
                </c:pt>
                <c:pt idx="32">
                  <c:v>9.4519692384023823</c:v>
                </c:pt>
                <c:pt idx="33">
                  <c:v>9.6732048079189248</c:v>
                </c:pt>
                <c:pt idx="34">
                  <c:v>9.8326699507389161</c:v>
                </c:pt>
                <c:pt idx="35">
                  <c:v>9.9052170916609228</c:v>
                </c:pt>
                <c:pt idx="36">
                  <c:v>10.199209860093271</c:v>
                </c:pt>
                <c:pt idx="37">
                  <c:v>10.521782805429865</c:v>
                </c:pt>
                <c:pt idx="38">
                  <c:v>10.698388287714829</c:v>
                </c:pt>
                <c:pt idx="39">
                  <c:v>10.717000000000001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C-4AF7-889D-EEA2A756155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Social trygghet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Sheet1!$B$3:$AO$3</c:f>
              <c:numCache>
                <c:formatCode>0.00</c:formatCode>
                <c:ptCount val="40"/>
                <c:pt idx="0">
                  <c:v>1.3596053224492457</c:v>
                </c:pt>
                <c:pt idx="1">
                  <c:v>1.5111338545695432</c:v>
                </c:pt>
                <c:pt idx="2">
                  <c:v>1.5469501642355103</c:v>
                </c:pt>
                <c:pt idx="3">
                  <c:v>1.6521645833735954</c:v>
                </c:pt>
                <c:pt idx="4">
                  <c:v>1.7794798782574595</c:v>
                </c:pt>
                <c:pt idx="5">
                  <c:v>1.9103738436105795</c:v>
                </c:pt>
                <c:pt idx="6">
                  <c:v>2.0287414471194185</c:v>
                </c:pt>
                <c:pt idx="7">
                  <c:v>2.1594831115257143</c:v>
                </c:pt>
                <c:pt idx="8">
                  <c:v>2.3035906839542788</c:v>
                </c:pt>
                <c:pt idx="9">
                  <c:v>2.680315991476236</c:v>
                </c:pt>
                <c:pt idx="10">
                  <c:v>3.0006339604644228</c:v>
                </c:pt>
                <c:pt idx="11">
                  <c:v>3.2794476553371013</c:v>
                </c:pt>
                <c:pt idx="12">
                  <c:v>3.5150143275869237</c:v>
                </c:pt>
                <c:pt idx="13">
                  <c:v>3.6641220992797217</c:v>
                </c:pt>
                <c:pt idx="14">
                  <c:v>3.9848298884493332</c:v>
                </c:pt>
                <c:pt idx="15">
                  <c:v>4.6486646410938093</c:v>
                </c:pt>
                <c:pt idx="16">
                  <c:v>4.8880036049026687</c:v>
                </c:pt>
                <c:pt idx="17">
                  <c:v>4.6957068173790182</c:v>
                </c:pt>
                <c:pt idx="18">
                  <c:v>4.0866497214484685</c:v>
                </c:pt>
                <c:pt idx="19">
                  <c:v>4.0835408826548072</c:v>
                </c:pt>
                <c:pt idx="20">
                  <c:v>3.918007960199005</c:v>
                </c:pt>
                <c:pt idx="21">
                  <c:v>4.1397986314760509</c:v>
                </c:pt>
                <c:pt idx="22">
                  <c:v>4.6772395363811974</c:v>
                </c:pt>
                <c:pt idx="23">
                  <c:v>4.6895530516431929</c:v>
                </c:pt>
                <c:pt idx="24">
                  <c:v>4.898012319063751</c:v>
                </c:pt>
                <c:pt idx="25">
                  <c:v>5.0072347515620352</c:v>
                </c:pt>
                <c:pt idx="26">
                  <c:v>5.2104613163972289</c:v>
                </c:pt>
                <c:pt idx="27">
                  <c:v>5.5530008795074766</c:v>
                </c:pt>
                <c:pt idx="28">
                  <c:v>5.6346070105443156</c:v>
                </c:pt>
                <c:pt idx="29">
                  <c:v>5.855845941468802</c:v>
                </c:pt>
                <c:pt idx="30">
                  <c:v>6.1418078462770218</c:v>
                </c:pt>
                <c:pt idx="31">
                  <c:v>6.3838161215554985</c:v>
                </c:pt>
                <c:pt idx="32">
                  <c:v>6.6144946663358972</c:v>
                </c:pt>
                <c:pt idx="33">
                  <c:v>6.9305246288003772</c:v>
                </c:pt>
                <c:pt idx="34">
                  <c:v>7.4735862068965515</c:v>
                </c:pt>
                <c:pt idx="35">
                  <c:v>7.6712281185389379</c:v>
                </c:pt>
                <c:pt idx="36">
                  <c:v>7.9226475682878084</c:v>
                </c:pt>
                <c:pt idx="37">
                  <c:v>8.2351945701357447</c:v>
                </c:pt>
                <c:pt idx="38">
                  <c:v>8.494061107574792</c:v>
                </c:pt>
                <c:pt idx="39">
                  <c:v>8.5950000000000006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C-4AF7-889D-EEA2A756155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Utbildning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Sheet1!$B$4:$AO$4</c:f>
              <c:numCache>
                <c:formatCode>0.00</c:formatCode>
                <c:ptCount val="40"/>
                <c:pt idx="0">
                  <c:v>3.5232783087125612</c:v>
                </c:pt>
                <c:pt idx="1">
                  <c:v>3.855306360534855</c:v>
                </c:pt>
                <c:pt idx="2">
                  <c:v>4.0996574011937978</c:v>
                </c:pt>
                <c:pt idx="3">
                  <c:v>4.2508974809224913</c:v>
                </c:pt>
                <c:pt idx="4">
                  <c:v>4.3447934846549119</c:v>
                </c:pt>
                <c:pt idx="5">
                  <c:v>4.3549222842562205</c:v>
                </c:pt>
                <c:pt idx="6">
                  <c:v>4.4304172757125047</c:v>
                </c:pt>
                <c:pt idx="7">
                  <c:v>4.4994161816857687</c:v>
                </c:pt>
                <c:pt idx="8">
                  <c:v>4.6700189868818107</c:v>
                </c:pt>
                <c:pt idx="9">
                  <c:v>4.755687728840698</c:v>
                </c:pt>
                <c:pt idx="10">
                  <c:v>5.054858677925985</c:v>
                </c:pt>
                <c:pt idx="11">
                  <c:v>5.4943421478834438</c:v>
                </c:pt>
                <c:pt idx="12">
                  <c:v>5.7710811748861612</c:v>
                </c:pt>
                <c:pt idx="13">
                  <c:v>5.97977107711678</c:v>
                </c:pt>
                <c:pt idx="14">
                  <c:v>6.1706126957603953</c:v>
                </c:pt>
                <c:pt idx="15">
                  <c:v>6.1735852639574631</c:v>
                </c:pt>
                <c:pt idx="16">
                  <c:v>6.1232638788752709</c:v>
                </c:pt>
                <c:pt idx="17">
                  <c:v>5.9530363829035675</c:v>
                </c:pt>
                <c:pt idx="18">
                  <c:v>5.9044073816155995</c:v>
                </c:pt>
                <c:pt idx="19">
                  <c:v>5.8825720150530278</c:v>
                </c:pt>
                <c:pt idx="20">
                  <c:v>6.1721611940298509</c:v>
                </c:pt>
                <c:pt idx="21">
                  <c:v>6.3403714565004892</c:v>
                </c:pt>
                <c:pt idx="22">
                  <c:v>6.3336027044430141</c:v>
                </c:pt>
                <c:pt idx="23">
                  <c:v>6.3859323943661979</c:v>
                </c:pt>
                <c:pt idx="24">
                  <c:v>6.3202044964582695</c:v>
                </c:pt>
                <c:pt idx="25">
                  <c:v>6.5901761380541499</c:v>
                </c:pt>
                <c:pt idx="26">
                  <c:v>6.8203198614318712</c:v>
                </c:pt>
                <c:pt idx="27">
                  <c:v>7.3868408091468778</c:v>
                </c:pt>
                <c:pt idx="28">
                  <c:v>7.4415765175263626</c:v>
                </c:pt>
                <c:pt idx="29">
                  <c:v>7.5487868580894535</c:v>
                </c:pt>
                <c:pt idx="30">
                  <c:v>7.5908134507606091</c:v>
                </c:pt>
                <c:pt idx="31">
                  <c:v>7.499731135719804</c:v>
                </c:pt>
                <c:pt idx="32">
                  <c:v>7.6023125775241871</c:v>
                </c:pt>
                <c:pt idx="33">
                  <c:v>7.706797077539477</c:v>
                </c:pt>
                <c:pt idx="34">
                  <c:v>7.882167487684729</c:v>
                </c:pt>
                <c:pt idx="35">
                  <c:v>7.8816526533425222</c:v>
                </c:pt>
                <c:pt idx="36">
                  <c:v>7.8699493670886076</c:v>
                </c:pt>
                <c:pt idx="37">
                  <c:v>7.8864796380090496</c:v>
                </c:pt>
                <c:pt idx="38">
                  <c:v>7.8526008911521323</c:v>
                </c:pt>
                <c:pt idx="39">
                  <c:v>7.8090000000000002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C-4AF7-889D-EEA2A756155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Övriga uppgifter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cat>
            <c:strRef>
              <c:f>Sheet1!$B$1:$AO$1</c:f>
              <c:strCache>
                <c:ptCount val="40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</c:strCache>
            </c:strRef>
          </c:cat>
          <c:val>
            <c:numRef>
              <c:f>Sheet1!$B$5:$AO$5</c:f>
              <c:numCache>
                <c:formatCode>0.00</c:formatCode>
                <c:ptCount val="40"/>
                <c:pt idx="0">
                  <c:v>2.420974638683818</c:v>
                </c:pt>
                <c:pt idx="1">
                  <c:v>2.6584117464604757</c:v>
                </c:pt>
                <c:pt idx="2">
                  <c:v>2.8137251439268178</c:v>
                </c:pt>
                <c:pt idx="3">
                  <c:v>2.7598829526272692</c:v>
                </c:pt>
                <c:pt idx="4">
                  <c:v>2.839873726824647</c:v>
                </c:pt>
                <c:pt idx="5">
                  <c:v>3.0018422115842665</c:v>
                </c:pt>
                <c:pt idx="6">
                  <c:v>3.2851687120553059</c:v>
                </c:pt>
                <c:pt idx="7">
                  <c:v>3.2707787584158892</c:v>
                </c:pt>
                <c:pt idx="8">
                  <c:v>3.4692740504146364</c:v>
                </c:pt>
                <c:pt idx="9">
                  <c:v>3.6194483099636221</c:v>
                </c:pt>
                <c:pt idx="10">
                  <c:v>3.84291015091513</c:v>
                </c:pt>
                <c:pt idx="11">
                  <c:v>4.0250248155041097</c:v>
                </c:pt>
                <c:pt idx="12">
                  <c:v>4.2428140759353239</c:v>
                </c:pt>
                <c:pt idx="13">
                  <c:v>4.2746915403514594</c:v>
                </c:pt>
                <c:pt idx="14">
                  <c:v>4.3190989077437356</c:v>
                </c:pt>
                <c:pt idx="15">
                  <c:v>4.3638685909608812</c:v>
                </c:pt>
                <c:pt idx="16">
                  <c:v>4.2720843547224234</c:v>
                </c:pt>
                <c:pt idx="17">
                  <c:v>3.8776043800777109</c:v>
                </c:pt>
                <c:pt idx="18">
                  <c:v>3.7578008356545967</c:v>
                </c:pt>
                <c:pt idx="19">
                  <c:v>3.8968183373246665</c:v>
                </c:pt>
                <c:pt idx="20">
                  <c:v>4.1903323383084583</c:v>
                </c:pt>
                <c:pt idx="21">
                  <c:v>4.4583636363636368</c:v>
                </c:pt>
                <c:pt idx="22">
                  <c:v>4.6497353509336774</c:v>
                </c:pt>
                <c:pt idx="23">
                  <c:v>4.6702422535211268</c:v>
                </c:pt>
                <c:pt idx="24">
                  <c:v>4.7723098244533411</c:v>
                </c:pt>
                <c:pt idx="25">
                  <c:v>4.6443302588515314</c:v>
                </c:pt>
                <c:pt idx="26">
                  <c:v>4.8802690531177833</c:v>
                </c:pt>
                <c:pt idx="27">
                  <c:v>5.1787194371152152</c:v>
                </c:pt>
                <c:pt idx="28">
                  <c:v>5.2302029068110576</c:v>
                </c:pt>
                <c:pt idx="29">
                  <c:v>5.4378520154610719</c:v>
                </c:pt>
                <c:pt idx="30">
                  <c:v>5.3970392313851079</c:v>
                </c:pt>
                <c:pt idx="31">
                  <c:v>5.3754591810455832</c:v>
                </c:pt>
                <c:pt idx="32">
                  <c:v>5.7326405358471835</c:v>
                </c:pt>
                <c:pt idx="33">
                  <c:v>5.9562691491868955</c:v>
                </c:pt>
                <c:pt idx="34">
                  <c:v>6.0830738916256157</c:v>
                </c:pt>
                <c:pt idx="35">
                  <c:v>6.1023115093039282</c:v>
                </c:pt>
                <c:pt idx="36">
                  <c:v>6.2426289140572955</c:v>
                </c:pt>
                <c:pt idx="37">
                  <c:v>6.319819004524887</c:v>
                </c:pt>
                <c:pt idx="38">
                  <c:v>6.2514678548695093</c:v>
                </c:pt>
                <c:pt idx="39">
                  <c:v>6.2930000000000001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8C-4AF7-889D-EEA2A7561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1453056"/>
        <c:axId val="171458944"/>
      </c:barChart>
      <c:catAx>
        <c:axId val="1714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0" b="0" i="0" u="none" strike="noStrike" baseline="0">
                <a:solidFill>
                  <a:schemeClr val="accent1"/>
                </a:solidFill>
                <a:latin typeface="Arial Narrow" pitchFamily="34" charset="0"/>
                <a:ea typeface="Arial"/>
                <a:cs typeface="Arial"/>
              </a:defRPr>
            </a:pPr>
            <a:endParaRPr lang="fi-FI"/>
          </a:p>
        </c:txPr>
        <c:crossAx val="1714589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458944"/>
        <c:scaling>
          <c:orientation val="minMax"/>
          <c:max val="35"/>
          <c:min val="0"/>
        </c:scaling>
        <c:delete val="0"/>
        <c:axPos val="l"/>
        <c:majorGridlines>
          <c:spPr>
            <a:ln w="6338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453056"/>
        <c:crosses val="autoZero"/>
        <c:crossBetween val="between"/>
        <c:majorUnit val="5"/>
        <c:minorUnit val="1"/>
      </c:valAx>
      <c:spPr>
        <a:solidFill>
          <a:schemeClr val="bg1">
            <a:lumMod val="95000"/>
          </a:schemeClr>
        </a:solidFill>
        <a:ln w="15871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2226563995223693E-2"/>
          <c:y val="5.1758174357741042E-2"/>
          <c:w val="0.30215106818196669"/>
          <c:h val="0.19275327547699397"/>
        </c:manualLayout>
      </c:layout>
      <c:overlay val="0"/>
      <c:spPr>
        <a:solidFill>
          <a:schemeClr val="bg1"/>
        </a:solidFill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31441565701543E-2"/>
          <c:y val="4.6568627450980393E-2"/>
          <c:w val="0.84849888055823208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15698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41-45DA-8C47-FD365556A899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41-45DA-8C47-FD365556A899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41-45DA-8C47-FD365556A899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41-45DA-8C47-FD365556A899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41-45DA-8C47-FD365556A899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941-45DA-8C47-FD365556A899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941-45DA-8C47-FD365556A89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941-45DA-8C47-FD365556A899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8941-45DA-8C47-FD365556A899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569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941-45DA-8C47-FD365556A899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7.9015839999999997</c:v>
                </c:pt>
                <c:pt idx="1">
                  <c:v>8.7447549999999996</c:v>
                </c:pt>
                <c:pt idx="2">
                  <c:v>9.840859</c:v>
                </c:pt>
                <c:pt idx="3">
                  <c:v>9.7691199999999991</c:v>
                </c:pt>
                <c:pt idx="4">
                  <c:v>8.8990080000000003</c:v>
                </c:pt>
                <c:pt idx="5">
                  <c:v>9.5932080000000006</c:v>
                </c:pt>
                <c:pt idx="6">
                  <c:v>14.203806999999999</c:v>
                </c:pt>
                <c:pt idx="7">
                  <c:v>27.848893</c:v>
                </c:pt>
                <c:pt idx="8">
                  <c:v>43.029704000000002</c:v>
                </c:pt>
                <c:pt idx="9">
                  <c:v>51.721656000000003</c:v>
                </c:pt>
                <c:pt idx="10">
                  <c:v>60.121296999999998</c:v>
                </c:pt>
                <c:pt idx="11">
                  <c:v>66.120896999999999</c:v>
                </c:pt>
                <c:pt idx="12">
                  <c:v>69.770070000000004</c:v>
                </c:pt>
                <c:pt idx="13">
                  <c:v>69.795803000000006</c:v>
                </c:pt>
                <c:pt idx="14">
                  <c:v>68.052018000000004</c:v>
                </c:pt>
                <c:pt idx="15">
                  <c:v>63.434697999999997</c:v>
                </c:pt>
                <c:pt idx="16">
                  <c:v>61.759559000000003</c:v>
                </c:pt>
                <c:pt idx="17">
                  <c:v>59.252955</c:v>
                </c:pt>
                <c:pt idx="18">
                  <c:v>63.319670000000002</c:v>
                </c:pt>
                <c:pt idx="19">
                  <c:v>63.788325</c:v>
                </c:pt>
                <c:pt idx="20">
                  <c:v>60.043748999999998</c:v>
                </c:pt>
                <c:pt idx="21">
                  <c:v>58.904026000000002</c:v>
                </c:pt>
                <c:pt idx="22">
                  <c:v>56.068083999999999</c:v>
                </c:pt>
                <c:pt idx="23">
                  <c:v>54.381959999999999</c:v>
                </c:pt>
                <c:pt idx="24">
                  <c:v>64.281006000000005</c:v>
                </c:pt>
                <c:pt idx="25">
                  <c:v>75.151732999999993</c:v>
                </c:pt>
                <c:pt idx="26" formatCode="0.0">
                  <c:v>79.660841000000005</c:v>
                </c:pt>
                <c:pt idx="27" formatCode="0.0">
                  <c:v>83.909546000000006</c:v>
                </c:pt>
                <c:pt idx="28" formatCode="0.0">
                  <c:v>89.738039999999998</c:v>
                </c:pt>
                <c:pt idx="29" formatCode="0.0">
                  <c:v>95.039084000000003</c:v>
                </c:pt>
                <c:pt idx="30" formatCode="0.0">
                  <c:v>99.880040000000008</c:v>
                </c:pt>
                <c:pt idx="31" formatCode="0.0">
                  <c:v>105.2934609160953</c:v>
                </c:pt>
                <c:pt idx="32" formatCode="0.0">
                  <c:v>111.13712222851542</c:v>
                </c:pt>
                <c:pt idx="33" formatCode="0.0">
                  <c:v>115.84852742029665</c:v>
                </c:pt>
                <c:pt idx="34" formatCode="0.0">
                  <c:v>119.694456</c:v>
                </c:pt>
                <c:pt idx="35" formatCode="0.0">
                  <c:v>123.1083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941-45DA-8C47-FD365556A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3766656"/>
        <c:axId val="16376819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av BNP</c:v>
                </c:pt>
              </c:strCache>
            </c:strRef>
          </c:tx>
          <c:spPr>
            <a:ln w="22211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8941-45DA-8C47-FD365556A899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8941-45DA-8C47-FD365556A899}"/>
              </c:ext>
            </c:extLst>
          </c:dPt>
          <c:dPt>
            <c:idx val="28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8941-45DA-8C47-FD365556A899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8941-45DA-8C47-FD365556A899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8941-45DA-8C47-FD365556A899}"/>
              </c:ext>
            </c:extLst>
          </c:dPt>
          <c:dPt>
            <c:idx val="31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8941-45DA-8C47-FD365556A899}"/>
              </c:ext>
            </c:extLst>
          </c:dPt>
          <c:dPt>
            <c:idx val="32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8941-45DA-8C47-FD365556A899}"/>
              </c:ext>
            </c:extLst>
          </c:dPt>
          <c:dPt>
            <c:idx val="33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8941-45DA-8C47-FD365556A899}"/>
              </c:ext>
            </c:extLst>
          </c:dPt>
          <c:dPt>
            <c:idx val="34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8941-45DA-8C47-FD365556A899}"/>
              </c:ext>
            </c:extLst>
          </c:dPt>
          <c:dPt>
            <c:idx val="35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8941-45DA-8C47-FD365556A899}"/>
              </c:ext>
            </c:extLst>
          </c:dPt>
          <c:cat>
            <c:strRef>
              <c:f>Sheet1!$B$1:$AK$1</c:f>
              <c:strCache>
                <c:ptCount val="36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13.6</c:v>
                </c:pt>
                <c:pt idx="1">
                  <c:v>13.9</c:v>
                </c:pt>
                <c:pt idx="2">
                  <c:v>14.5</c:v>
                </c:pt>
                <c:pt idx="3">
                  <c:v>12.7</c:v>
                </c:pt>
                <c:pt idx="4">
                  <c:v>10.4</c:v>
                </c:pt>
                <c:pt idx="5">
                  <c:v>10.5</c:v>
                </c:pt>
                <c:pt idx="6">
                  <c:v>16.3</c:v>
                </c:pt>
                <c:pt idx="7">
                  <c:v>32.799999999999997</c:v>
                </c:pt>
                <c:pt idx="8">
                  <c:v>50.2</c:v>
                </c:pt>
                <c:pt idx="9">
                  <c:v>57</c:v>
                </c:pt>
                <c:pt idx="10">
                  <c:v>61</c:v>
                </c:pt>
                <c:pt idx="11">
                  <c:v>64.8</c:v>
                </c:pt>
                <c:pt idx="12">
                  <c:v>63</c:v>
                </c:pt>
                <c:pt idx="13">
                  <c:v>58</c:v>
                </c:pt>
                <c:pt idx="14">
                  <c:v>53.6</c:v>
                </c:pt>
                <c:pt idx="15">
                  <c:v>46.6</c:v>
                </c:pt>
                <c:pt idx="16">
                  <c:v>42.8</c:v>
                </c:pt>
                <c:pt idx="17">
                  <c:v>40</c:v>
                </c:pt>
                <c:pt idx="18">
                  <c:v>41.78</c:v>
                </c:pt>
                <c:pt idx="19">
                  <c:v>40.25</c:v>
                </c:pt>
                <c:pt idx="20">
                  <c:v>36.53</c:v>
                </c:pt>
                <c:pt idx="21">
                  <c:v>34.119999999999997</c:v>
                </c:pt>
                <c:pt idx="22">
                  <c:v>30.05</c:v>
                </c:pt>
                <c:pt idx="23">
                  <c:v>28.07</c:v>
                </c:pt>
                <c:pt idx="24">
                  <c:v>35.51</c:v>
                </c:pt>
                <c:pt idx="25">
                  <c:v>40.17</c:v>
                </c:pt>
                <c:pt idx="26" formatCode="0.0">
                  <c:v>40.4</c:v>
                </c:pt>
                <c:pt idx="27">
                  <c:v>42</c:v>
                </c:pt>
                <c:pt idx="28">
                  <c:v>44.3</c:v>
                </c:pt>
                <c:pt idx="29">
                  <c:v>46.3</c:v>
                </c:pt>
                <c:pt idx="30" formatCode="0.0">
                  <c:v>48.2</c:v>
                </c:pt>
                <c:pt idx="31" formatCode="0.0">
                  <c:v>50</c:v>
                </c:pt>
                <c:pt idx="32" formatCode="0.0">
                  <c:v>51.6</c:v>
                </c:pt>
                <c:pt idx="33">
                  <c:v>52.4</c:v>
                </c:pt>
                <c:pt idx="34">
                  <c:v>52.6</c:v>
                </c:pt>
                <c:pt idx="35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8941-45DA-8C47-FD365556A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69728"/>
        <c:axId val="163771520"/>
      </c:lineChart>
      <c:catAx>
        <c:axId val="163766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768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768192"/>
        <c:scaling>
          <c:orientation val="minMax"/>
          <c:max val="13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766656"/>
        <c:crosses val="autoZero"/>
        <c:crossBetween val="between"/>
        <c:majorUnit val="10"/>
        <c:minorUnit val="5"/>
      </c:valAx>
      <c:catAx>
        <c:axId val="163769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771520"/>
        <c:crosses val="autoZero"/>
        <c:auto val="0"/>
        <c:lblAlgn val="ctr"/>
        <c:lblOffset val="100"/>
        <c:noMultiLvlLbl val="0"/>
      </c:catAx>
      <c:valAx>
        <c:axId val="163771520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769728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280981288327186"/>
          <c:y val="7.8329817067797403E-2"/>
          <c:w val="0.20472351116538243"/>
          <c:h val="0.12990189835737989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38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39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423" y="0"/>
            <a:ext cx="2919738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2FE2C6-7ABD-4631-A6E2-4985BBADB2E9}" type="datetimeFigureOut">
              <a:rPr lang="fi-FI"/>
              <a:pPr>
                <a:defRPr/>
              </a:pPr>
              <a:t>31.5.2016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0870"/>
            <a:ext cx="2919739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423" y="9370870"/>
            <a:ext cx="2919738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B4AF8A-8639-45F0-89BD-1D7345684F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4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3" y="2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6" y="4686225"/>
            <a:ext cx="5388931" cy="444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447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3" y="9372447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3836866-5845-46FF-B506-2BF23CF612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80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_aloitussi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74163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2781300"/>
            <a:ext cx="6096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076700"/>
            <a:ext cx="6096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946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CCFC-B5CF-49D4-8E95-7796CB95D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67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CD11D-E89B-4258-82EB-2FA2FEB74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0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1ACB-E456-45B2-B198-96D1395B84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59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FC14-925C-4258-B7A2-D10960FDAC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10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9DAF-53FE-40C8-BE4C-F407D1908A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5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91BF-0F7F-47AB-BB09-BE2D062C77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73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F279-72AF-4B02-9A9E-1F16305C52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49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07C5-A8A3-407C-9A39-D051D1A945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18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F14C-D2C1-4D5A-A456-470C6AF9E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07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AD19-B7C6-45F5-BAA3-A0F064F653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76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A0A5-93C2-4590-8F58-15B65BC8DA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56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AE10-50D8-472B-94FA-34CDECB878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13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082E-6473-4A9D-9532-5F84F998E1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95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58AF-7366-4BE8-8EA9-C9646D1FB0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41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F8FA-BE91-4DAB-A494-34B400B83F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28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9AF0-D308-44A0-B4FD-176FEA32BB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74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C36A3-0B02-40D6-864D-47CC3264F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0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D340-F42B-4168-B26B-B6D167FEBE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71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4705-9B28-48E7-8043-66BBEEFF5F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73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465D-0D29-4A29-AAA8-83B49DF0A3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47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A425-7E74-4A8B-8430-AFA1D44D87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2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2CEB-8F35-4DF4-961D-A8830AACFC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E96E-50DD-476F-8F73-B1E418AA0B7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39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A1C6-4376-4036-B291-A80629E7BC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549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31B6-4CC3-486F-82F4-1D28DB6ADD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63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6125-7B1E-4B9B-86A3-DA5CD0A564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27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C93E-5CF8-475A-BE7B-7506CA3647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4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8A49-30E0-4C79-8F13-D0F78A9147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85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55A1-6474-48DA-9157-CA3E0B4463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04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6D1B-7744-457E-BE51-2CB31E8B2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728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B960-D64F-4333-B176-1A37D3B068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730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27F1-6E0C-43FE-8C82-3F37A66B10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5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85D5-36BC-4C7A-ADA8-CD6F546F28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705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2877-EAE2-4301-9EFB-894D88E2B3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715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854-F888-4DFF-B99E-A30C31A12D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1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10D2-7BDB-409A-8B81-0CFEDA63F3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361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531B-93D1-4AF5-865F-E207F10F85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102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331D-4AB5-4DAD-AD13-1940CE1217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51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F395-55D6-4FC9-B54C-45C68F17D97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1C6C-D382-4681-8041-72E24E38BCE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86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F4ED-7F58-4EE9-B204-19FAAB4EB6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212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B709-3103-4398-9345-4424A74FF8B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5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4646-8060-418F-BB70-1F2768B7BB9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3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0F0D-FE85-4A26-A88C-C7DC4AA5A7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06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9928-7423-4758-840D-E5EA4EEB0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7377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0B98-5BA6-4CD8-BE2D-F1A9405C52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585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ECAD-5266-407B-8BA8-EC8591344D0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771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C022-4EE2-4B74-90E3-9DBBCE36C2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103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8D94-2C04-4E84-8253-92B0628BBB4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347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4B9-4EC2-4003-860F-76CA4AA72F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95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15565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326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387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37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D931-1CAE-44E1-899E-E383641524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40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887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68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767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84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597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043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ibbon_sisaltosivu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521200"/>
            <a:ext cx="25717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21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726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65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34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6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8D07-6CEB-43EA-B24D-15A096C165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355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344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505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38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8672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147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mtClean="0">
                <a:solidFill>
                  <a:srgbClr val="002E63"/>
                </a:solidFill>
                <a:latin typeface="Verdana"/>
              </a:rPr>
              <a:t>5.4.2011</a:t>
            </a:r>
            <a:endParaRPr lang="fi-FI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2E63"/>
                </a:solidFill>
                <a:latin typeface="Verdana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63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903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5082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377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1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6CDB-2FCB-4FAF-93BD-460FA08E36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895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105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856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3217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1177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73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631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564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174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3752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0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FEAD-8E0D-4EA2-AB45-EB4B30E027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595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659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682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163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42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2482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41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mtClean="0">
                <a:solidFill>
                  <a:srgbClr val="002E63"/>
                </a:solidFill>
                <a:latin typeface="Verdana"/>
                <a:cs typeface="Arial" charset="0"/>
              </a:rPr>
              <a:t>5.4.2011</a:t>
            </a:r>
            <a:endParaRPr lang="fi-FI">
              <a:solidFill>
                <a:srgbClr val="002E63"/>
              </a:solidFill>
              <a:latin typeface="Verdana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2E63"/>
                </a:solidFill>
                <a:latin typeface="Verdana"/>
                <a:cs typeface="Arial" charset="0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latin typeface="Verdana"/>
              <a:cs typeface="Arial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Timo Kietäväinen      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2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0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_jatkosiv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0"/>
            <a:ext cx="84867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76B27C-5919-43CD-AA48-DCC8A436E0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0" r:id="rId1"/>
    <p:sldLayoutId id="2147486627" r:id="rId2"/>
    <p:sldLayoutId id="2147486628" r:id="rId3"/>
    <p:sldLayoutId id="2147486629" r:id="rId4"/>
    <p:sldLayoutId id="2147486630" r:id="rId5"/>
    <p:sldLayoutId id="2147486631" r:id="rId6"/>
    <p:sldLayoutId id="2147486632" r:id="rId7"/>
    <p:sldLayoutId id="2147486633" r:id="rId8"/>
    <p:sldLayoutId id="2147486634" r:id="rId9"/>
    <p:sldLayoutId id="2147486635" r:id="rId10"/>
    <p:sldLayoutId id="2147486636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19800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E458F52-44D4-4A22-84B8-AA8C61E58F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19800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97650"/>
            <a:ext cx="1782763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85910AD2-BCDC-4DC1-A290-FBCBCA0E3B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8" r:id="rId1"/>
    <p:sldLayoutId id="2147486649" r:id="rId2"/>
    <p:sldLayoutId id="2147486650" r:id="rId3"/>
    <p:sldLayoutId id="2147486651" r:id="rId4"/>
    <p:sldLayoutId id="2147486652" r:id="rId5"/>
    <p:sldLayoutId id="2147486653" r:id="rId6"/>
    <p:sldLayoutId id="2147486654" r:id="rId7"/>
    <p:sldLayoutId id="2147486655" r:id="rId8"/>
    <p:sldLayoutId id="2147486656" r:id="rId9"/>
    <p:sldLayoutId id="2147486657" r:id="rId10"/>
    <p:sldLayoutId id="2147486658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19800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E3C2AB3-6D6C-4544-8E58-60F5D17491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9" r:id="rId1"/>
    <p:sldLayoutId id="2147486660" r:id="rId2"/>
    <p:sldLayoutId id="2147486661" r:id="rId3"/>
    <p:sldLayoutId id="2147486662" r:id="rId4"/>
    <p:sldLayoutId id="2147486663" r:id="rId5"/>
    <p:sldLayoutId id="2147486664" r:id="rId6"/>
    <p:sldLayoutId id="2147486665" r:id="rId7"/>
    <p:sldLayoutId id="2147486666" r:id="rId8"/>
    <p:sldLayoutId id="2147486667" r:id="rId9"/>
    <p:sldLayoutId id="2147486668" r:id="rId10"/>
    <p:sldLayoutId id="2147486669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092825"/>
            <a:ext cx="2152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62725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62725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18.9.2013/MP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62725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fld id="{03C2F450-CF9D-4231-AD70-B3DE5E4A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1" r:id="rId1"/>
    <p:sldLayoutId id="2147486672" r:id="rId2"/>
    <p:sldLayoutId id="2147486673" r:id="rId3"/>
    <p:sldLayoutId id="2147486674" r:id="rId4"/>
    <p:sldLayoutId id="2147486675" r:id="rId5"/>
    <p:sldLayoutId id="2147486676" r:id="rId6"/>
    <p:sldLayoutId id="2147486677" r:id="rId7"/>
    <p:sldLayoutId id="2147486678" r:id="rId8"/>
    <p:sldLayoutId id="2147486679" r:id="rId9"/>
    <p:sldLayoutId id="2147486680" r:id="rId10"/>
    <p:sldLayoutId id="2147486681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84" r:id="rId3"/>
    <p:sldLayoutId id="2147486685" r:id="rId4"/>
    <p:sldLayoutId id="2147486686" r:id="rId5"/>
    <p:sldLayoutId id="2147486687" r:id="rId6"/>
    <p:sldLayoutId id="2147486688" r:id="rId7"/>
    <p:sldLayoutId id="2147486689" r:id="rId8"/>
    <p:sldLayoutId id="2147486690" r:id="rId9"/>
    <p:sldLayoutId id="2147486691" r:id="rId10"/>
    <p:sldLayoutId id="2147486692" r:id="rId11"/>
    <p:sldLayoutId id="2147486693" r:id="rId12"/>
    <p:sldLayoutId id="2147486694" r:id="rId13"/>
    <p:sldLayoutId id="2147486695" r:id="rId14"/>
    <p:sldLayoutId id="2147486696" r:id="rId15"/>
    <p:sldLayoutId id="2147486697" r:id="rId16"/>
    <p:sldLayoutId id="2147486698" r:id="rId17"/>
    <p:sldLayoutId id="2147486699" r:id="rId18"/>
    <p:sldLayoutId id="2147486700" r:id="rId19"/>
    <p:sldLayoutId id="2147486701" r:id="rId20"/>
    <p:sldLayoutId id="2147486702" r:id="rId2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8951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3" r:id="rId1"/>
    <p:sldLayoutId id="2147486934" r:id="rId2"/>
    <p:sldLayoutId id="2147486935" r:id="rId3"/>
    <p:sldLayoutId id="2147486936" r:id="rId4"/>
    <p:sldLayoutId id="2147486937" r:id="rId5"/>
    <p:sldLayoutId id="2147486938" r:id="rId6"/>
    <p:sldLayoutId id="2147486939" r:id="rId7"/>
    <p:sldLayoutId id="2147486940" r:id="rId8"/>
    <p:sldLayoutId id="2147486941" r:id="rId9"/>
    <p:sldLayoutId id="2147486942" r:id="rId10"/>
    <p:sldLayoutId id="2147486943" r:id="rId11"/>
    <p:sldLayoutId id="2147486944" r:id="rId12"/>
    <p:sldLayoutId id="2147486945" r:id="rId13"/>
    <p:sldLayoutId id="2147486946" r:id="rId14"/>
    <p:sldLayoutId id="2147486947" r:id="rId15"/>
    <p:sldLayoutId id="2147486948" r:id="rId16"/>
    <p:sldLayoutId id="2147486949" r:id="rId17"/>
    <p:sldLayoutId id="2147486950" r:id="rId18"/>
    <p:sldLayoutId id="2147486951" r:id="rId19"/>
    <p:sldLayoutId id="2147486952" r:id="rId20"/>
    <p:sldLayoutId id="2147486953" r:id="rId2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732241" y="6471232"/>
            <a:ext cx="1854548" cy="170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886771"/>
              </p:ext>
            </p:extLst>
          </p:nvPr>
        </p:nvGraphicFramePr>
        <p:xfrm>
          <a:off x="251520" y="1103313"/>
          <a:ext cx="8640960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8488218" y="836712"/>
            <a:ext cx="188238" cy="2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323528" y="116632"/>
            <a:ext cx="8640960" cy="79695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fi-FI" sz="2300" b="0" dirty="0" err="1" smtClean="0">
                <a:solidFill>
                  <a:schemeClr val="tx2"/>
                </a:solidFill>
              </a:rPr>
              <a:t>Förändring</a:t>
            </a:r>
            <a:r>
              <a:rPr lang="fi-FI" sz="2300" b="0" dirty="0" smtClean="0">
                <a:solidFill>
                  <a:schemeClr val="tx2"/>
                </a:solidFill>
              </a:rPr>
              <a:t> i BNP </a:t>
            </a:r>
            <a:r>
              <a:rPr lang="fi-FI" sz="2300" b="0" dirty="0" err="1" smtClean="0">
                <a:solidFill>
                  <a:schemeClr val="tx2"/>
                </a:solidFill>
              </a:rPr>
              <a:t>och</a:t>
            </a:r>
            <a:r>
              <a:rPr lang="fi-FI" sz="2300" b="0" dirty="0" smtClean="0">
                <a:solidFill>
                  <a:schemeClr val="tx2"/>
                </a:solidFill>
              </a:rPr>
              <a:t> </a:t>
            </a:r>
            <a:r>
              <a:rPr lang="fi-FI" sz="2300" b="0" dirty="0" err="1" smtClean="0">
                <a:solidFill>
                  <a:schemeClr val="tx2"/>
                </a:solidFill>
              </a:rPr>
              <a:t>antalet</a:t>
            </a:r>
            <a:r>
              <a:rPr lang="fi-FI" sz="2300" b="0" dirty="0" smtClean="0">
                <a:solidFill>
                  <a:schemeClr val="tx2"/>
                </a:solidFill>
              </a:rPr>
              <a:t> </a:t>
            </a:r>
            <a:r>
              <a:rPr lang="fi-FI" sz="2300" b="0" dirty="0" err="1" smtClean="0">
                <a:solidFill>
                  <a:schemeClr val="tx2"/>
                </a:solidFill>
              </a:rPr>
              <a:t>sysselsatta</a:t>
            </a:r>
            <a:r>
              <a:rPr lang="fi-FI" sz="2300" b="0" dirty="0" smtClean="0">
                <a:solidFill>
                  <a:schemeClr val="tx2"/>
                </a:solidFill>
              </a:rPr>
              <a:t> (15-74 </a:t>
            </a:r>
            <a:r>
              <a:rPr lang="fi-FI" sz="2300" b="0" dirty="0" err="1" smtClean="0">
                <a:solidFill>
                  <a:schemeClr val="tx2"/>
                </a:solidFill>
              </a:rPr>
              <a:t>åringar</a:t>
            </a:r>
            <a:r>
              <a:rPr lang="fi-FI" sz="2400" b="0" dirty="0" smtClean="0">
                <a:solidFill>
                  <a:schemeClr val="tx2"/>
                </a:solidFill>
              </a:rPr>
              <a:t>) </a:t>
            </a:r>
          </a:p>
          <a:p>
            <a:pPr algn="ctr"/>
            <a:r>
              <a:rPr lang="fi-FI" sz="2300" b="0" dirty="0" smtClean="0">
                <a:solidFill>
                  <a:schemeClr val="tx2"/>
                </a:solidFill>
              </a:rPr>
              <a:t>1985-2020,  %  </a:t>
            </a:r>
            <a:endParaRPr lang="fi-FI" sz="2300" b="0" dirty="0">
              <a:solidFill>
                <a:schemeClr val="tx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10182" y="6110585"/>
            <a:ext cx="4948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Källa: </a:t>
            </a:r>
            <a:r>
              <a:rPr lang="fi-FI" sz="1100" dirty="0" err="1"/>
              <a:t>Åren</a:t>
            </a:r>
            <a:r>
              <a:rPr lang="fi-FI" sz="1100" dirty="0"/>
              <a:t> </a:t>
            </a:r>
            <a:r>
              <a:rPr lang="fi-FI" sz="1100" dirty="0" smtClean="0"/>
              <a:t>1985–2015 </a:t>
            </a:r>
            <a:r>
              <a:rPr lang="fi-FI" sz="1100" dirty="0"/>
              <a:t>Statistikcentralen, </a:t>
            </a:r>
            <a:r>
              <a:rPr lang="fi-FI" sz="1100" dirty="0" err="1"/>
              <a:t>prognos</a:t>
            </a:r>
            <a:r>
              <a:rPr lang="fi-FI" sz="1100" dirty="0"/>
              <a:t>  </a:t>
            </a:r>
            <a:r>
              <a:rPr lang="fi-FI" sz="1100" dirty="0" smtClean="0">
                <a:solidFill>
                  <a:schemeClr val="tx1"/>
                </a:solidFill>
              </a:rPr>
              <a:t>2016–2020 </a:t>
            </a:r>
            <a:r>
              <a:rPr lang="fi-FI" sz="1100" dirty="0" smtClean="0"/>
              <a:t>FM</a:t>
            </a:r>
            <a:endParaRPr lang="fi-FI" sz="1100" dirty="0"/>
          </a:p>
          <a:p>
            <a:pPr eaLnBrk="1" hangingPunct="1"/>
            <a:endParaRPr lang="fi-FI" sz="11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6780" y="836712"/>
            <a:ext cx="188238" cy="2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274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249" y="6453336"/>
            <a:ext cx="1826086" cy="20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20.4.2016/MP</a:t>
            </a:r>
            <a:endParaRPr lang="fi-FI" sz="9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05163"/>
              </p:ext>
            </p:extLst>
          </p:nvPr>
        </p:nvGraphicFramePr>
        <p:xfrm>
          <a:off x="303213" y="815975"/>
          <a:ext cx="8662044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8" name="Suorakulmio 1"/>
          <p:cNvSpPr>
            <a:spLocks noChangeArrowheads="1"/>
          </p:cNvSpPr>
          <p:nvPr/>
        </p:nvSpPr>
        <p:spPr bwMode="auto">
          <a:xfrm>
            <a:off x="8460432" y="1030671"/>
            <a:ext cx="507841" cy="18942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20037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v-FI" sz="2400" b="0" kern="0" spc="0" dirty="0">
                <a:solidFill>
                  <a:schemeClr val="accent1"/>
                </a:solidFill>
              </a:rPr>
              <a:t>Kommunernas och samkommunernas lånestock </a:t>
            </a:r>
            <a:r>
              <a:rPr lang="sv-FI" sz="2400" b="0" kern="0" spc="0" dirty="0" smtClean="0">
                <a:solidFill>
                  <a:schemeClr val="accent1"/>
                </a:solidFill>
              </a:rPr>
              <a:t>1985-2020</a:t>
            </a:r>
            <a:endParaRPr lang="fi-FI" sz="2400" b="0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388" y="592089"/>
            <a:ext cx="6238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400" dirty="0" smtClean="0">
                <a:solidFill>
                  <a:srgbClr val="002E63">
                    <a:lumMod val="50000"/>
                    <a:lumOff val="50000"/>
                  </a:srgbClr>
                </a:solidFill>
              </a:rPr>
              <a:t>Md €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16417" y="476672"/>
            <a:ext cx="7009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av</a:t>
            </a:r>
          </a:p>
          <a:p>
            <a:pPr eaLnBrk="1" hangingPunct="1"/>
            <a:r>
              <a:rPr lang="fi-FI" sz="15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BNP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4941" y="5888036"/>
            <a:ext cx="60479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chemeClr val="tx1"/>
                </a:solidFill>
              </a:rPr>
              <a:t>Källa: </a:t>
            </a:r>
            <a:r>
              <a:rPr lang="fi-FI" sz="1200" dirty="0" err="1" smtClean="0">
                <a:solidFill>
                  <a:schemeClr val="tx1"/>
                </a:solidFill>
              </a:rPr>
              <a:t>Åren</a:t>
            </a:r>
            <a:r>
              <a:rPr lang="fi-FI" sz="1200" dirty="0" smtClean="0">
                <a:solidFill>
                  <a:schemeClr val="tx1"/>
                </a:solidFill>
              </a:rPr>
              <a:t> 1985–2015 Statistikcentralen, </a:t>
            </a:r>
            <a:r>
              <a:rPr lang="fi-FI" sz="1200" dirty="0">
                <a:solidFill>
                  <a:schemeClr val="tx1"/>
                </a:solidFill>
              </a:rPr>
              <a:t>prognos för </a:t>
            </a:r>
            <a:r>
              <a:rPr lang="fi-FI" sz="1200" dirty="0" err="1">
                <a:solidFill>
                  <a:schemeClr val="tx1"/>
                </a:solidFill>
              </a:rPr>
              <a:t>åren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smtClean="0">
                <a:solidFill>
                  <a:schemeClr val="tx1"/>
                </a:solidFill>
              </a:rPr>
              <a:t>2016–2020 FM</a:t>
            </a:r>
            <a:endParaRPr lang="fi-FI" sz="1200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59060"/>
              </p:ext>
            </p:extLst>
          </p:nvPr>
        </p:nvGraphicFramePr>
        <p:xfrm>
          <a:off x="158750" y="788194"/>
          <a:ext cx="8899525" cy="531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8466138" y="908720"/>
            <a:ext cx="569912" cy="223224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8565" y="592089"/>
            <a:ext cx="6238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400" dirty="0" smtClean="0">
                <a:solidFill>
                  <a:srgbClr val="002E63">
                    <a:lumMod val="50000"/>
                    <a:lumOff val="50000"/>
                  </a:srgbClr>
                </a:solidFill>
              </a:rPr>
              <a:t>Md €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35594" y="476672"/>
            <a:ext cx="7009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av</a:t>
            </a:r>
          </a:p>
          <a:p>
            <a:pPr eaLnBrk="1" hangingPunct="1"/>
            <a:r>
              <a:rPr lang="fi-FI" sz="15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BNP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700561" y="6104329"/>
            <a:ext cx="60479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chemeClr val="tx1"/>
                </a:solidFill>
              </a:rPr>
              <a:t>Källa: </a:t>
            </a:r>
            <a:r>
              <a:rPr lang="fi-FI" sz="1200" dirty="0" err="1" smtClean="0">
                <a:solidFill>
                  <a:schemeClr val="tx1"/>
                </a:solidFill>
              </a:rPr>
              <a:t>Åren</a:t>
            </a:r>
            <a:r>
              <a:rPr lang="fi-FI" sz="1200" dirty="0" smtClean="0">
                <a:solidFill>
                  <a:schemeClr val="tx1"/>
                </a:solidFill>
              </a:rPr>
              <a:t> 1985–2015 Statistikcentralen, </a:t>
            </a:r>
            <a:r>
              <a:rPr lang="fi-FI" sz="1200" dirty="0">
                <a:solidFill>
                  <a:schemeClr val="tx1"/>
                </a:solidFill>
              </a:rPr>
              <a:t>prognos för </a:t>
            </a:r>
            <a:r>
              <a:rPr lang="fi-FI" sz="1200" dirty="0" err="1">
                <a:solidFill>
                  <a:schemeClr val="tx1"/>
                </a:solidFill>
              </a:rPr>
              <a:t>åren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smtClean="0">
                <a:solidFill>
                  <a:schemeClr val="tx1"/>
                </a:solidFill>
              </a:rPr>
              <a:t>2016–2020 FM</a:t>
            </a:r>
            <a:endParaRPr lang="fi-FI" sz="1200" dirty="0">
              <a:solidFill>
                <a:srgbClr val="002E63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200800" cy="585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FI" sz="2400" b="0" kern="0" spc="0" dirty="0">
                <a:solidFill>
                  <a:schemeClr val="accent1"/>
                </a:solidFill>
              </a:rPr>
              <a:t>Offentliga sektorns </a:t>
            </a:r>
            <a:r>
              <a:rPr lang="sv-FI" sz="2400" b="0" kern="0" spc="0" dirty="0" smtClean="0">
                <a:solidFill>
                  <a:schemeClr val="accent1"/>
                </a:solidFill>
              </a:rPr>
              <a:t> totala skuld 1985-2020</a:t>
            </a:r>
            <a:endParaRPr lang="fi-FI" sz="2400" b="0" kern="0" spc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732241" y="6471232"/>
            <a:ext cx="1854548" cy="170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56320"/>
              </p:ext>
            </p:extLst>
          </p:nvPr>
        </p:nvGraphicFramePr>
        <p:xfrm>
          <a:off x="158750" y="1103313"/>
          <a:ext cx="8615363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32352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388424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10182" y="6110585"/>
            <a:ext cx="4948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Källa: </a:t>
            </a:r>
            <a:r>
              <a:rPr lang="fi-FI" sz="1100" dirty="0" err="1"/>
              <a:t>Åren</a:t>
            </a:r>
            <a:r>
              <a:rPr lang="fi-FI" sz="1100" dirty="0"/>
              <a:t> </a:t>
            </a:r>
            <a:r>
              <a:rPr lang="fi-FI" sz="1100" dirty="0" smtClean="0"/>
              <a:t>1985–2015 </a:t>
            </a:r>
            <a:r>
              <a:rPr lang="fi-FI" sz="1100" dirty="0"/>
              <a:t>Statistikcentralen, </a:t>
            </a:r>
            <a:r>
              <a:rPr lang="fi-FI" sz="1100" dirty="0" err="1"/>
              <a:t>prognos</a:t>
            </a:r>
            <a:r>
              <a:rPr lang="fi-FI" sz="1100" dirty="0"/>
              <a:t>  </a:t>
            </a:r>
            <a:r>
              <a:rPr lang="fi-FI" sz="1100" dirty="0" smtClean="0">
                <a:solidFill>
                  <a:schemeClr val="tx1"/>
                </a:solidFill>
              </a:rPr>
              <a:t>2016–2020 </a:t>
            </a:r>
            <a:r>
              <a:rPr lang="fi-FI" sz="1100" dirty="0" smtClean="0"/>
              <a:t>FM</a:t>
            </a:r>
            <a:endParaRPr lang="fi-FI" sz="1100" dirty="0"/>
          </a:p>
          <a:p>
            <a:pPr eaLnBrk="1" hangingPunct="1"/>
            <a:endParaRPr lang="fi-FI" sz="11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05800" cy="865187"/>
          </a:xfr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FI" sz="2400" b="0" kern="0" spc="0" dirty="0">
                <a:solidFill>
                  <a:sysClr val="windowText" lastClr="000000"/>
                </a:solidFill>
              </a:rPr>
              <a:t>Förändring i BNP och </a:t>
            </a:r>
            <a:r>
              <a:rPr lang="sv-FI" sz="2400" b="0" kern="0" spc="0" dirty="0" smtClean="0">
                <a:solidFill>
                  <a:sysClr val="windowText" lastClr="000000"/>
                </a:solidFill>
              </a:rPr>
              <a:t>arbetslöshetsgraden</a:t>
            </a:r>
            <a:r>
              <a:rPr lang="sv-FI" sz="2400" b="0" kern="0" spc="0" dirty="0">
                <a:solidFill>
                  <a:sysClr val="windowText" lastClr="000000"/>
                </a:solidFill>
              </a:rPr>
              <a:t/>
            </a:r>
            <a:br>
              <a:rPr lang="sv-FI" sz="2400" b="0" kern="0" spc="0" dirty="0">
                <a:solidFill>
                  <a:sysClr val="windowText" lastClr="000000"/>
                </a:solidFill>
              </a:rPr>
            </a:br>
            <a:r>
              <a:rPr lang="sv-FI" sz="2400" b="0" kern="0" spc="0" dirty="0" smtClean="0">
                <a:solidFill>
                  <a:sysClr val="windowText" lastClr="000000"/>
                </a:solidFill>
              </a:rPr>
              <a:t>1985-2020, </a:t>
            </a:r>
            <a:r>
              <a:rPr lang="sv-FI" sz="2400" b="0" kern="0" spc="0" dirty="0">
                <a:solidFill>
                  <a:sysClr val="windowText" lastClr="000000"/>
                </a:solidFill>
              </a:rPr>
              <a:t>%</a:t>
            </a:r>
            <a:endParaRPr lang="fi-FI" sz="2400" b="0" dirty="0" smtClean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5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732241" y="6463133"/>
            <a:ext cx="1854548" cy="278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20.4.2016/MP</a:t>
            </a:r>
            <a:endParaRPr lang="fi-FI" sz="9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203531"/>
              </p:ext>
            </p:extLst>
          </p:nvPr>
        </p:nvGraphicFramePr>
        <p:xfrm>
          <a:off x="334962" y="1103313"/>
          <a:ext cx="8485509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46966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1938"/>
            <a:ext cx="9000999" cy="71913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FI" sz="2300" b="0" kern="0" spc="0" dirty="0">
                <a:solidFill>
                  <a:sysClr val="windowText" lastClr="000000"/>
                </a:solidFill>
              </a:rPr>
              <a:t>Förändring i BNP och </a:t>
            </a:r>
            <a:r>
              <a:rPr lang="sv-FI" sz="2300" b="0" kern="0" spc="0" dirty="0" smtClean="0">
                <a:solidFill>
                  <a:sysClr val="windowText" lastClr="000000"/>
                </a:solidFill>
              </a:rPr>
              <a:t>det allmänna förtjänstnivåindexet</a:t>
            </a:r>
            <a:r>
              <a:rPr lang="sv-FI" sz="2300" b="0" kern="0" spc="0" dirty="0">
                <a:solidFill>
                  <a:sysClr val="windowText" lastClr="000000"/>
                </a:solidFill>
              </a:rPr>
              <a:t/>
            </a:r>
            <a:br>
              <a:rPr lang="sv-FI" sz="2300" b="0" kern="0" spc="0" dirty="0">
                <a:solidFill>
                  <a:sysClr val="windowText" lastClr="000000"/>
                </a:solidFill>
              </a:rPr>
            </a:br>
            <a:r>
              <a:rPr lang="sv-FI" sz="2300" b="0" kern="0" spc="0" dirty="0" smtClean="0">
                <a:solidFill>
                  <a:sysClr val="windowText" lastClr="000000"/>
                </a:solidFill>
              </a:rPr>
              <a:t>1985-2020, </a:t>
            </a:r>
            <a:r>
              <a:rPr lang="sv-FI" sz="2300" b="0" kern="0" spc="0" dirty="0">
                <a:solidFill>
                  <a:sysClr val="windowText" lastClr="000000"/>
                </a:solidFill>
              </a:rPr>
              <a:t>%</a:t>
            </a:r>
            <a:endParaRPr lang="fi-FI" sz="2300" b="0" dirty="0" smtClean="0">
              <a:ea typeface="+mj-ea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10182" y="6110585"/>
            <a:ext cx="4948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Källa: </a:t>
            </a:r>
            <a:r>
              <a:rPr lang="fi-FI" sz="1100" dirty="0" err="1"/>
              <a:t>Åren</a:t>
            </a:r>
            <a:r>
              <a:rPr lang="fi-FI" sz="1100" dirty="0"/>
              <a:t> </a:t>
            </a:r>
            <a:r>
              <a:rPr lang="fi-FI" sz="1100" dirty="0" smtClean="0"/>
              <a:t>1985–2015 </a:t>
            </a:r>
            <a:r>
              <a:rPr lang="fi-FI" sz="1100" dirty="0"/>
              <a:t>Statistikcentralen, </a:t>
            </a:r>
            <a:r>
              <a:rPr lang="fi-FI" sz="1100" dirty="0" err="1"/>
              <a:t>prognos</a:t>
            </a:r>
            <a:r>
              <a:rPr lang="fi-FI" sz="1100" dirty="0"/>
              <a:t>  </a:t>
            </a:r>
            <a:r>
              <a:rPr lang="fi-FI" sz="1100" dirty="0" smtClean="0">
                <a:solidFill>
                  <a:schemeClr val="tx1"/>
                </a:solidFill>
              </a:rPr>
              <a:t>2016–2020 </a:t>
            </a:r>
            <a:r>
              <a:rPr lang="fi-FI" sz="1100" dirty="0" smtClean="0"/>
              <a:t>FM</a:t>
            </a:r>
            <a:endParaRPr lang="fi-FI" sz="1100" dirty="0"/>
          </a:p>
          <a:p>
            <a:pPr eaLnBrk="1" hangingPunct="1"/>
            <a:endParaRPr lang="fi-FI" sz="1100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76780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910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smtClean="0"/>
              <a:t>20.4.2016/MP</a:t>
            </a:r>
            <a:endParaRPr lang="fi-FI" sz="9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13829"/>
              </p:ext>
            </p:extLst>
          </p:nvPr>
        </p:nvGraphicFramePr>
        <p:xfrm>
          <a:off x="334962" y="1103313"/>
          <a:ext cx="8377877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325652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938"/>
            <a:ext cx="8496300" cy="71913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FI" sz="2400" b="0" kern="0" spc="0" dirty="0">
                <a:solidFill>
                  <a:sysClr val="windowText" lastClr="000000"/>
                </a:solidFill>
              </a:rPr>
              <a:t>Förändring i BNP och konsumentprisindex</a:t>
            </a:r>
            <a:br>
              <a:rPr lang="sv-FI" sz="2400" b="0" kern="0" spc="0" dirty="0">
                <a:solidFill>
                  <a:sysClr val="windowText" lastClr="000000"/>
                </a:solidFill>
              </a:rPr>
            </a:br>
            <a:r>
              <a:rPr lang="sv-FI" sz="2400" b="0" kern="0" spc="0" dirty="0" smtClean="0">
                <a:solidFill>
                  <a:sysClr val="windowText" lastClr="000000"/>
                </a:solidFill>
              </a:rPr>
              <a:t>1985-2020, </a:t>
            </a:r>
            <a:r>
              <a:rPr lang="sv-FI" sz="2400" b="0" kern="0" spc="0" dirty="0">
                <a:solidFill>
                  <a:sysClr val="windowText" lastClr="000000"/>
                </a:solidFill>
              </a:rPr>
              <a:t>%</a:t>
            </a:r>
            <a:endParaRPr lang="fi-FI" sz="2400" b="0" dirty="0" smtClean="0">
              <a:ea typeface="+mj-ea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068619" y="6148883"/>
            <a:ext cx="46442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i-FI" dirty="0"/>
              <a:t>Källa: </a:t>
            </a:r>
            <a:r>
              <a:rPr lang="fi-FI" dirty="0" err="1"/>
              <a:t>Åren</a:t>
            </a:r>
            <a:r>
              <a:rPr lang="fi-FI" dirty="0"/>
              <a:t> </a:t>
            </a:r>
            <a:r>
              <a:rPr lang="fi-FI" dirty="0" smtClean="0"/>
              <a:t>1985–2015 </a:t>
            </a:r>
            <a:r>
              <a:rPr lang="fi-FI" dirty="0"/>
              <a:t>Statistikcentralen, </a:t>
            </a:r>
            <a:r>
              <a:rPr lang="fi-FI" dirty="0" err="1" smtClean="0"/>
              <a:t>prognos</a:t>
            </a:r>
            <a:r>
              <a:rPr lang="fi-FI" dirty="0" smtClean="0"/>
              <a:t> </a:t>
            </a:r>
            <a:r>
              <a:rPr lang="fi-FI" dirty="0" smtClean="0">
                <a:solidFill>
                  <a:schemeClr val="tx1"/>
                </a:solidFill>
              </a:rPr>
              <a:t>2016–2020 FM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4878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573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660232" y="6453336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30.5.2016/MP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145511" y="1125687"/>
          <a:ext cx="8589714" cy="49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469668" y="858198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577971" y="5106670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5</a:t>
            </a:r>
            <a:endParaRPr lang="fi-FI" sz="1600" dirty="0"/>
          </a:p>
        </p:txBody>
      </p:sp>
      <p:sp>
        <p:nvSpPr>
          <p:cNvPr id="35" name="Tekstiruutu 34"/>
          <p:cNvSpPr txBox="1"/>
          <p:nvPr/>
        </p:nvSpPr>
        <p:spPr>
          <a:xfrm>
            <a:off x="8448128" y="41920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15</a:t>
            </a:r>
            <a:endParaRPr lang="fi-FI" sz="16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8448128" y="289590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30</a:t>
            </a:r>
            <a:endParaRPr lang="fi-FI" sz="1600" dirty="0"/>
          </a:p>
        </p:txBody>
      </p:sp>
      <p:sp>
        <p:nvSpPr>
          <p:cNvPr id="37" name="Tekstiruutu 36"/>
          <p:cNvSpPr txBox="1"/>
          <p:nvPr/>
        </p:nvSpPr>
        <p:spPr>
          <a:xfrm>
            <a:off x="8448128" y="203181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40</a:t>
            </a:r>
            <a:endParaRPr lang="fi-FI" sz="1600" dirty="0"/>
          </a:p>
        </p:txBody>
      </p:sp>
      <p:sp>
        <p:nvSpPr>
          <p:cNvPr id="38" name="Tekstiruutu 37"/>
          <p:cNvSpPr txBox="1"/>
          <p:nvPr/>
        </p:nvSpPr>
        <p:spPr>
          <a:xfrm>
            <a:off x="8448128" y="114623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50</a:t>
            </a:r>
            <a:endParaRPr lang="fi-FI" sz="16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8577970" y="553871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50520" y="893912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555776" y="1751856"/>
            <a:ext cx="304800" cy="38100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8448128" y="467462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10</a:t>
            </a:r>
            <a:endParaRPr lang="fi-FI" sz="1600" dirty="0"/>
          </a:p>
        </p:txBody>
      </p:sp>
      <p:sp>
        <p:nvSpPr>
          <p:cNvPr id="50" name="Tekstiruutu 49"/>
          <p:cNvSpPr txBox="1"/>
          <p:nvPr/>
        </p:nvSpPr>
        <p:spPr>
          <a:xfrm>
            <a:off x="8448128" y="332795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25</a:t>
            </a:r>
            <a:endParaRPr lang="fi-FI" sz="1600" dirty="0"/>
          </a:p>
        </p:txBody>
      </p:sp>
      <p:sp>
        <p:nvSpPr>
          <p:cNvPr id="51" name="Tekstiruutu 50"/>
          <p:cNvSpPr txBox="1"/>
          <p:nvPr/>
        </p:nvSpPr>
        <p:spPr>
          <a:xfrm>
            <a:off x="8448128" y="246386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35</a:t>
            </a:r>
            <a:endParaRPr lang="fi-FI" sz="1600" dirty="0"/>
          </a:p>
        </p:txBody>
      </p:sp>
      <p:sp>
        <p:nvSpPr>
          <p:cNvPr id="52" name="Tekstiruutu 51"/>
          <p:cNvSpPr txBox="1"/>
          <p:nvPr/>
        </p:nvSpPr>
        <p:spPr>
          <a:xfrm>
            <a:off x="8448128" y="157827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45</a:t>
            </a:r>
            <a:endParaRPr lang="fi-FI" sz="1600" dirty="0"/>
          </a:p>
        </p:txBody>
      </p:sp>
      <p:sp>
        <p:nvSpPr>
          <p:cNvPr id="53" name="Tekstiruutu 52"/>
          <p:cNvSpPr txBox="1"/>
          <p:nvPr/>
        </p:nvSpPr>
        <p:spPr>
          <a:xfrm>
            <a:off x="8448128" y="376000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20</a:t>
            </a:r>
            <a:endParaRPr lang="fi-FI" sz="1600" dirty="0"/>
          </a:p>
        </p:txBody>
      </p:sp>
      <p:cxnSp>
        <p:nvCxnSpPr>
          <p:cNvPr id="27" name="Suora yhdysviiva 26"/>
          <p:cNvCxnSpPr/>
          <p:nvPr/>
        </p:nvCxnSpPr>
        <p:spPr>
          <a:xfrm>
            <a:off x="683568" y="3060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683568" y="3501008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683568" y="39492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683568" y="43848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683568" y="5256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683568" y="2196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683568" y="4824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683568" y="2628000"/>
            <a:ext cx="766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566"/>
            <a:ext cx="8352482" cy="792162"/>
          </a:xfrm>
        </p:spPr>
        <p:txBody>
          <a:bodyPr/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sv-SE" sz="2400" dirty="0">
                <a:solidFill>
                  <a:srgbClr val="002060"/>
                </a:solidFill>
              </a:rPr>
              <a:t>Skattegrad (skatter till offentliga samfund, </a:t>
            </a:r>
            <a:br>
              <a:rPr lang="sv-SE" sz="2400" dirty="0">
                <a:solidFill>
                  <a:srgbClr val="002060"/>
                </a:solidFill>
              </a:rPr>
            </a:br>
            <a:r>
              <a:rPr lang="sv-SE" sz="2400" dirty="0">
                <a:solidFill>
                  <a:srgbClr val="002060"/>
                </a:solidFill>
              </a:rPr>
              <a:t>% av BNP) åren </a:t>
            </a:r>
            <a:r>
              <a:rPr lang="sv-SE" sz="2400" dirty="0" smtClean="0">
                <a:solidFill>
                  <a:srgbClr val="002060"/>
                </a:solidFill>
              </a:rPr>
              <a:t>1975-2020</a:t>
            </a:r>
            <a:endParaRPr lang="fi-FI" sz="2400" dirty="0">
              <a:solidFill>
                <a:srgbClr val="002060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550367" y="6186790"/>
            <a:ext cx="503785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 err="1" smtClean="0"/>
              <a:t>Källa</a:t>
            </a:r>
            <a:r>
              <a:rPr lang="fi-FI" sz="1100" dirty="0"/>
              <a:t>: </a:t>
            </a:r>
            <a:r>
              <a:rPr lang="fi-FI" sz="1100" dirty="0" err="1"/>
              <a:t>Åren</a:t>
            </a:r>
            <a:r>
              <a:rPr lang="fi-FI" sz="1100" dirty="0"/>
              <a:t> </a:t>
            </a:r>
            <a:r>
              <a:rPr lang="fi-FI" sz="1100" dirty="0" smtClean="0"/>
              <a:t>1975–2015 </a:t>
            </a:r>
            <a:r>
              <a:rPr lang="fi-FI" sz="1100" dirty="0" err="1"/>
              <a:t>Statistikcentralen</a:t>
            </a:r>
            <a:r>
              <a:rPr lang="fi-FI" sz="1100" dirty="0"/>
              <a:t>, </a:t>
            </a:r>
            <a:r>
              <a:rPr lang="fi-FI" sz="1100" dirty="0" err="1"/>
              <a:t>prognos</a:t>
            </a:r>
            <a:r>
              <a:rPr lang="fi-FI" sz="1100" dirty="0"/>
              <a:t> </a:t>
            </a:r>
            <a:r>
              <a:rPr lang="fi-FI" sz="1100" dirty="0" smtClean="0"/>
              <a:t>2016–2020 </a:t>
            </a:r>
            <a:r>
              <a:rPr lang="fi-FI" sz="1100" dirty="0" smtClean="0"/>
              <a:t>FM </a:t>
            </a:r>
            <a:endParaRPr lang="fi-FI" sz="1100" dirty="0"/>
          </a:p>
        </p:txBody>
      </p:sp>
      <p:sp>
        <p:nvSpPr>
          <p:cNvPr id="47" name="Tekstiruutu 46"/>
          <p:cNvSpPr txBox="1"/>
          <p:nvPr/>
        </p:nvSpPr>
        <p:spPr>
          <a:xfrm>
            <a:off x="2699792" y="3491716"/>
            <a:ext cx="430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dirty="0" smtClean="0"/>
              <a:t> Statens övriga skatteinkomster</a:t>
            </a:r>
            <a:endParaRPr lang="fi-FI" sz="1800" dirty="0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66032" y="1412776"/>
            <a:ext cx="1460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kern="0" dirty="0" smtClean="0"/>
              <a:t>Skattegrad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2771800" y="5147900"/>
            <a:ext cx="3888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kern="0" dirty="0" smtClean="0"/>
              <a:t>Kommunernas skatteinkomster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771800" y="4459719"/>
            <a:ext cx="36311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kern="0" dirty="0" smtClean="0"/>
              <a:t>Statsandelar till kommunerna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2758207" y="2195572"/>
            <a:ext cx="25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Socialskyddsavgifter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0417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037709" y="6525344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dirty="0" smtClean="0"/>
              <a:t>31.5.2016/MP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32008" y="1221428"/>
          <a:ext cx="8195672" cy="47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469668" y="908720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971600" y="25560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>
            <a:off x="971600" y="37512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>
            <a:off x="971600" y="43560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>
            <a:off x="971600" y="49536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>
            <a:off x="971600" y="3150000"/>
            <a:ext cx="7272808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8304112" y="357301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30</a:t>
            </a:r>
            <a:endParaRPr lang="fi-FI" sz="16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8304112" y="29969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40</a:t>
            </a:r>
            <a:endParaRPr lang="fi-FI" sz="16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8304112" y="177281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6</a:t>
            </a:r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8433954" y="537321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8304112" y="47756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10</a:t>
            </a:r>
            <a:endParaRPr lang="fi-FI" sz="16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8304112" y="41705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20</a:t>
            </a:r>
            <a:endParaRPr lang="fi-FI" sz="16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8304112" y="11967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7</a:t>
            </a:r>
            <a:r>
              <a:rPr lang="fi-FI" sz="1600" dirty="0" smtClean="0"/>
              <a:t>0</a:t>
            </a:r>
            <a:endParaRPr lang="fi-FI" sz="16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8304112" y="23703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/>
              <a:t>50</a:t>
            </a:r>
            <a:endParaRPr lang="fi-FI" sz="1600" dirty="0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39552" y="908720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764812" y="216024"/>
            <a:ext cx="7982313" cy="980728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0" kern="0" spc="0" dirty="0" err="1" smtClean="0">
                <a:solidFill>
                  <a:srgbClr val="002060"/>
                </a:solidFill>
                <a:ea typeface="+mj-ea"/>
              </a:rPr>
              <a:t>Lokalförvaltningens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2400" b="0" kern="0" spc="0" dirty="0" err="1" smtClean="0">
                <a:solidFill>
                  <a:srgbClr val="002060"/>
                </a:solidFill>
                <a:ea typeface="+mj-ea"/>
              </a:rPr>
              <a:t>andel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 av de </a:t>
            </a:r>
            <a:r>
              <a:rPr lang="fi-FI" sz="2400" b="0" kern="0" spc="0" dirty="0" err="1" smtClean="0">
                <a:solidFill>
                  <a:srgbClr val="002060"/>
                </a:solidFill>
                <a:ea typeface="+mj-ea"/>
              </a:rPr>
              <a:t>offentliga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2400" b="0" kern="0" spc="0" dirty="0" err="1" smtClean="0">
                <a:solidFill>
                  <a:srgbClr val="002060"/>
                </a:solidFill>
                <a:ea typeface="+mj-ea"/>
              </a:rPr>
              <a:t>samfundens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2400" b="0" kern="0" spc="0" dirty="0" err="1" smtClean="0">
                <a:solidFill>
                  <a:srgbClr val="002060"/>
                </a:solidFill>
                <a:ea typeface="+mj-ea"/>
              </a:rPr>
              <a:t>totala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2400" b="0" kern="0" spc="0" dirty="0" err="1" smtClean="0">
                <a:solidFill>
                  <a:srgbClr val="002060"/>
                </a:solidFill>
                <a:ea typeface="+mj-ea"/>
              </a:rPr>
              <a:t>utgifter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2400" b="0" kern="0" spc="0" dirty="0" err="1" smtClean="0">
                <a:solidFill>
                  <a:srgbClr val="002060"/>
                </a:solidFill>
                <a:ea typeface="+mj-ea"/>
              </a:rPr>
              <a:t>åren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1975-2020, </a:t>
            </a: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/>
            </a:r>
            <a:br>
              <a:rPr lang="fi-FI" sz="2400" b="0" kern="0" spc="0" dirty="0" smtClean="0">
                <a:solidFill>
                  <a:srgbClr val="002060"/>
                </a:solidFill>
                <a:ea typeface="+mj-ea"/>
              </a:rPr>
            </a:br>
            <a:r>
              <a:rPr lang="fi-FI" sz="2400" b="0" kern="0" spc="0" dirty="0" smtClean="0">
                <a:solidFill>
                  <a:srgbClr val="002060"/>
                </a:solidFill>
                <a:ea typeface="+mj-ea"/>
              </a:rPr>
              <a:t>% av BNP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3292392" y="3101479"/>
            <a:ext cx="3727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dirty="0" smtClean="0"/>
              <a:t>Övriga offentliga samfund</a:t>
            </a:r>
          </a:p>
          <a:p>
            <a:pPr algn="l"/>
            <a:r>
              <a:rPr lang="fi-FI" sz="1600" dirty="0" smtClean="0"/>
              <a:t>(staten och socialskyddsfonderna</a:t>
            </a:r>
            <a:r>
              <a:rPr lang="fi-FI" sz="1600" dirty="0" smtClean="0">
                <a:solidFill>
                  <a:schemeClr val="tx2"/>
                </a:solidFill>
              </a:rPr>
              <a:t>)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3260333" y="4908649"/>
            <a:ext cx="231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Lokalförvaltningen</a:t>
            </a:r>
            <a:endParaRPr lang="fi-FI" sz="1800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971600" y="6068035"/>
            <a:ext cx="503785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 err="1" smtClean="0"/>
              <a:t>Källa</a:t>
            </a:r>
            <a:r>
              <a:rPr lang="fi-FI" sz="1100" dirty="0"/>
              <a:t>: </a:t>
            </a:r>
            <a:r>
              <a:rPr lang="fi-FI" sz="1100" dirty="0" err="1"/>
              <a:t>Åren</a:t>
            </a:r>
            <a:r>
              <a:rPr lang="fi-FI" sz="1100" dirty="0"/>
              <a:t> </a:t>
            </a:r>
            <a:r>
              <a:rPr lang="fi-FI" sz="1100" dirty="0" smtClean="0"/>
              <a:t>1975–2015 </a:t>
            </a:r>
            <a:r>
              <a:rPr lang="fi-FI" sz="1100" dirty="0" err="1"/>
              <a:t>Statistikcentralen</a:t>
            </a:r>
            <a:r>
              <a:rPr lang="fi-FI" sz="1100" dirty="0"/>
              <a:t>, </a:t>
            </a:r>
            <a:r>
              <a:rPr lang="fi-FI" sz="1100" dirty="0" err="1"/>
              <a:t>prognos</a:t>
            </a:r>
            <a:r>
              <a:rPr lang="fi-FI" sz="1100" dirty="0"/>
              <a:t> </a:t>
            </a:r>
            <a:r>
              <a:rPr lang="fi-FI" sz="1100" dirty="0" smtClean="0"/>
              <a:t>2016–2020 </a:t>
            </a:r>
            <a:r>
              <a:rPr lang="fi-FI" sz="1100" dirty="0" smtClean="0"/>
              <a:t>FM 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6269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9.3.2016/MP</a:t>
            </a:r>
            <a:endParaRPr lang="fi-FI" sz="8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17788"/>
              </p:ext>
            </p:extLst>
          </p:nvPr>
        </p:nvGraphicFramePr>
        <p:xfrm>
          <a:off x="519113" y="958850"/>
          <a:ext cx="8223250" cy="513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43608" y="2420888"/>
            <a:ext cx="4578176" cy="57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300" kern="0" dirty="0" smtClean="0"/>
              <a:t>Offentliga konsumtionsutgifter sammanlagt 50,8 md €</a:t>
            </a:r>
          </a:p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300" kern="0" dirty="0" smtClean="0"/>
              <a:t>därav: </a:t>
            </a:r>
          </a:p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300" kern="0" dirty="0" smtClean="0"/>
              <a:t> -kommuner och samkommuner 33,4 md € (65,8 %)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691680" y="5552082"/>
            <a:ext cx="817563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Försvar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21038" y="5552082"/>
            <a:ext cx="9906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Närings-livfrågor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71600" y="5552082"/>
            <a:ext cx="86409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Allmän offentlig förvalt-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ning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372200" y="5552082"/>
            <a:ext cx="98425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smtClean="0">
                <a:solidFill>
                  <a:schemeClr val="tx1"/>
                </a:solidFill>
              </a:rPr>
              <a:t>Fritid, kultur, religion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424955" y="5552082"/>
            <a:ext cx="940367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Samhäll-skydd och rätts-skipning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995936" y="5552082"/>
            <a:ext cx="97631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Miljö-skydd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788024" y="5552082"/>
            <a:ext cx="108012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Bostads-försörjning och samh.-utveckl.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147892" y="5552082"/>
            <a:ext cx="9525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Utbild-ning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924800" y="5552082"/>
            <a:ext cx="89535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Social trygghet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638800" y="5552082"/>
            <a:ext cx="94942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Hälso- och sjukvård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568952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FI" sz="2000" kern="0" spc="0" dirty="0" smtClean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 smtClean="0">
                <a:solidFill>
                  <a:sysClr val="windowText" lastClr="000000"/>
                </a:solidFill>
              </a:rPr>
            </a:br>
            <a:r>
              <a:rPr lang="sv-FI" sz="2000" kern="0" spc="0" dirty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>
                <a:solidFill>
                  <a:sysClr val="windowText" lastClr="000000"/>
                </a:solidFill>
              </a:rPr>
            </a:br>
            <a:r>
              <a:rPr lang="sv-FI" sz="2000" kern="0" spc="0" dirty="0" smtClean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 smtClean="0">
                <a:solidFill>
                  <a:sysClr val="windowText" lastClr="000000"/>
                </a:solidFill>
              </a:rPr>
            </a:br>
            <a:r>
              <a:rPr lang="sv-FI" sz="2200" b="0" kern="0" spc="0" dirty="0" smtClean="0">
                <a:solidFill>
                  <a:sysClr val="windowText" lastClr="000000"/>
                </a:solidFill>
              </a:rPr>
              <a:t>Offentliga konsumtionsutgifter enligt uppgift år 2014, md €</a:t>
            </a:r>
            <a:br>
              <a:rPr lang="sv-FI" sz="2200" b="0" kern="0" spc="0" dirty="0" smtClean="0">
                <a:solidFill>
                  <a:sysClr val="windowText" lastClr="000000"/>
                </a:solidFill>
              </a:rPr>
            </a:br>
            <a:r>
              <a:rPr lang="sv-FI" sz="1800" b="0" kern="0" spc="0" dirty="0" smtClean="0">
                <a:solidFill>
                  <a:sysClr val="windowText" lastClr="000000"/>
                </a:solidFill>
              </a:rPr>
              <a:t>Källa: Statistikcentralen</a:t>
            </a:r>
            <a:endParaRPr lang="fi-FI" sz="1800" b="0" dirty="0" smtClean="0"/>
          </a:p>
        </p:txBody>
      </p:sp>
      <p:sp>
        <p:nvSpPr>
          <p:cNvPr id="30" name="Tekstiruutu 29"/>
          <p:cNvSpPr txBox="1"/>
          <p:nvPr/>
        </p:nvSpPr>
        <p:spPr>
          <a:xfrm>
            <a:off x="6492436" y="5024209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71 %</a:t>
            </a:r>
            <a:endParaRPr lang="fi-FI" sz="12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8028384" y="3356992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83 %</a:t>
            </a:r>
            <a:endParaRPr lang="fi-FI" sz="12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7236296" y="3501008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81 %</a:t>
            </a:r>
            <a:endParaRPr lang="fi-FI" sz="1200" dirty="0"/>
          </a:p>
        </p:txBody>
      </p:sp>
      <p:sp>
        <p:nvSpPr>
          <p:cNvPr id="34" name="Tekstiruutu 33"/>
          <p:cNvSpPr txBox="1"/>
          <p:nvPr/>
        </p:nvSpPr>
        <p:spPr>
          <a:xfrm>
            <a:off x="5707298" y="2996952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82 %</a:t>
            </a:r>
            <a:endParaRPr lang="fi-FI" sz="1200" dirty="0"/>
          </a:p>
        </p:txBody>
      </p:sp>
      <p:sp>
        <p:nvSpPr>
          <p:cNvPr id="35" name="Tekstiruutu 34"/>
          <p:cNvSpPr txBox="1"/>
          <p:nvPr/>
        </p:nvSpPr>
        <p:spPr>
          <a:xfrm>
            <a:off x="1019828" y="3944089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51 %</a:t>
            </a:r>
            <a:endParaRPr lang="fi-FI" sz="12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2572607" y="4751566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21 %</a:t>
            </a:r>
            <a:endParaRPr lang="fi-FI" sz="1100" dirty="0"/>
          </a:p>
        </p:txBody>
      </p:sp>
      <p:sp>
        <p:nvSpPr>
          <p:cNvPr id="37" name="Tekstiruutu 36"/>
          <p:cNvSpPr txBox="1"/>
          <p:nvPr/>
        </p:nvSpPr>
        <p:spPr>
          <a:xfrm>
            <a:off x="3347864" y="4149080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29 %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030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97859"/>
              </p:ext>
            </p:extLst>
          </p:nvPr>
        </p:nvGraphicFramePr>
        <p:xfrm>
          <a:off x="107504" y="887412"/>
          <a:ext cx="8568952" cy="520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8316416" y="620688"/>
            <a:ext cx="681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500" dirty="0" smtClean="0">
                <a:solidFill>
                  <a:srgbClr val="002E63"/>
                </a:solidFill>
                <a:cs typeface="Arial" charset="0"/>
              </a:rPr>
              <a:t>md €</a:t>
            </a:r>
            <a:endParaRPr lang="fi-FI" sz="15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721986" y="4869160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592144" y="422108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10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592144" y="352249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15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592144" y="287442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20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592144" y="222635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25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592144" y="9000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35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721986" y="548209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-33295" y="620688"/>
            <a:ext cx="681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500" dirty="0" smtClean="0">
                <a:solidFill>
                  <a:srgbClr val="002E63"/>
                </a:solidFill>
                <a:cs typeface="Arial" charset="0"/>
              </a:rPr>
              <a:t>md €</a:t>
            </a:r>
            <a:endParaRPr lang="fi-FI" sz="1500" dirty="0">
              <a:solidFill>
                <a:srgbClr val="002E63"/>
              </a:solidFill>
              <a:cs typeface="Arial" charset="0"/>
            </a:endParaRPr>
          </a:p>
        </p:txBody>
      </p:sp>
      <p:cxnSp>
        <p:nvCxnSpPr>
          <p:cNvPr id="6" name="Suora yhdysviiva 5"/>
          <p:cNvCxnSpPr/>
          <p:nvPr/>
        </p:nvCxnSpPr>
        <p:spPr>
          <a:xfrm>
            <a:off x="6804248" y="1062000"/>
            <a:ext cx="0" cy="4608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3798000" y="1068124"/>
            <a:ext cx="0" cy="4608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3755497" y="1897668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-2,0 % /</a:t>
            </a:r>
          </a:p>
          <a:p>
            <a:pPr algn="l"/>
            <a:r>
              <a:rPr lang="fi-FI" sz="1400" dirty="0" smtClean="0">
                <a:cs typeface="Arial" charset="0"/>
              </a:rPr>
              <a:t> </a:t>
            </a:r>
            <a:r>
              <a:rPr lang="fi-FI" sz="1400" dirty="0" err="1" smtClean="0">
                <a:cs typeface="Arial" charset="0"/>
              </a:rPr>
              <a:t>år</a:t>
            </a:r>
            <a:endParaRPr lang="fi-FI" sz="1400" dirty="0">
              <a:cs typeface="Arial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210663" y="3049215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+4,9 % / </a:t>
            </a:r>
            <a:r>
              <a:rPr lang="fi-FI" sz="1400" dirty="0" err="1" smtClean="0">
                <a:cs typeface="Arial" charset="0"/>
              </a:rPr>
              <a:t>år</a:t>
            </a:r>
            <a:endParaRPr lang="fi-FI" sz="1400" dirty="0">
              <a:cs typeface="Arial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6971303" y="1032991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+1,8 % / </a:t>
            </a:r>
            <a:r>
              <a:rPr lang="fi-FI" sz="1400" dirty="0" err="1" smtClean="0">
                <a:cs typeface="Arial" charset="0"/>
              </a:rPr>
              <a:t>år</a:t>
            </a:r>
            <a:endParaRPr lang="fi-FI" sz="1400" dirty="0">
              <a:cs typeface="Arial" charset="0"/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9.3.2016/HP      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004048" y="1412776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+3,1 % / </a:t>
            </a:r>
            <a:r>
              <a:rPr lang="fi-FI" sz="1400" dirty="0" err="1" smtClean="0">
                <a:cs typeface="Arial" charset="0"/>
              </a:rPr>
              <a:t>år</a:t>
            </a:r>
            <a:endParaRPr lang="fi-FI" sz="1400" dirty="0">
              <a:cs typeface="Arial" charset="0"/>
            </a:endParaRPr>
          </a:p>
        </p:txBody>
      </p:sp>
      <p:cxnSp>
        <p:nvCxnSpPr>
          <p:cNvPr id="21" name="Suora yhdysviiva 20"/>
          <p:cNvCxnSpPr/>
          <p:nvPr/>
        </p:nvCxnSpPr>
        <p:spPr>
          <a:xfrm>
            <a:off x="4608000" y="1062000"/>
            <a:ext cx="0" cy="4608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29969" y="44624"/>
            <a:ext cx="8568952" cy="719137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defRPr/>
            </a:pPr>
            <a:r>
              <a:rPr lang="sv-FI" sz="2000" dirty="0" smtClean="0">
                <a:solidFill>
                  <a:schemeClr val="tx2"/>
                </a:solidFill>
              </a:rPr>
              <a:t>Lokalförvaltningens konsumtionsutgifter enligt uppgift</a:t>
            </a:r>
            <a:br>
              <a:rPr lang="sv-FI" sz="2000" dirty="0" smtClean="0">
                <a:solidFill>
                  <a:schemeClr val="tx2"/>
                </a:solidFill>
              </a:rPr>
            </a:br>
            <a:r>
              <a:rPr lang="sv-FI" sz="2000" dirty="0" smtClean="0">
                <a:solidFill>
                  <a:schemeClr val="tx2"/>
                </a:solidFill>
              </a:rPr>
              <a:t>åren 1975–2014, md € (2014 års priser</a:t>
            </a:r>
            <a:r>
              <a:rPr lang="sv-FI" sz="2000" baseline="30000" dirty="0" smtClean="0">
                <a:solidFill>
                  <a:schemeClr val="tx2"/>
                </a:solidFill>
              </a:rPr>
              <a:t>1</a:t>
            </a:r>
            <a:r>
              <a:rPr lang="sv-FI" sz="2000" dirty="0" smtClean="0">
                <a:solidFill>
                  <a:schemeClr val="tx2"/>
                </a:solidFill>
              </a:rPr>
              <a:t>)</a:t>
            </a:r>
            <a:endParaRPr lang="fi-FI" sz="2000" dirty="0" smtClean="0">
              <a:solidFill>
                <a:schemeClr val="tx2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31360" y="6392361"/>
            <a:ext cx="3933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sv-FI" sz="1200" dirty="0" smtClean="0">
                <a:solidFill>
                  <a:schemeClr val="tx1"/>
                </a:solidFill>
              </a:rPr>
              <a:t>Källa: Statistikcentralen, Nationalräkenskaperna</a:t>
            </a:r>
            <a:endParaRPr lang="sv-FI" sz="1200" dirty="0">
              <a:solidFill>
                <a:schemeClr val="tx1"/>
              </a:solidFill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8592144" y="155679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 smtClean="0">
                <a:solidFill>
                  <a:srgbClr val="002E63"/>
                </a:solidFill>
                <a:cs typeface="Arial" charset="0"/>
              </a:rPr>
              <a:t>30</a:t>
            </a:r>
            <a:endParaRPr lang="fi-FI" sz="1600" dirty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718612" y="6093295"/>
            <a:ext cx="5479385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50" dirty="0" smtClean="0"/>
              <a:t>1) </a:t>
            </a:r>
            <a:r>
              <a:rPr lang="fi-FI" sz="1150" dirty="0" err="1" smtClean="0"/>
              <a:t>Prisindex</a:t>
            </a:r>
            <a:r>
              <a:rPr lang="fi-FI" sz="1150" dirty="0" smtClean="0"/>
              <a:t> för </a:t>
            </a:r>
            <a:r>
              <a:rPr lang="fi-FI" sz="1150" dirty="0" err="1" smtClean="0"/>
              <a:t>offentliga</a:t>
            </a:r>
            <a:r>
              <a:rPr lang="fi-FI" sz="1150" dirty="0" smtClean="0"/>
              <a:t> </a:t>
            </a:r>
            <a:r>
              <a:rPr lang="fi-FI" sz="1150" dirty="0" err="1" smtClean="0"/>
              <a:t>utgifter</a:t>
            </a:r>
            <a:r>
              <a:rPr lang="fi-FI" sz="1150" dirty="0" smtClean="0"/>
              <a:t> (</a:t>
            </a:r>
            <a:r>
              <a:rPr lang="fi-FI" sz="1150" dirty="0" err="1" smtClean="0"/>
              <a:t>Kommunalekonomin</a:t>
            </a:r>
            <a:r>
              <a:rPr lang="fi-FI" sz="1150" dirty="0" smtClean="0"/>
              <a:t> </a:t>
            </a:r>
            <a:r>
              <a:rPr lang="fi-FI" sz="1150" dirty="0" err="1" smtClean="0"/>
              <a:t>sammanlagt</a:t>
            </a:r>
            <a:r>
              <a:rPr lang="fi-FI" sz="1150" dirty="0" smtClean="0"/>
              <a:t>)</a:t>
            </a:r>
            <a:endParaRPr lang="fi-FI" sz="1150" dirty="0"/>
          </a:p>
        </p:txBody>
      </p:sp>
    </p:spTree>
    <p:extLst>
      <p:ext uri="{BB962C8B-B14F-4D97-AF65-F5344CB8AC3E}">
        <p14:creationId xmlns:p14="http://schemas.microsoft.com/office/powerpoint/2010/main" val="31162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804025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800" smtClean="0"/>
              <a:t>20.4.2016/MP</a:t>
            </a:r>
            <a:endParaRPr lang="fi-FI" sz="800" dirty="0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50938"/>
              </p:ext>
            </p:extLst>
          </p:nvPr>
        </p:nvGraphicFramePr>
        <p:xfrm>
          <a:off x="158750" y="1031875"/>
          <a:ext cx="8899525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8440738" y="1052512"/>
            <a:ext cx="569912" cy="19444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2088" y="692150"/>
            <a:ext cx="6559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500" dirty="0" smtClean="0">
                <a:solidFill>
                  <a:srgbClr val="0000FF"/>
                </a:solidFill>
              </a:rPr>
              <a:t>Md </a:t>
            </a:r>
            <a:r>
              <a:rPr lang="fi-FI" sz="1500" dirty="0">
                <a:solidFill>
                  <a:srgbClr val="0000FF"/>
                </a:solidFill>
              </a:rPr>
              <a:t>€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333984" y="687298"/>
            <a:ext cx="6865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av</a:t>
            </a:r>
            <a:br>
              <a:rPr lang="fi-FI" sz="15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500" dirty="0" smtClean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BNP</a:t>
            </a:r>
            <a:endParaRPr lang="fi-FI" sz="15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78063" y="188640"/>
            <a:ext cx="4741862" cy="585787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2600" dirty="0" err="1" smtClean="0">
                <a:solidFill>
                  <a:schemeClr val="accent1"/>
                </a:solidFill>
                <a:ea typeface="+mj-ea"/>
              </a:rPr>
              <a:t>Statsskulden</a:t>
            </a:r>
            <a:r>
              <a:rPr lang="fi-FI" sz="2600" dirty="0" smtClean="0">
                <a:solidFill>
                  <a:schemeClr val="accent1"/>
                </a:solidFill>
                <a:ea typeface="+mj-ea"/>
              </a:rPr>
              <a:t> 1985-2020</a:t>
            </a:r>
            <a:endParaRPr lang="fi-FI" sz="26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74157" y="6104329"/>
            <a:ext cx="46427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 smtClean="0">
                <a:solidFill>
                  <a:schemeClr val="tx1"/>
                </a:solidFill>
              </a:rPr>
              <a:t>Källa: Statskontoret, prognos för </a:t>
            </a:r>
            <a:r>
              <a:rPr lang="fi-FI" sz="1200" dirty="0" err="1" smtClean="0">
                <a:solidFill>
                  <a:schemeClr val="tx1"/>
                </a:solidFill>
              </a:rPr>
              <a:t>åren</a:t>
            </a:r>
            <a:r>
              <a:rPr lang="fi-FI" sz="1200" dirty="0" smtClean="0">
                <a:solidFill>
                  <a:schemeClr val="tx1"/>
                </a:solidFill>
              </a:rPr>
              <a:t> 2016–2019 FM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">
  <a:themeElements>
    <a:clrScheme name="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4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icipalityTaxHTField0 xmlns="2ca64109-ff74-4a3f-8df8-1404b228dfda">
      <Terms xmlns="http://schemas.microsoft.com/office/infopath/2007/PartnerControls"/>
    </MunicipalityTaxHTField0>
    <ExpertServic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Kommunalekonomi</TermName>
          <TermId xmlns="http://schemas.microsoft.com/office/infopath/2007/PartnerControls">f60f4e25-53fd-466c-b326-d92406949689</TermId>
        </TermInfo>
      </Terms>
    </ExpertServiceTaxHTField0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Finska</TermName>
          <TermId xmlns="http://schemas.microsoft.com/office/infopath/2007/PartnerControls">c4d91495-0bb1-492d-b765-d0f131750025</TermId>
        </TermInfo>
      </Terms>
    </KN2LanguageTaxHTField0>
    <KN2ArticleDateTime xmlns="f674653e-f7ee-4492-bd39-da975c8607c5">2016-05-31T09:15:00+00:00</KN2ArticleDateTime>
    <KN2Description xmlns="a86a36f1-5a8f-416f-bf33-cf6bc51d313a">PowerPoint-dokument, 11 stordior, 2 902 kt</KN2Description>
    <ThemeTaxHTField0 xmlns="2ca64109-ff74-4a3f-8df8-1404b228dfda">
      <Terms xmlns="http://schemas.microsoft.com/office/infopath/2007/PartnerControls"/>
    </ThemeTaxHTField0>
    <TaxCatchAll xmlns="2ca64109-ff74-4a3f-8df8-1404b228dfda">
      <Value>7</Value>
      <Value>14</Value>
    </TaxCatchAll>
    <_dlc_DocIdUrl xmlns="2ca64109-ff74-4a3f-8df8-1404b228dfda">
      <Url>http://www.kommunerna.net/sv/databanker/statistik/ekonomi/tabeller/samhallsekonomi-offentlig-ekonomi/_layouts/DocIdRedir.aspx?ID=G94TWSLYV3F3-3306-54</Url>
      <Description>G94TWSLYV3F3-3306-54</Description>
    </_dlc_DocIdUrl>
    <_dlc_DocId xmlns="2ca64109-ff74-4a3f-8df8-1404b228dfda">G94TWSLYV3F3-3306-54</_dlc_DocI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N2 Dokumentti" ma:contentTypeID="0x010100FB67A0028CB54352919050D117ADD961002A353BC50D36754F9F9FA74C57962508" ma:contentTypeVersion="4" ma:contentTypeDescription="KN2 Dokumentti sisältölaji." ma:contentTypeScope="" ma:versionID="92ece2f854a2ec878a231b047bb5b749">
  <xsd:schema xmlns:xsd="http://www.w3.org/2001/XMLSchema" xmlns:xs="http://www.w3.org/2001/XMLSchema" xmlns:p="http://schemas.microsoft.com/office/2006/metadata/properties" xmlns:ns2="a86a36f1-5a8f-416f-bf33-cf6bc51d313a" xmlns:ns3="2ca64109-ff74-4a3f-8df8-1404b228dfda" xmlns:ns4="f674653e-f7ee-4492-bd39-da975c8607c5" targetNamespace="http://schemas.microsoft.com/office/2006/metadata/properties" ma:root="true" ma:fieldsID="c381e19e4fec95dc20ae5590fee973c5" ns2:_="" ns3:_="" ns4:_="">
    <xsd:import namespace="a86a36f1-5a8f-416f-bf33-cf6bc51d313a"/>
    <xsd:import namespace="2ca64109-ff74-4a3f-8df8-1404b228dfda"/>
    <xsd:import namespace="f674653e-f7ee-4492-bd39-da975c8607c5"/>
    <xsd:element name="properties">
      <xsd:complexType>
        <xsd:sequence>
          <xsd:element name="documentManagement">
            <xsd:complexType>
              <xsd:all>
                <xsd:element ref="ns2:KN2Description" minOccurs="0"/>
                <xsd:element ref="ns3:ExpertServiceTaxHTField0" minOccurs="0"/>
                <xsd:element ref="ns3:ThemeTaxHTField0" minOccurs="0"/>
                <xsd:element ref="ns3:KN2KeywordsTaxHTField0" minOccurs="0"/>
                <xsd:element ref="ns3:MunicipalityTaxHTField0" minOccurs="0"/>
                <xsd:element ref="ns3:KN2LanguageTaxHTField0" minOccurs="0"/>
                <xsd:element ref="ns4:KN2ArticleDateTime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8" nillable="true" ma:displayName="Kuvausteksti" ma:internalName="KN2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ExpertServiceTaxHTField0" ma:index="9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11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KeywordsTaxHTField0" ma:index="13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unicipalityTaxHTField0" ma:index="15" nillable="true" ma:taxonomy="true" ma:internalName="MunicipalityTaxHTField0" ma:taxonomyFieldName="Municipality" ma:displayName="Kunta" ma:fieldId="{4e88d9db-f7ea-4b86-8eef-f1494b580dd0}" ma:taxonomyMulti="true" ma:sspId="af6aced0-8844-4989-b18d-bf2834524db8" ma:termSetId="788596fa-2187-4349-9e27-21ebbd15ae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7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22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9" nillable="true" ma:displayName="Aika" ma:default="[today]" ma:format="DateTime" ma:internalName="KN2ArticleDate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ECC94C-778C-4567-BBED-F81D72A308C3}"/>
</file>

<file path=customXml/itemProps2.xml><?xml version="1.0" encoding="utf-8"?>
<ds:datastoreItem xmlns:ds="http://schemas.openxmlformats.org/officeDocument/2006/customXml" ds:itemID="{12E54229-B74B-48B9-B8D2-365C75612D58}"/>
</file>

<file path=customXml/itemProps3.xml><?xml version="1.0" encoding="utf-8"?>
<ds:datastoreItem xmlns:ds="http://schemas.openxmlformats.org/officeDocument/2006/customXml" ds:itemID="{594A128E-0ECC-4E83-962C-AACBC53A81B2}"/>
</file>

<file path=customXml/itemProps4.xml><?xml version="1.0" encoding="utf-8"?>
<ds:datastoreItem xmlns:ds="http://schemas.openxmlformats.org/officeDocument/2006/customXml" ds:itemID="{D074739E-13BF-4C60-816A-7B901F3A0747}"/>
</file>

<file path=customXml/itemProps5.xml><?xml version="1.0" encoding="utf-8"?>
<ds:datastoreItem xmlns:ds="http://schemas.openxmlformats.org/officeDocument/2006/customXml" ds:itemID="{3B850BB0-DDC7-44DD-9CF4-311B8F0B2E6A}"/>
</file>

<file path=docProps/app.xml><?xml version="1.0" encoding="utf-8"?>
<Properties xmlns="http://schemas.openxmlformats.org/officeDocument/2006/extended-properties" xmlns:vt="http://schemas.openxmlformats.org/officeDocument/2006/docPropsVTypes">
  <Template>Kuntaliitto</Template>
  <TotalTime>8757</TotalTime>
  <Words>334</Words>
  <Application>Microsoft Office PowerPoint</Application>
  <PresentationFormat>Näytössä katseltava diaesitys (4:3)</PresentationFormat>
  <Paragraphs>117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Verdana</vt:lpstr>
      <vt:lpstr>Kuntaliitto</vt:lpstr>
      <vt:lpstr>3_Default Design</vt:lpstr>
      <vt:lpstr>4_Default Design</vt:lpstr>
      <vt:lpstr>5_Default Design</vt:lpstr>
      <vt:lpstr>6_Default Design</vt:lpstr>
      <vt:lpstr>Kuntaliitto suomenkielinen</vt:lpstr>
      <vt:lpstr>1_Kuntaliitto suomenkielinen</vt:lpstr>
      <vt:lpstr>PowerPoint-esitys</vt:lpstr>
      <vt:lpstr>Förändring i BNP och arbetslöshetsgraden 1985-2020, %</vt:lpstr>
      <vt:lpstr>Förändring i BNP och det allmänna förtjänstnivåindexet 1985-2020, %</vt:lpstr>
      <vt:lpstr>Förändring i BNP och konsumentprisindex 1985-2020, %</vt:lpstr>
      <vt:lpstr>Skattegrad (skatter till offentliga samfund,  % av BNP) åren 1975-2020</vt:lpstr>
      <vt:lpstr>PowerPoint-esitys</vt:lpstr>
      <vt:lpstr>   Offentliga konsumtionsutgifter enligt uppgift år 2014, md € Källa: Statistikcentralen</vt:lpstr>
      <vt:lpstr>PowerPoint-esitys</vt:lpstr>
      <vt:lpstr>PowerPoint-esitys</vt:lpstr>
      <vt:lpstr>Kommunernas och samkommunernas lånestock 1985-2020</vt:lpstr>
      <vt:lpstr>Offentliga sektorns  totala skuld 1985-2020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Bilaga 1: Samhällsekonomi och offentlig ekonomi</dc:title>
  <dc:creator>Juhani Turkkila, Heikki Pukki</dc:creator>
  <cp:lastModifiedBy>Pukki Heikki</cp:lastModifiedBy>
  <cp:revision>454</cp:revision>
  <cp:lastPrinted>2015-10-07T12:15:48Z</cp:lastPrinted>
  <dcterms:created xsi:type="dcterms:W3CDTF">2005-03-23T06:07:19Z</dcterms:created>
  <dcterms:modified xsi:type="dcterms:W3CDTF">2016-05-31T09:40:44Z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G94TWSLYV3F3-6158-6</vt:lpwstr>
  </property>
  <property fmtid="{D5CDD505-2E9C-101B-9397-08002B2CF9AE}" pid="3" name="_dlc_DocIdItemGuid">
    <vt:lpwstr>0035905c-532f-4e90-acb0-a97b88cf7ef4</vt:lpwstr>
  </property>
  <property fmtid="{D5CDD505-2E9C-101B-9397-08002B2CF9AE}" pid="4" name="_dlc_DocIdUrl">
    <vt:lpwstr>http://www.kunnat.net/fi/tietopankit/tilastot/kuntatalous/kuviot/kuntatalouden-tilastot-kansantalous-julkinen-talous/_layouts/DocIdRedir.aspx?ID=G94TWSLYV3F3-6158-6, G94TWSLYV3F3-6158-6</vt:lpwstr>
  </property>
  <property fmtid="{D5CDD505-2E9C-101B-9397-08002B2CF9AE}" pid="5" name="Theme">
    <vt:lpwstr/>
  </property>
  <property fmtid="{D5CDD505-2E9C-101B-9397-08002B2CF9AE}" pid="6" name="KN2Language">
    <vt:lpwstr>14;#Finska|c4d91495-0bb1-492d-b765-d0f131750025</vt:lpwstr>
  </property>
  <property fmtid="{D5CDD505-2E9C-101B-9397-08002B2CF9AE}" pid="7" name="ExpertService">
    <vt:lpwstr>7;#Kommunalekonomi|f60f4e25-53fd-466c-b326-d92406949689</vt:lpwstr>
  </property>
  <property fmtid="{D5CDD505-2E9C-101B-9397-08002B2CF9AE}" pid="8" name="KN2Keywords">
    <vt:lpwstr/>
  </property>
  <property fmtid="{D5CDD505-2E9C-101B-9397-08002B2CF9AE}" pid="9" name="Municipality">
    <vt:lpwstr/>
  </property>
  <property fmtid="{D5CDD505-2E9C-101B-9397-08002B2CF9AE}" pid="10" name="ContentTypeId">
    <vt:lpwstr>0x010100FB67A0028CB54352919050D117ADD961002A353BC50D36754F9F9FA74C57962508</vt:lpwstr>
  </property>
</Properties>
</file>