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8" r:id="rId3"/>
    <p:sldId id="276" r:id="rId4"/>
    <p:sldId id="275" r:id="rId5"/>
    <p:sldId id="273" r:id="rId6"/>
    <p:sldId id="271" r:id="rId7"/>
    <p:sldId id="272" r:id="rId8"/>
    <p:sldId id="274" r:id="rId9"/>
  </p:sldIdLst>
  <p:sldSz cx="12192000" cy="6858000"/>
  <p:notesSz cx="6797675" cy="9925050"/>
  <p:embeddedFontLst>
    <p:embeddedFont>
      <p:font typeface="Helvetica" panose="020B0604020202020204" pitchFamily="34" charset="0"/>
      <p:regular r:id="rId12"/>
      <p:bold r:id="rId13"/>
      <p:italic r:id="rId14"/>
      <p:boldItalic r:id="rId15"/>
    </p:embeddedFont>
    <p:embeddedFont>
      <p:font typeface="Work Sans" panose="00000500000000000000" pitchFamily="2" charset="0"/>
      <p:regular r:id="rId16"/>
      <p:bold r:id="rId17"/>
      <p:italic r:id="rId18"/>
      <p:boldItalic r:id="rId19"/>
    </p:embeddedFont>
    <p:embeddedFont>
      <p:font typeface="Work Sans ExtraBold" panose="00000900000000000000" pitchFamily="2" charset="0"/>
      <p:bold r:id="rId20"/>
      <p:boldItalic r:id="rId21"/>
    </p:embeddedFont>
    <p:embeddedFont>
      <p:font typeface="Work Sans SemiBold" panose="00000700000000000000" pitchFamily="2" charset="0"/>
      <p:bold r:id="rId22"/>
      <p:boldItalic r:id="rId23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5" orient="horz" pos="527">
          <p15:clr>
            <a:srgbClr val="A4A3A4"/>
          </p15:clr>
        </p15:guide>
        <p15:guide id="8" orient="horz" pos="3657" userDrawn="1">
          <p15:clr>
            <a:srgbClr val="A4A3A4"/>
          </p15:clr>
        </p15:guide>
        <p15:guide id="9" pos="483">
          <p15:clr>
            <a:srgbClr val="A4A3A4"/>
          </p15:clr>
        </p15:guide>
        <p15:guide id="10" pos="7197">
          <p15:clr>
            <a:srgbClr val="A4A3A4"/>
          </p15:clr>
        </p15:guide>
        <p15:guide id="13" pos="3840" userDrawn="1">
          <p15:clr>
            <a:srgbClr val="A4A3A4"/>
          </p15:clr>
        </p15:guide>
        <p15:guide id="14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3468"/>
    <a:srgbClr val="FF3E60"/>
    <a:srgbClr val="DFDAD6"/>
    <a:srgbClr val="C4A5A5"/>
    <a:srgbClr val="FF6D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196" autoAdjust="0"/>
  </p:normalViewPr>
  <p:slideViewPr>
    <p:cSldViewPr showGuides="1">
      <p:cViewPr varScale="1">
        <p:scale>
          <a:sx n="105" d="100"/>
          <a:sy n="105" d="100"/>
        </p:scale>
        <p:origin x="834" y="102"/>
      </p:cViewPr>
      <p:guideLst>
        <p:guide orient="horz" pos="1253"/>
        <p:guide orient="horz" pos="527"/>
        <p:guide orient="horz" pos="3657"/>
        <p:guide pos="483"/>
        <p:guide pos="7197"/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74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-369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253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253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F0478ED3-B612-4193-BFB3-30640D50ACE2}" type="datetimeFigureOut">
              <a:rPr lang="fi-FI" sz="800"/>
              <a:t>5.4.2023</a:t>
            </a:fld>
            <a:endParaRPr lang="sv-SE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7075"/>
            <a:ext cx="2945659" cy="496253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7075"/>
            <a:ext cx="2945659" cy="496253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DF5EF1D2-EDBA-4B30-9DEE-0BEBDA91FEA7}" type="slidenum">
              <a:rPr lang="fi-FI" sz="800"/>
              <a:t>‹#›</a:t>
            </a:fld>
            <a:endParaRPr lang="sv-SE" sz="800"/>
          </a:p>
        </p:txBody>
      </p:sp>
    </p:spTree>
    <p:extLst>
      <p:ext uri="{BB962C8B-B14F-4D97-AF65-F5344CB8AC3E}">
        <p14:creationId xmlns:p14="http://schemas.microsoft.com/office/powerpoint/2010/main" val="3909660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253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253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800"/>
            </a:lvl1pPr>
          </a:lstStyle>
          <a:p>
            <a:fld id="{0A258E9B-EF9A-4277-B3A7-6483215B4E3F}" type="datetimeFigureOut">
              <a:rPr lang="fi-FI" smtClean="0"/>
              <a:pPr/>
              <a:t>5.4.2023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6" rIns="91433" bIns="45716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4400"/>
            <a:ext cx="5438140" cy="4466273"/>
          </a:xfrm>
          <a:prstGeom prst="rect">
            <a:avLst/>
          </a:prstGeom>
        </p:spPr>
        <p:txBody>
          <a:bodyPr vert="horz" lIns="91433" tIns="45716" rIns="91433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7075"/>
            <a:ext cx="2945659" cy="496253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7075"/>
            <a:ext cx="2945659" cy="496253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800"/>
            </a:lvl1pPr>
          </a:lstStyle>
          <a:p>
            <a:fld id="{C23CFE97-E977-4A8B-BB69-50F617FD6581}" type="slidenum">
              <a:rPr lang="fi-FI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9329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kuntaliitto" TargetMode="External"/><Relationship Id="rId3" Type="http://schemas.openxmlformats.org/officeDocument/2006/relationships/hyperlink" Target="https://twitter.com/kuntaliitto" TargetMode="External"/><Relationship Id="rId7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kuntaliitto.fi/kayttoehdot" TargetMode="External"/><Relationship Id="rId5" Type="http://schemas.openxmlformats.org/officeDocument/2006/relationships/hyperlink" Target="https://www.instagram.com/kuntaliitto/" TargetMode="External"/><Relationship Id="rId4" Type="http://schemas.openxmlformats.org/officeDocument/2006/relationships/hyperlink" Target="https://www.linkedin.com/company/association-of-finnish-local-and-regional-authorities-kuntaliitto-" TargetMode="External"/><Relationship Id="rId9" Type="http://schemas.openxmlformats.org/officeDocument/2006/relationships/hyperlink" Target="http://www.kuntaliitto.fi/" TargetMode="Externa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kuntaliitto" TargetMode="External"/><Relationship Id="rId3" Type="http://schemas.openxmlformats.org/officeDocument/2006/relationships/hyperlink" Target="https://twitter.com/kuntaliitto" TargetMode="External"/><Relationship Id="rId7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kuntaliitto.fi/kayttoehdot" TargetMode="External"/><Relationship Id="rId5" Type="http://schemas.openxmlformats.org/officeDocument/2006/relationships/hyperlink" Target="https://www.instagram.com/kuntaliitto/" TargetMode="External"/><Relationship Id="rId4" Type="http://schemas.openxmlformats.org/officeDocument/2006/relationships/hyperlink" Target="https://www.linkedin.com/company/association-of-finnish-local-and-regional-authorities-kuntaliitto-" TargetMode="External"/><Relationship Id="rId9" Type="http://schemas.openxmlformats.org/officeDocument/2006/relationships/hyperlink" Target="http://www.kuntaliitto.fi/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untaliitto.fi/" TargetMode="External"/><Relationship Id="rId3" Type="http://schemas.openxmlformats.org/officeDocument/2006/relationships/image" Target="../media/image29.png"/><Relationship Id="rId7" Type="http://schemas.openxmlformats.org/officeDocument/2006/relationships/hyperlink" Target="https://www.facebook.com/kuntaliitto" TargetMode="External"/><Relationship Id="rId2" Type="http://schemas.openxmlformats.org/officeDocument/2006/relationships/hyperlink" Target="http://www.kuntaliitto.fi/kayttoehdot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kuntaliitto/" TargetMode="External"/><Relationship Id="rId5" Type="http://schemas.openxmlformats.org/officeDocument/2006/relationships/hyperlink" Target="https://www.linkedin.com/company/association-of-finnish-local-and-regional-authorities-kuntaliitto-" TargetMode="External"/><Relationship Id="rId4" Type="http://schemas.openxmlformats.org/officeDocument/2006/relationships/hyperlink" Target="https://twitter.com/kuntaliitto" TargetMode="Externa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untaliitto.fi/" TargetMode="External"/><Relationship Id="rId3" Type="http://schemas.openxmlformats.org/officeDocument/2006/relationships/image" Target="../media/image31.png"/><Relationship Id="rId7" Type="http://schemas.openxmlformats.org/officeDocument/2006/relationships/hyperlink" Target="https://www.facebook.com/kuntaliitto" TargetMode="External"/><Relationship Id="rId2" Type="http://schemas.openxmlformats.org/officeDocument/2006/relationships/hyperlink" Target="http://www.kuntaliitto.fi/kayttoehdot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kuntaliitto/" TargetMode="External"/><Relationship Id="rId5" Type="http://schemas.openxmlformats.org/officeDocument/2006/relationships/hyperlink" Target="https://www.linkedin.com/company/association-of-finnish-local-and-regional-authorities-kuntaliitto-" TargetMode="External"/><Relationship Id="rId4" Type="http://schemas.openxmlformats.org/officeDocument/2006/relationships/hyperlink" Target="https://twitter.com/kuntaliitto" TargetMode="Externa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sv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sv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sin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0924F02-DD88-4CB6-BB46-9AFDA1AB89C5}" type="datetime1">
              <a:rPr lang="fi-FI" noProof="0" smtClean="0"/>
              <a:t>5.4.2023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pic>
        <p:nvPicPr>
          <p:cNvPr id="7" name="Kuva 6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5365CBBA-03B1-26BB-59ED-1F319AE9D2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332656"/>
            <a:ext cx="2304256" cy="45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1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 väli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1900" y="1989137"/>
            <a:ext cx="5113338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1900" y="2852919"/>
            <a:ext cx="5113338" cy="2952569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7E19-8C04-4D5C-9034-113E3A734C43}" type="datetime1">
              <a:rPr lang="fi-FI" smtClean="0"/>
              <a:t>5.4.2023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17267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1900" y="1989137"/>
            <a:ext cx="5113338" cy="3816351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CABA-EB03-4EF8-AF74-2AF1845764A7}" type="datetime1">
              <a:rPr lang="fi-FI" smtClean="0"/>
              <a:t>5.4.2023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365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10658475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10651227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1758-D6AF-4773-9754-B70452D6788C}" type="datetime1">
              <a:rPr lang="fi-FI" smtClean="0"/>
              <a:t>5.4.2023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7892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8B7E-B6F8-4789-A44C-228A8CD5AB6B}" type="datetime1">
              <a:rPr lang="fi-FI" smtClean="0"/>
              <a:t>5.4.2023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311900" y="1989138"/>
            <a:ext cx="5113338" cy="38163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6342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1901" y="1989138"/>
            <a:ext cx="5113338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354A3-49B3-478C-AC83-629507BE13C2}" type="datetime1">
              <a:rPr lang="fi-FI" smtClean="0"/>
              <a:t>5.4.2023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66763" y="1989138"/>
            <a:ext cx="5113337" cy="38163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32904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7A03D-C024-448F-B337-EF507B974421}" type="datetime1">
              <a:rPr lang="fi-FI" smtClean="0"/>
              <a:t>5.4.2023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08471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D0DC-FFCE-4535-B859-D79D48AC3E58}" type="datetime1">
              <a:rPr lang="fi-FI" smtClean="0"/>
              <a:t>5.4.2023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9417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88A9-004E-48C7-9249-D404E5931C69}" type="datetime1">
              <a:rPr lang="fi-FI" smtClean="0"/>
              <a:t>5.4.2023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8372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29BB-45E0-4B12-BF7B-305F061B8F5D}" type="datetime1">
              <a:rPr lang="fi-FI" smtClean="0"/>
              <a:t>5.4.2023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426073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kuv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00FB-5165-4E43-BD07-359AAF474A07}" type="datetime1">
              <a:rPr lang="fi-FI" smtClean="0"/>
              <a:t>5.4.2023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983290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619938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256300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11016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violetti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24620D6-9495-4E92-B929-18D859B25042}" type="datetime1">
              <a:rPr lang="fi-FI" noProof="0" smtClean="0"/>
              <a:t>5.4.2023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pic>
        <p:nvPicPr>
          <p:cNvPr id="7" name="Kuva 6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45350695-966A-0DF6-FCB5-EE9BB33242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332656"/>
            <a:ext cx="2304256" cy="45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2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(sw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5183-CBD9-4C1E-811C-0CBAAE148081}" type="datetime1">
              <a:rPr lang="fi-FI" smtClean="0"/>
              <a:t>5.4.2023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311900" y="1989138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66762" y="4005576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311900" y="4005576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269891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DFDAD6">
              <a:alpha val="50196"/>
            </a:srgb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6DD7-76B6-4C8F-9624-05012FBA0734}" type="datetime1">
              <a:rPr lang="fi-FI" smtClean="0"/>
              <a:t>5.4.2023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rgbClr val="FF3E60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nosto%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840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nost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DFDAD6">
              <a:alpha val="50196"/>
            </a:srgb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B49E-E61E-4479-A0B6-656DFE812A10}" type="datetime1">
              <a:rPr lang="fi-FI" smtClean="0"/>
              <a:t>5.4.2023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chemeClr val="accent1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nosto%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2492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59C7-B1FD-43B2-A1AF-1A902ACF93C5}" type="datetime1">
              <a:rPr lang="fi-FI" smtClean="0"/>
              <a:t>5.4.2023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311900" y="1556740"/>
            <a:ext cx="5113338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81977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aavi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6366-A444-4167-BC0C-762BA82C7074}" type="datetime1">
              <a:rPr lang="fi-FI" smtClean="0"/>
              <a:t>5.4.2023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5113337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11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311900" y="1556740"/>
            <a:ext cx="5113338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39975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9C4F-D786-4567-B4CC-E870875C3588}" type="datetime1">
              <a:rPr lang="fi-FI" smtClean="0"/>
              <a:t>5.4.2023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10658475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8056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taulu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BEB26-41D6-4026-B61D-A3E7E670F1AC}" type="datetime1">
              <a:rPr lang="fi-FI" smtClean="0"/>
              <a:t>5.4.2023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766763" y="1989138"/>
            <a:ext cx="5113337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4"/>
          </p:nvPr>
        </p:nvSpPr>
        <p:spPr>
          <a:xfrm>
            <a:off x="766763" y="3933826"/>
            <a:ext cx="5113337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  <p:sp>
        <p:nvSpPr>
          <p:cNvPr id="11" name="Table Placeholder 8"/>
          <p:cNvSpPr>
            <a:spLocks noGrp="1"/>
          </p:cNvSpPr>
          <p:nvPr>
            <p:ph type="tbl" sz="quarter" idx="15"/>
          </p:nvPr>
        </p:nvSpPr>
        <p:spPr>
          <a:xfrm>
            <a:off x="6312030" y="1989138"/>
            <a:ext cx="5113208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 dirty="0"/>
          </a:p>
        </p:txBody>
      </p:sp>
      <p:sp>
        <p:nvSpPr>
          <p:cNvPr id="12" name="Table Placeholder 8"/>
          <p:cNvSpPr>
            <a:spLocks noGrp="1"/>
          </p:cNvSpPr>
          <p:nvPr>
            <p:ph type="tbl" sz="quarter" idx="16"/>
          </p:nvPr>
        </p:nvSpPr>
        <p:spPr>
          <a:xfrm>
            <a:off x="6312030" y="3933826"/>
            <a:ext cx="5113208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6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66763" y="1989138"/>
            <a:ext cx="5257227" cy="1871922"/>
          </a:xfrm>
          <a:solidFill>
            <a:srgbClr val="DFDAD6">
              <a:alpha val="50196"/>
            </a:srgbClr>
          </a:solidFill>
        </p:spPr>
        <p:txBody>
          <a:bodyPr lIns="2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A49A-E0EE-4A76-AD38-8443CE185D7D}" type="datetime1">
              <a:rPr lang="fi-FI" smtClean="0"/>
              <a:t>5.4.2023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23740" y="2060810"/>
            <a:ext cx="1728000" cy="1728240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158355" y="1989138"/>
            <a:ext cx="5257227" cy="1871922"/>
          </a:xfrm>
          <a:solidFill>
            <a:srgbClr val="DFDAD6">
              <a:alpha val="50196"/>
            </a:srgbClr>
          </a:solidFill>
        </p:spPr>
        <p:txBody>
          <a:bodyPr lIns="20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766763" y="3933070"/>
            <a:ext cx="5257227" cy="1872418"/>
          </a:xfrm>
          <a:solidFill>
            <a:srgbClr val="DFDAD6">
              <a:alpha val="50196"/>
            </a:srgbClr>
          </a:solidFill>
        </p:spPr>
        <p:txBody>
          <a:bodyPr lIns="2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168011" y="3933070"/>
            <a:ext cx="5257227" cy="1872418"/>
          </a:xfrm>
          <a:solidFill>
            <a:srgbClr val="DFDAD6">
              <a:alpha val="50196"/>
            </a:srgbClr>
          </a:solidFill>
        </p:spPr>
        <p:txBody>
          <a:bodyPr lIns="20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240020" y="2060810"/>
            <a:ext cx="1728000" cy="1728240"/>
          </a:xfrm>
          <a:prstGeom prst="rect">
            <a:avLst/>
          </a:prstGeom>
          <a:solidFill>
            <a:schemeClr val="accent3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223740" y="4005080"/>
            <a:ext cx="1728000" cy="1728240"/>
          </a:xfrm>
          <a:prstGeom prst="rect">
            <a:avLst/>
          </a:prstGeom>
          <a:solidFill>
            <a:schemeClr val="accent4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6240020" y="4005080"/>
            <a:ext cx="1728000" cy="1728240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2054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kenttä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66763" y="1989138"/>
            <a:ext cx="5257227" cy="1871922"/>
          </a:xfrm>
          <a:noFill/>
        </p:spPr>
        <p:txBody>
          <a:bodyPr lIns="2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158355" y="1989138"/>
            <a:ext cx="5257227" cy="1871922"/>
          </a:xfrm>
          <a:noFill/>
        </p:spPr>
        <p:txBody>
          <a:bodyPr lIns="20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766763" y="3933070"/>
            <a:ext cx="5257227" cy="1872418"/>
          </a:xfrm>
          <a:noFill/>
        </p:spPr>
        <p:txBody>
          <a:bodyPr lIns="2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168011" y="3933070"/>
            <a:ext cx="5257227" cy="1872418"/>
          </a:xfrm>
          <a:noFill/>
        </p:spPr>
        <p:txBody>
          <a:bodyPr lIns="20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Oval 2"/>
          <p:cNvSpPr/>
          <p:nvPr userDrawn="1"/>
        </p:nvSpPr>
        <p:spPr>
          <a:xfrm>
            <a:off x="4295750" y="2132820"/>
            <a:ext cx="1728240" cy="1728240"/>
          </a:xfrm>
          <a:custGeom>
            <a:avLst/>
            <a:gdLst/>
            <a:ahLst/>
            <a:cxnLst/>
            <a:rect l="l" t="t" r="r" b="b"/>
            <a:pathLst>
              <a:path w="1728240" h="1728240">
                <a:moveTo>
                  <a:pt x="1728240" y="0"/>
                </a:moveTo>
                <a:lnTo>
                  <a:pt x="1728240" y="1728240"/>
                </a:lnTo>
                <a:lnTo>
                  <a:pt x="0" y="1728240"/>
                </a:lnTo>
                <a:cubicBezTo>
                  <a:pt x="0" y="773759"/>
                  <a:pt x="773759" y="0"/>
                  <a:pt x="17282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Oval 2"/>
          <p:cNvSpPr/>
          <p:nvPr userDrawn="1"/>
        </p:nvSpPr>
        <p:spPr>
          <a:xfrm flipH="1">
            <a:off x="6168010" y="2132820"/>
            <a:ext cx="1728240" cy="1728240"/>
          </a:xfrm>
          <a:custGeom>
            <a:avLst/>
            <a:gdLst/>
            <a:ahLst/>
            <a:cxnLst/>
            <a:rect l="l" t="t" r="r" b="b"/>
            <a:pathLst>
              <a:path w="1728240" h="1728240">
                <a:moveTo>
                  <a:pt x="1728240" y="0"/>
                </a:moveTo>
                <a:lnTo>
                  <a:pt x="1728240" y="1728240"/>
                </a:lnTo>
                <a:lnTo>
                  <a:pt x="0" y="1728240"/>
                </a:lnTo>
                <a:cubicBezTo>
                  <a:pt x="0" y="773759"/>
                  <a:pt x="773759" y="0"/>
                  <a:pt x="172824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Oval 2"/>
          <p:cNvSpPr/>
          <p:nvPr userDrawn="1"/>
        </p:nvSpPr>
        <p:spPr>
          <a:xfrm flipH="1" flipV="1">
            <a:off x="6168010" y="3933070"/>
            <a:ext cx="1728240" cy="1728240"/>
          </a:xfrm>
          <a:custGeom>
            <a:avLst/>
            <a:gdLst/>
            <a:ahLst/>
            <a:cxnLst/>
            <a:rect l="l" t="t" r="r" b="b"/>
            <a:pathLst>
              <a:path w="1728240" h="1728240">
                <a:moveTo>
                  <a:pt x="1728240" y="0"/>
                </a:moveTo>
                <a:lnTo>
                  <a:pt x="1728240" y="1728240"/>
                </a:lnTo>
                <a:lnTo>
                  <a:pt x="0" y="1728240"/>
                </a:lnTo>
                <a:cubicBezTo>
                  <a:pt x="0" y="773759"/>
                  <a:pt x="773759" y="0"/>
                  <a:pt x="17282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Oval 2"/>
          <p:cNvSpPr/>
          <p:nvPr userDrawn="1"/>
        </p:nvSpPr>
        <p:spPr>
          <a:xfrm flipV="1">
            <a:off x="4295750" y="3933070"/>
            <a:ext cx="1728240" cy="1728240"/>
          </a:xfrm>
          <a:custGeom>
            <a:avLst/>
            <a:gdLst/>
            <a:ahLst/>
            <a:cxnLst/>
            <a:rect l="l" t="t" r="r" b="b"/>
            <a:pathLst>
              <a:path w="1728240" h="1728240">
                <a:moveTo>
                  <a:pt x="1728240" y="0"/>
                </a:moveTo>
                <a:lnTo>
                  <a:pt x="1728240" y="1728240"/>
                </a:lnTo>
                <a:lnTo>
                  <a:pt x="0" y="1728240"/>
                </a:lnTo>
                <a:cubicBezTo>
                  <a:pt x="0" y="773759"/>
                  <a:pt x="773759" y="0"/>
                  <a:pt x="17282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95990" y="2132820"/>
            <a:ext cx="1728000" cy="1728240"/>
          </a:xfrm>
          <a:prstGeom prst="rect">
            <a:avLst/>
          </a:prstGeom>
          <a:noFill/>
        </p:spPr>
        <p:txBody>
          <a:bodyPr wrap="square" lIns="72000" tIns="648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BCE6-2D7A-4E96-B01D-446E7A06509F}" type="datetime1">
              <a:rPr lang="fi-FI" smtClean="0"/>
              <a:t>5.4.2023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168010" y="2132820"/>
            <a:ext cx="1728000" cy="1728240"/>
          </a:xfrm>
          <a:prstGeom prst="rect">
            <a:avLst/>
          </a:prstGeom>
          <a:noFill/>
        </p:spPr>
        <p:txBody>
          <a:bodyPr wrap="square" lIns="72000" tIns="648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295990" y="3933070"/>
            <a:ext cx="1728000" cy="1728240"/>
          </a:xfrm>
          <a:prstGeom prst="rect">
            <a:avLst/>
          </a:prstGeom>
          <a:noFill/>
        </p:spPr>
        <p:txBody>
          <a:bodyPr wrap="square" lIns="72000" tIns="72000" rIns="72000" bIns="648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6168010" y="3933070"/>
            <a:ext cx="1728000" cy="1728240"/>
          </a:xfrm>
          <a:prstGeom prst="rect">
            <a:avLst/>
          </a:prstGeom>
          <a:noFill/>
        </p:spPr>
        <p:txBody>
          <a:bodyPr wrap="square" lIns="72000" tIns="72000" rIns="72000" bIns="648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2406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6D2382-5F4D-45A2-B915-9F0497753B2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6726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7FF6DC43-D734-4C64-A391-7AFEC5B082C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56751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6401BFA9-F837-46D2-A1BF-DD532A48F26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6776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F69B8DBA-0EBA-4B4D-AFA2-00A95BCD71F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6801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56BC24BB-84C6-440E-B034-41BD02337F8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96826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64564ED9-AD9E-43E4-8343-9CBA870DF3A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76851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66A4-CB0F-4FFB-A3F7-97A8406D58B6}" type="datetime1">
              <a:rPr lang="fi-FI" smtClean="0"/>
              <a:t>5.4.2023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66763" y="1989138"/>
            <a:ext cx="1656727" cy="575742"/>
          </a:xfrm>
          <a:prstGeom prst="rect">
            <a:avLst/>
          </a:prstGeom>
          <a:solidFill>
            <a:schemeClr val="accent3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567510" y="1989138"/>
            <a:ext cx="1656727" cy="575742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4367760" y="1989138"/>
            <a:ext cx="1656727" cy="575742"/>
          </a:xfrm>
          <a:prstGeom prst="rect">
            <a:avLst/>
          </a:prstGeom>
          <a:solidFill>
            <a:schemeClr val="accent4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168010" y="1989138"/>
            <a:ext cx="1656727" cy="575742"/>
          </a:xfrm>
          <a:prstGeom prst="rect">
            <a:avLst/>
          </a:prstGeom>
          <a:solidFill>
            <a:schemeClr val="accent6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7968260" y="1989138"/>
            <a:ext cx="1656727" cy="575742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9768511" y="1989138"/>
            <a:ext cx="1656727" cy="575742"/>
          </a:xfrm>
          <a:prstGeom prst="rect">
            <a:avLst/>
          </a:prstGeom>
          <a:solidFill>
            <a:srgbClr val="FF3E60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4"/>
          </p:nvPr>
        </p:nvSpPr>
        <p:spPr>
          <a:xfrm>
            <a:off x="766763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1" name="Picture Placeholder 10"/>
          <p:cNvSpPr>
            <a:spLocks noGrp="1"/>
          </p:cNvSpPr>
          <p:nvPr>
            <p:ph type="pic" sz="quarter" idx="25"/>
          </p:nvPr>
        </p:nvSpPr>
        <p:spPr>
          <a:xfrm>
            <a:off x="2567510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2" name="Picture Placeholder 10"/>
          <p:cNvSpPr>
            <a:spLocks noGrp="1"/>
          </p:cNvSpPr>
          <p:nvPr>
            <p:ph type="pic" sz="quarter" idx="26"/>
          </p:nvPr>
        </p:nvSpPr>
        <p:spPr>
          <a:xfrm>
            <a:off x="4366640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3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6168010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4" name="Picture Placeholder 10"/>
          <p:cNvSpPr>
            <a:spLocks noGrp="1"/>
          </p:cNvSpPr>
          <p:nvPr>
            <p:ph type="pic" sz="quarter" idx="28"/>
          </p:nvPr>
        </p:nvSpPr>
        <p:spPr>
          <a:xfrm>
            <a:off x="7968260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5" name="Picture Placeholder 10"/>
          <p:cNvSpPr>
            <a:spLocks noGrp="1"/>
          </p:cNvSpPr>
          <p:nvPr>
            <p:ph type="pic" sz="quarter" idx="29"/>
          </p:nvPr>
        </p:nvSpPr>
        <p:spPr>
          <a:xfrm>
            <a:off x="9767888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108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punainen">
    <p:bg>
      <p:bgPr>
        <a:solidFill>
          <a:srgbClr val="FF3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436686C-28C7-4F49-84B1-CC2306D386A1}" type="datetime1">
              <a:rPr lang="fi-FI" smtClean="0"/>
              <a:t>5.4.2023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pic>
        <p:nvPicPr>
          <p:cNvPr id="7" name="Kuva 6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AD3B5FAA-6BDD-21F1-0040-8E55C588E5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332656"/>
            <a:ext cx="2304256" cy="45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4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816C-448D-4CAD-8E7D-3E87A3DFF3FB}" type="datetime1">
              <a:rPr lang="fi-FI" smtClean="0"/>
              <a:t>5.4.2023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66763" y="1989138"/>
            <a:ext cx="2016777" cy="575742"/>
          </a:xfrm>
          <a:prstGeom prst="rect">
            <a:avLst/>
          </a:prstGeom>
          <a:solidFill>
            <a:schemeClr val="accent3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766762" y="2565400"/>
            <a:ext cx="2017535" cy="1008063"/>
          </a:xfrm>
          <a:solidFill>
            <a:srgbClr val="923468">
              <a:alpha val="25098"/>
            </a:srgb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2927560" y="1989138"/>
            <a:ext cx="2016777" cy="575742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2927559" y="2565400"/>
            <a:ext cx="2017535" cy="1008063"/>
          </a:xfrm>
          <a:solidFill>
            <a:schemeClr val="accent1">
              <a:alpha val="25098"/>
            </a:scheme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5087611" y="1989138"/>
            <a:ext cx="2016777" cy="575742"/>
          </a:xfrm>
          <a:prstGeom prst="rect">
            <a:avLst/>
          </a:prstGeom>
          <a:solidFill>
            <a:schemeClr val="accent4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5087610" y="2565400"/>
            <a:ext cx="2017535" cy="1008063"/>
          </a:xfrm>
          <a:solidFill>
            <a:schemeClr val="accent4">
              <a:alpha val="25098"/>
            </a:scheme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7248160" y="1989138"/>
            <a:ext cx="2016777" cy="575742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33"/>
          </p:nvPr>
        </p:nvSpPr>
        <p:spPr>
          <a:xfrm>
            <a:off x="7248159" y="2565400"/>
            <a:ext cx="2017535" cy="1008063"/>
          </a:xfrm>
          <a:solidFill>
            <a:schemeClr val="accent2">
              <a:alpha val="25098"/>
            </a:scheme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9408461" y="1989138"/>
            <a:ext cx="2016777" cy="575742"/>
          </a:xfrm>
          <a:prstGeom prst="rect">
            <a:avLst/>
          </a:prstGeom>
          <a:solidFill>
            <a:srgbClr val="FF3E60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36"/>
          </p:nvPr>
        </p:nvSpPr>
        <p:spPr>
          <a:xfrm>
            <a:off x="9408460" y="2565400"/>
            <a:ext cx="2017535" cy="1008063"/>
          </a:xfrm>
          <a:solidFill>
            <a:srgbClr val="FF3E60">
              <a:alpha val="25098"/>
            </a:srgb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75B663F-3DAF-4ED3-968F-857851A2319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672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6ACEDFCA-6045-4841-A327-1E1041E1AD1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9275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ECAF9A28-9C31-4452-9641-B8844AE99E9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0878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409D3F7-F7D1-46C5-AE0D-FDFBFE328A5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2481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2655D6CA-0038-4B3D-A7EC-7E6EC94930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4084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80992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BD0307D-7144-4618-ADCF-5E46E0AADBD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11280" y="198880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0109A1DB-AC37-4268-92E5-B8CB8B6F84E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655800" y="198880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D377B09-9EA8-4EB3-B601-2F0301D65AD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400320" y="198880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81FFFA81-EAD8-4C0B-80B3-10CD55D781E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11280" y="393307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F93A3281-63EC-43C5-9E82-F2C08B974BC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655800" y="393307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3BDE2587-873A-462C-BE41-87325647729C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400320" y="393307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9048-5DEA-4497-B4EE-9C521DA934F6}" type="datetime1">
              <a:rPr lang="fi-FI" smtClean="0"/>
              <a:t>5.4.2023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21" name="Text Placeholder 5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407210" y="2204272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4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4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#</a:t>
            </a:r>
          </a:p>
        </p:txBody>
      </p:sp>
      <p:sp>
        <p:nvSpPr>
          <p:cNvPr id="30" name="Text Placeholder 5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4151730" y="2204272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3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#</a:t>
            </a:r>
          </a:p>
        </p:txBody>
      </p:sp>
      <p:sp>
        <p:nvSpPr>
          <p:cNvPr id="32" name="Text Placeholder 5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7896250" y="2204272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#</a:t>
            </a:r>
          </a:p>
        </p:txBody>
      </p:sp>
      <p:sp>
        <p:nvSpPr>
          <p:cNvPr id="35" name="Text Placeholder 5"/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407210" y="4148880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6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6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#</a:t>
            </a:r>
          </a:p>
        </p:txBody>
      </p:sp>
      <p:sp>
        <p:nvSpPr>
          <p:cNvPr id="37" name="Text Placeholder 5"/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4151730" y="4148880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2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2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#</a:t>
            </a:r>
          </a:p>
        </p:txBody>
      </p:sp>
      <p:sp>
        <p:nvSpPr>
          <p:cNvPr id="39" name="Text Placeholder 5"/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7896250" y="4148880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5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5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39553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violetti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FB8D615-AD96-4EB6-9214-D90B85C65DA7}" type="datetime1">
              <a:rPr lang="fi-FI" smtClean="0"/>
              <a:t>5.4.2023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88FC3717-EB00-BAB2-12C1-5D0EBF1AD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3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petrol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D2FC861-FC86-4FF4-A50C-89C7B28C10B0}" type="datetime1">
              <a:rPr lang="fi-FI" smtClean="0"/>
              <a:t>5.4.2023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576BC9A0-3A27-384B-5144-E70BFDE15B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1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1A464CB-4A87-4967-9499-95CB747DACE3}" type="datetime1">
              <a:rPr lang="fi-FI" smtClean="0"/>
              <a:t>5.4.2023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8AAA04F6-8BD4-442D-6590-ADF0C24E9F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6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D82002A-7AA0-4F5C-A0FD-150D38BFD2D6}" type="datetime1">
              <a:rPr lang="fi-FI" smtClean="0"/>
              <a:t>5.4.2023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13B7B20B-B4E6-B8C2-3C7F-6AAF5E528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88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2A0504B-A3F2-405C-9155-C619572FC21C}" type="datetime1">
              <a:rPr lang="fi-FI" smtClean="0"/>
              <a:t>5.4.2023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4CCF9C88-E734-129E-9AE1-21EC163FA2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26049" y="6264499"/>
            <a:ext cx="1199187" cy="26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0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AE7C8EA-7D5B-4ECC-B84F-BEAF5A03A11D}" type="datetime1">
              <a:rPr lang="fi-FI" smtClean="0"/>
              <a:t>5.4.2023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8B8CA86-86B6-AC91-D5DD-B02A78373B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26049" y="6264499"/>
            <a:ext cx="1199187" cy="26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5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11E2-37B1-4109-A1BB-6B241DDDB9DB}" type="datetime1">
              <a:rPr lang="fi-FI" smtClean="0"/>
              <a:t>5.4.2023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17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5999BF7-CE1F-4794-BE7A-0EBBEDC83E91}" type="datetime1">
              <a:rPr lang="fi-FI" smtClean="0"/>
              <a:t>5.4.2023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11900" y="1052670"/>
            <a:ext cx="5113338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5" name="Kuva 4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88E9F689-F68E-8601-CC29-DE2E03C166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7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3425D23-A5E1-4458-8F52-DB3FA246251F}" type="datetime1">
              <a:rPr lang="fi-FI" smtClean="0"/>
              <a:t>5.4.2023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pic>
        <p:nvPicPr>
          <p:cNvPr id="7" name="Kuva 6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21D6F89D-8707-3AA2-4960-3DE4C5BB87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332656"/>
            <a:ext cx="2304256" cy="45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1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A4432D0-F305-446D-95E3-48EAD8038911}" type="datetime1">
              <a:rPr lang="fi-FI" smtClean="0"/>
              <a:t>5.4.2023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5113337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22074AA-C5A3-BE6C-1C40-BF72E41F5B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26049" y="6264499"/>
            <a:ext cx="1199187" cy="26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7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080BAEA-5B18-405A-A401-F49736D1ACDD}" type="datetime1">
              <a:rPr lang="fi-FI" smtClean="0"/>
              <a:t>5.4.2023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11900" y="1052670"/>
            <a:ext cx="5113338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5" name="Kuva 4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9BC9B486-7AD6-1126-C24E-3E15ADA8DA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sin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1333C36-1DDA-469D-A0C5-6C5A2A7F67F1}" type="datetime1">
              <a:rPr lang="fi-FI" smtClean="0"/>
              <a:t>5.4.2023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5" name="Kuva 4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EEF40F48-D93C-5E8A-519A-6AFA70F2F8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4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violet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C64B0AE-AE5B-43D8-B88D-91BF9EDE0233}" type="datetime1">
              <a:rPr lang="fi-FI" smtClean="0"/>
              <a:t>5.4.2023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5" name="Kuva 4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67D421DE-6501-0C34-8224-71EEAB8906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5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22E3422-7BAB-4AD4-A34D-B52D7DF25070}" type="datetime1">
              <a:rPr lang="fi-FI" smtClean="0"/>
              <a:t>5.4.2023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5917E21-4219-757B-E35A-6D443C7471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26049" y="6264499"/>
            <a:ext cx="1199187" cy="26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7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2F2B63E-0CF4-43E4-BECC-91438CF8411E}" type="datetime1">
              <a:rPr lang="fi-FI" smtClean="0"/>
              <a:t>5.4.2023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5" name="Kuva 4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72030410-1A42-5E7A-66F0-E096A2D52B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9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503D9EB-944F-4EAE-8444-A343F5A66C71}" type="datetime1">
              <a:rPr lang="fi-FI" smtClean="0"/>
              <a:t>5.4.2023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5" name="Kuva 4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7BF22BD9-3E78-90C3-78F1-1E795F4AC6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2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163B-F3D6-4AA2-B052-E1F9BA0A5D4E}" type="datetime1">
              <a:rPr lang="fi-FI" smtClean="0"/>
              <a:t>5.4.2023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383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avoin lisens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fi-FI" noProof="0" dirty="0"/>
              <a:t>Kiitos. </a:t>
            </a:r>
            <a:r>
              <a:rPr lang="fi-FI" noProof="0" dirty="0" err="1"/>
              <a:t>Tack</a:t>
            </a:r>
            <a:r>
              <a:rPr lang="fi-FI" noProof="0" dirty="0"/>
              <a:t>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accent3"/>
                </a:solidFill>
                <a:latin typeface="Work Sa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ECAD5F9-8A23-4475-850C-F4CA7E4DAEB7}" type="datetime1">
              <a:rPr lang="fi-FI" smtClean="0"/>
              <a:t>5.4.2023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Freeform 7">
            <a:hlinkClick r:id="rId3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661248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5" name="Freeform 8">
            <a:hlinkClick r:id="rId4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661248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6" name="Freeform 9">
            <a:hlinkClick r:id="rId5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661248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9" name="Picture 8" descr="Icon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5B53270C-43DF-46FE-A4F5-29F29992F4A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0" y="5877340"/>
            <a:ext cx="1023300" cy="432060"/>
          </a:xfrm>
          <a:prstGeom prst="rect">
            <a:avLst/>
          </a:prstGeom>
        </p:spPr>
      </p:pic>
      <p:sp>
        <p:nvSpPr>
          <p:cNvPr id="17" name="Freeform 6">
            <a:hlinkClick r:id="rId8" tooltip="Facebook"/>
          </p:cNvPr>
          <p:cNvSpPr>
            <a:spLocks noChangeAspect="1"/>
          </p:cNvSpPr>
          <p:nvPr userDrawn="1"/>
        </p:nvSpPr>
        <p:spPr bwMode="auto">
          <a:xfrm>
            <a:off x="11172347" y="5661248"/>
            <a:ext cx="252891" cy="252000"/>
          </a:xfrm>
          <a:custGeom>
            <a:avLst/>
            <a:gdLst>
              <a:gd name="T0" fmla="*/ 9 w 2270"/>
              <a:gd name="T1" fmla="*/ 990 h 2262"/>
              <a:gd name="T2" fmla="*/ 43 w 2270"/>
              <a:gd name="T3" fmla="*/ 824 h 2262"/>
              <a:gd name="T4" fmla="*/ 100 w 2270"/>
              <a:gd name="T5" fmla="*/ 668 h 2262"/>
              <a:gd name="T6" fmla="*/ 179 w 2270"/>
              <a:gd name="T7" fmla="*/ 523 h 2262"/>
              <a:gd name="T8" fmla="*/ 277 w 2270"/>
              <a:gd name="T9" fmla="*/ 392 h 2262"/>
              <a:gd name="T10" fmla="*/ 392 w 2270"/>
              <a:gd name="T11" fmla="*/ 276 h 2262"/>
              <a:gd name="T12" fmla="*/ 523 w 2270"/>
              <a:gd name="T13" fmla="*/ 178 h 2262"/>
              <a:gd name="T14" fmla="*/ 668 w 2270"/>
              <a:gd name="T15" fmla="*/ 100 h 2262"/>
              <a:gd name="T16" fmla="*/ 825 w 2270"/>
              <a:gd name="T17" fmla="*/ 43 h 2262"/>
              <a:gd name="T18" fmla="*/ 991 w 2270"/>
              <a:gd name="T19" fmla="*/ 9 h 2262"/>
              <a:gd name="T20" fmla="*/ 1164 w 2270"/>
              <a:gd name="T21" fmla="*/ 0 h 2262"/>
              <a:gd name="T22" fmla="*/ 1336 w 2270"/>
              <a:gd name="T23" fmla="*/ 18 h 2262"/>
              <a:gd name="T24" fmla="*/ 1499 w 2270"/>
              <a:gd name="T25" fmla="*/ 59 h 2262"/>
              <a:gd name="T26" fmla="*/ 1651 w 2270"/>
              <a:gd name="T27" fmla="*/ 124 h 2262"/>
              <a:gd name="T28" fmla="*/ 1792 w 2270"/>
              <a:gd name="T29" fmla="*/ 209 h 2262"/>
              <a:gd name="T30" fmla="*/ 1918 w 2270"/>
              <a:gd name="T31" fmla="*/ 313 h 2262"/>
              <a:gd name="T32" fmla="*/ 2028 w 2270"/>
              <a:gd name="T33" fmla="*/ 434 h 2262"/>
              <a:gd name="T34" fmla="*/ 2120 w 2270"/>
              <a:gd name="T35" fmla="*/ 570 h 2262"/>
              <a:gd name="T36" fmla="*/ 2191 w 2270"/>
              <a:gd name="T37" fmla="*/ 719 h 2262"/>
              <a:gd name="T38" fmla="*/ 2241 w 2270"/>
              <a:gd name="T39" fmla="*/ 879 h 2262"/>
              <a:gd name="T40" fmla="*/ 2267 w 2270"/>
              <a:gd name="T41" fmla="*/ 1047 h 2262"/>
              <a:gd name="T42" fmla="*/ 2267 w 2270"/>
              <a:gd name="T43" fmla="*/ 1216 h 2262"/>
              <a:gd name="T44" fmla="*/ 2245 w 2270"/>
              <a:gd name="T45" fmla="*/ 1373 h 2262"/>
              <a:gd name="T46" fmla="*/ 2202 w 2270"/>
              <a:gd name="T47" fmla="*/ 1523 h 2262"/>
              <a:gd name="T48" fmla="*/ 2139 w 2270"/>
              <a:gd name="T49" fmla="*/ 1664 h 2262"/>
              <a:gd name="T50" fmla="*/ 2059 w 2270"/>
              <a:gd name="T51" fmla="*/ 1794 h 2262"/>
              <a:gd name="T52" fmla="*/ 1963 w 2270"/>
              <a:gd name="T53" fmla="*/ 1912 h 2262"/>
              <a:gd name="T54" fmla="*/ 1852 w 2270"/>
              <a:gd name="T55" fmla="*/ 2015 h 2262"/>
              <a:gd name="T56" fmla="*/ 1728 w 2270"/>
              <a:gd name="T57" fmla="*/ 2103 h 2262"/>
              <a:gd name="T58" fmla="*/ 1592 w 2270"/>
              <a:gd name="T59" fmla="*/ 2174 h 2262"/>
              <a:gd name="T60" fmla="*/ 1446 w 2270"/>
              <a:gd name="T61" fmla="*/ 2226 h 2262"/>
              <a:gd name="T62" fmla="*/ 1292 w 2270"/>
              <a:gd name="T63" fmla="*/ 2259 h 2262"/>
              <a:gd name="T64" fmla="*/ 1266 w 2270"/>
              <a:gd name="T65" fmla="*/ 952 h 2262"/>
              <a:gd name="T66" fmla="*/ 1274 w 2270"/>
              <a:gd name="T67" fmla="*/ 882 h 2262"/>
              <a:gd name="T68" fmla="*/ 1300 w 2270"/>
              <a:gd name="T69" fmla="*/ 835 h 2262"/>
              <a:gd name="T70" fmla="*/ 1336 w 2270"/>
              <a:gd name="T71" fmla="*/ 811 h 2262"/>
              <a:gd name="T72" fmla="*/ 1390 w 2270"/>
              <a:gd name="T73" fmla="*/ 798 h 2262"/>
              <a:gd name="T74" fmla="*/ 1579 w 2270"/>
              <a:gd name="T75" fmla="*/ 508 h 2262"/>
              <a:gd name="T76" fmla="*/ 1347 w 2270"/>
              <a:gd name="T77" fmla="*/ 497 h 2262"/>
              <a:gd name="T78" fmla="*/ 1238 w 2270"/>
              <a:gd name="T79" fmla="*/ 508 h 2262"/>
              <a:gd name="T80" fmla="*/ 1126 w 2270"/>
              <a:gd name="T81" fmla="*/ 549 h 2262"/>
              <a:gd name="T82" fmla="*/ 1050 w 2270"/>
              <a:gd name="T83" fmla="*/ 607 h 2262"/>
              <a:gd name="T84" fmla="*/ 991 w 2270"/>
              <a:gd name="T85" fmla="*/ 684 h 2262"/>
              <a:gd name="T86" fmla="*/ 956 w 2270"/>
              <a:gd name="T87" fmla="*/ 769 h 2262"/>
              <a:gd name="T88" fmla="*/ 937 w 2270"/>
              <a:gd name="T89" fmla="*/ 883 h 2262"/>
              <a:gd name="T90" fmla="*/ 936 w 2270"/>
              <a:gd name="T91" fmla="*/ 1476 h 2262"/>
              <a:gd name="T92" fmla="*/ 814 w 2270"/>
              <a:gd name="T93" fmla="*/ 2223 h 2262"/>
              <a:gd name="T94" fmla="*/ 675 w 2270"/>
              <a:gd name="T95" fmla="*/ 2172 h 2262"/>
              <a:gd name="T96" fmla="*/ 544 w 2270"/>
              <a:gd name="T97" fmla="*/ 2104 h 2262"/>
              <a:gd name="T98" fmla="*/ 424 w 2270"/>
              <a:gd name="T99" fmla="*/ 2020 h 2262"/>
              <a:gd name="T100" fmla="*/ 317 w 2270"/>
              <a:gd name="T101" fmla="*/ 1922 h 2262"/>
              <a:gd name="T102" fmla="*/ 223 w 2270"/>
              <a:gd name="T103" fmla="*/ 1811 h 2262"/>
              <a:gd name="T104" fmla="*/ 144 w 2270"/>
              <a:gd name="T105" fmla="*/ 1687 h 2262"/>
              <a:gd name="T106" fmla="*/ 80 w 2270"/>
              <a:gd name="T107" fmla="*/ 1554 h 2262"/>
              <a:gd name="T108" fmla="*/ 34 w 2270"/>
              <a:gd name="T109" fmla="*/ 1413 h 2262"/>
              <a:gd name="T110" fmla="*/ 7 w 2270"/>
              <a:gd name="T111" fmla="*/ 1264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70" h="2262">
                <a:moveTo>
                  <a:pt x="0" y="1135"/>
                </a:move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9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9"/>
                </a:lnTo>
                <a:lnTo>
                  <a:pt x="36" y="851"/>
                </a:lnTo>
                <a:lnTo>
                  <a:pt x="43" y="824"/>
                </a:lnTo>
                <a:lnTo>
                  <a:pt x="51" y="798"/>
                </a:lnTo>
                <a:lnTo>
                  <a:pt x="60" y="771"/>
                </a:lnTo>
                <a:lnTo>
                  <a:pt x="69" y="745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9"/>
                </a:lnTo>
                <a:lnTo>
                  <a:pt x="137" y="594"/>
                </a:lnTo>
                <a:lnTo>
                  <a:pt x="150" y="570"/>
                </a:lnTo>
                <a:lnTo>
                  <a:pt x="164" y="546"/>
                </a:lnTo>
                <a:lnTo>
                  <a:pt x="179" y="523"/>
                </a:lnTo>
                <a:lnTo>
                  <a:pt x="194" y="500"/>
                </a:lnTo>
                <a:lnTo>
                  <a:pt x="209" y="477"/>
                </a:lnTo>
                <a:lnTo>
                  <a:pt x="225" y="455"/>
                </a:lnTo>
                <a:lnTo>
                  <a:pt x="242" y="434"/>
                </a:lnTo>
                <a:lnTo>
                  <a:pt x="259" y="412"/>
                </a:lnTo>
                <a:lnTo>
                  <a:pt x="277" y="392"/>
                </a:lnTo>
                <a:lnTo>
                  <a:pt x="295" y="371"/>
                </a:lnTo>
                <a:lnTo>
                  <a:pt x="313" y="351"/>
                </a:lnTo>
                <a:lnTo>
                  <a:pt x="332" y="332"/>
                </a:lnTo>
                <a:lnTo>
                  <a:pt x="352" y="313"/>
                </a:lnTo>
                <a:lnTo>
                  <a:pt x="372" y="294"/>
                </a:lnTo>
                <a:lnTo>
                  <a:pt x="392" y="276"/>
                </a:lnTo>
                <a:lnTo>
                  <a:pt x="413" y="259"/>
                </a:lnTo>
                <a:lnTo>
                  <a:pt x="434" y="242"/>
                </a:lnTo>
                <a:lnTo>
                  <a:pt x="456" y="225"/>
                </a:lnTo>
                <a:lnTo>
                  <a:pt x="478" y="209"/>
                </a:lnTo>
                <a:lnTo>
                  <a:pt x="500" y="194"/>
                </a:lnTo>
                <a:lnTo>
                  <a:pt x="523" y="178"/>
                </a:lnTo>
                <a:lnTo>
                  <a:pt x="546" y="164"/>
                </a:lnTo>
                <a:lnTo>
                  <a:pt x="571" y="150"/>
                </a:lnTo>
                <a:lnTo>
                  <a:pt x="595" y="137"/>
                </a:lnTo>
                <a:lnTo>
                  <a:pt x="619" y="124"/>
                </a:lnTo>
                <a:lnTo>
                  <a:pt x="643" y="112"/>
                </a:lnTo>
                <a:lnTo>
                  <a:pt x="668" y="100"/>
                </a:lnTo>
                <a:lnTo>
                  <a:pt x="694" y="89"/>
                </a:lnTo>
                <a:lnTo>
                  <a:pt x="719" y="79"/>
                </a:lnTo>
                <a:lnTo>
                  <a:pt x="745" y="69"/>
                </a:lnTo>
                <a:lnTo>
                  <a:pt x="771" y="59"/>
                </a:lnTo>
                <a:lnTo>
                  <a:pt x="798" y="51"/>
                </a:lnTo>
                <a:lnTo>
                  <a:pt x="825" y="43"/>
                </a:lnTo>
                <a:lnTo>
                  <a:pt x="852" y="36"/>
                </a:lnTo>
                <a:lnTo>
                  <a:pt x="879" y="29"/>
                </a:lnTo>
                <a:lnTo>
                  <a:pt x="906" y="23"/>
                </a:lnTo>
                <a:lnTo>
                  <a:pt x="934" y="18"/>
                </a:lnTo>
                <a:lnTo>
                  <a:pt x="962" y="13"/>
                </a:lnTo>
                <a:lnTo>
                  <a:pt x="991" y="9"/>
                </a:lnTo>
                <a:lnTo>
                  <a:pt x="1019" y="6"/>
                </a:lnTo>
                <a:lnTo>
                  <a:pt x="1048" y="3"/>
                </a:lnTo>
                <a:lnTo>
                  <a:pt x="1077" y="1"/>
                </a:lnTo>
                <a:lnTo>
                  <a:pt x="1106" y="0"/>
                </a:lnTo>
                <a:lnTo>
                  <a:pt x="1135" y="0"/>
                </a:lnTo>
                <a:lnTo>
                  <a:pt x="1164" y="0"/>
                </a:lnTo>
                <a:lnTo>
                  <a:pt x="1193" y="1"/>
                </a:lnTo>
                <a:lnTo>
                  <a:pt x="1222" y="3"/>
                </a:lnTo>
                <a:lnTo>
                  <a:pt x="1251" y="6"/>
                </a:lnTo>
                <a:lnTo>
                  <a:pt x="1279" y="9"/>
                </a:lnTo>
                <a:lnTo>
                  <a:pt x="1308" y="13"/>
                </a:lnTo>
                <a:lnTo>
                  <a:pt x="1336" y="18"/>
                </a:lnTo>
                <a:lnTo>
                  <a:pt x="1363" y="23"/>
                </a:lnTo>
                <a:lnTo>
                  <a:pt x="1391" y="29"/>
                </a:lnTo>
                <a:lnTo>
                  <a:pt x="1418" y="36"/>
                </a:lnTo>
                <a:lnTo>
                  <a:pt x="1445" y="43"/>
                </a:lnTo>
                <a:lnTo>
                  <a:pt x="1472" y="51"/>
                </a:lnTo>
                <a:lnTo>
                  <a:pt x="1499" y="59"/>
                </a:lnTo>
                <a:lnTo>
                  <a:pt x="1525" y="69"/>
                </a:lnTo>
                <a:lnTo>
                  <a:pt x="1551" y="79"/>
                </a:lnTo>
                <a:lnTo>
                  <a:pt x="1576" y="89"/>
                </a:lnTo>
                <a:lnTo>
                  <a:pt x="1602" y="100"/>
                </a:lnTo>
                <a:lnTo>
                  <a:pt x="1627" y="112"/>
                </a:lnTo>
                <a:lnTo>
                  <a:pt x="1651" y="124"/>
                </a:lnTo>
                <a:lnTo>
                  <a:pt x="1675" y="137"/>
                </a:lnTo>
                <a:lnTo>
                  <a:pt x="1699" y="150"/>
                </a:lnTo>
                <a:lnTo>
                  <a:pt x="1724" y="164"/>
                </a:lnTo>
                <a:lnTo>
                  <a:pt x="1747" y="178"/>
                </a:lnTo>
                <a:lnTo>
                  <a:pt x="1770" y="194"/>
                </a:lnTo>
                <a:lnTo>
                  <a:pt x="1792" y="209"/>
                </a:lnTo>
                <a:lnTo>
                  <a:pt x="1814" y="225"/>
                </a:lnTo>
                <a:lnTo>
                  <a:pt x="1836" y="242"/>
                </a:lnTo>
                <a:lnTo>
                  <a:pt x="1857" y="259"/>
                </a:lnTo>
                <a:lnTo>
                  <a:pt x="1878" y="276"/>
                </a:lnTo>
                <a:lnTo>
                  <a:pt x="1898" y="294"/>
                </a:lnTo>
                <a:lnTo>
                  <a:pt x="1918" y="313"/>
                </a:lnTo>
                <a:lnTo>
                  <a:pt x="1938" y="332"/>
                </a:lnTo>
                <a:lnTo>
                  <a:pt x="1957" y="351"/>
                </a:lnTo>
                <a:lnTo>
                  <a:pt x="1975" y="371"/>
                </a:lnTo>
                <a:lnTo>
                  <a:pt x="1993" y="392"/>
                </a:lnTo>
                <a:lnTo>
                  <a:pt x="2011" y="412"/>
                </a:lnTo>
                <a:lnTo>
                  <a:pt x="2028" y="434"/>
                </a:lnTo>
                <a:lnTo>
                  <a:pt x="2045" y="455"/>
                </a:lnTo>
                <a:lnTo>
                  <a:pt x="2061" y="477"/>
                </a:lnTo>
                <a:lnTo>
                  <a:pt x="2076" y="500"/>
                </a:lnTo>
                <a:lnTo>
                  <a:pt x="2091" y="523"/>
                </a:lnTo>
                <a:lnTo>
                  <a:pt x="2106" y="546"/>
                </a:lnTo>
                <a:lnTo>
                  <a:pt x="2120" y="570"/>
                </a:lnTo>
                <a:lnTo>
                  <a:pt x="2133" y="594"/>
                </a:lnTo>
                <a:lnTo>
                  <a:pt x="2146" y="619"/>
                </a:lnTo>
                <a:lnTo>
                  <a:pt x="2158" y="643"/>
                </a:lnTo>
                <a:lnTo>
                  <a:pt x="2170" y="668"/>
                </a:lnTo>
                <a:lnTo>
                  <a:pt x="2181" y="693"/>
                </a:lnTo>
                <a:lnTo>
                  <a:pt x="2191" y="719"/>
                </a:lnTo>
                <a:lnTo>
                  <a:pt x="2201" y="745"/>
                </a:lnTo>
                <a:lnTo>
                  <a:pt x="2210" y="771"/>
                </a:lnTo>
                <a:lnTo>
                  <a:pt x="2219" y="798"/>
                </a:lnTo>
                <a:lnTo>
                  <a:pt x="2227" y="824"/>
                </a:lnTo>
                <a:lnTo>
                  <a:pt x="2234" y="851"/>
                </a:lnTo>
                <a:lnTo>
                  <a:pt x="2241" y="879"/>
                </a:lnTo>
                <a:lnTo>
                  <a:pt x="2247" y="906"/>
                </a:lnTo>
                <a:lnTo>
                  <a:pt x="2252" y="934"/>
                </a:lnTo>
                <a:lnTo>
                  <a:pt x="2257" y="962"/>
                </a:lnTo>
                <a:lnTo>
                  <a:pt x="2261" y="990"/>
                </a:lnTo>
                <a:lnTo>
                  <a:pt x="2264" y="1019"/>
                </a:lnTo>
                <a:lnTo>
                  <a:pt x="2267" y="1047"/>
                </a:lnTo>
                <a:lnTo>
                  <a:pt x="2268" y="1076"/>
                </a:lnTo>
                <a:lnTo>
                  <a:pt x="2269" y="1105"/>
                </a:lnTo>
                <a:lnTo>
                  <a:pt x="2270" y="1135"/>
                </a:lnTo>
                <a:lnTo>
                  <a:pt x="2270" y="1162"/>
                </a:lnTo>
                <a:lnTo>
                  <a:pt x="2269" y="1189"/>
                </a:lnTo>
                <a:lnTo>
                  <a:pt x="2267" y="1216"/>
                </a:lnTo>
                <a:lnTo>
                  <a:pt x="2265" y="1243"/>
                </a:lnTo>
                <a:lnTo>
                  <a:pt x="2262" y="1269"/>
                </a:lnTo>
                <a:lnTo>
                  <a:pt x="2259" y="1295"/>
                </a:lnTo>
                <a:lnTo>
                  <a:pt x="2255" y="1322"/>
                </a:lnTo>
                <a:lnTo>
                  <a:pt x="2250" y="1348"/>
                </a:lnTo>
                <a:lnTo>
                  <a:pt x="2245" y="1373"/>
                </a:lnTo>
                <a:lnTo>
                  <a:pt x="2239" y="1399"/>
                </a:lnTo>
                <a:lnTo>
                  <a:pt x="2233" y="1424"/>
                </a:lnTo>
                <a:lnTo>
                  <a:pt x="2226" y="1449"/>
                </a:lnTo>
                <a:lnTo>
                  <a:pt x="2218" y="1474"/>
                </a:lnTo>
                <a:lnTo>
                  <a:pt x="2210" y="1499"/>
                </a:lnTo>
                <a:lnTo>
                  <a:pt x="2202" y="1523"/>
                </a:lnTo>
                <a:lnTo>
                  <a:pt x="2193" y="1547"/>
                </a:lnTo>
                <a:lnTo>
                  <a:pt x="2183" y="1571"/>
                </a:lnTo>
                <a:lnTo>
                  <a:pt x="2173" y="1595"/>
                </a:lnTo>
                <a:lnTo>
                  <a:pt x="2162" y="1618"/>
                </a:lnTo>
                <a:lnTo>
                  <a:pt x="2151" y="1641"/>
                </a:lnTo>
                <a:lnTo>
                  <a:pt x="2139" y="1664"/>
                </a:lnTo>
                <a:lnTo>
                  <a:pt x="2127" y="1686"/>
                </a:lnTo>
                <a:lnTo>
                  <a:pt x="2114" y="1709"/>
                </a:lnTo>
                <a:lnTo>
                  <a:pt x="2101" y="1731"/>
                </a:lnTo>
                <a:lnTo>
                  <a:pt x="2088" y="1752"/>
                </a:lnTo>
                <a:lnTo>
                  <a:pt x="2074" y="1773"/>
                </a:lnTo>
                <a:lnTo>
                  <a:pt x="2059" y="1794"/>
                </a:lnTo>
                <a:lnTo>
                  <a:pt x="2044" y="1815"/>
                </a:lnTo>
                <a:lnTo>
                  <a:pt x="2029" y="1835"/>
                </a:lnTo>
                <a:lnTo>
                  <a:pt x="2013" y="1854"/>
                </a:lnTo>
                <a:lnTo>
                  <a:pt x="1997" y="1874"/>
                </a:lnTo>
                <a:lnTo>
                  <a:pt x="1980" y="1893"/>
                </a:lnTo>
                <a:lnTo>
                  <a:pt x="1963" y="1912"/>
                </a:lnTo>
                <a:lnTo>
                  <a:pt x="1945" y="1930"/>
                </a:lnTo>
                <a:lnTo>
                  <a:pt x="1928" y="1948"/>
                </a:lnTo>
                <a:lnTo>
                  <a:pt x="1909" y="1965"/>
                </a:lnTo>
                <a:lnTo>
                  <a:pt x="1891" y="1982"/>
                </a:lnTo>
                <a:lnTo>
                  <a:pt x="1871" y="1999"/>
                </a:lnTo>
                <a:lnTo>
                  <a:pt x="1852" y="2015"/>
                </a:lnTo>
                <a:lnTo>
                  <a:pt x="1832" y="2031"/>
                </a:lnTo>
                <a:lnTo>
                  <a:pt x="1812" y="2046"/>
                </a:lnTo>
                <a:lnTo>
                  <a:pt x="1792" y="2061"/>
                </a:lnTo>
                <a:lnTo>
                  <a:pt x="1771" y="2075"/>
                </a:lnTo>
                <a:lnTo>
                  <a:pt x="1750" y="2089"/>
                </a:lnTo>
                <a:lnTo>
                  <a:pt x="1728" y="2103"/>
                </a:lnTo>
                <a:lnTo>
                  <a:pt x="1706" y="2116"/>
                </a:lnTo>
                <a:lnTo>
                  <a:pt x="1683" y="2129"/>
                </a:lnTo>
                <a:lnTo>
                  <a:pt x="1661" y="2141"/>
                </a:lnTo>
                <a:lnTo>
                  <a:pt x="1638" y="2152"/>
                </a:lnTo>
                <a:lnTo>
                  <a:pt x="1615" y="2163"/>
                </a:lnTo>
                <a:lnTo>
                  <a:pt x="1592" y="2174"/>
                </a:lnTo>
                <a:lnTo>
                  <a:pt x="1568" y="2184"/>
                </a:lnTo>
                <a:lnTo>
                  <a:pt x="1544" y="2194"/>
                </a:lnTo>
                <a:lnTo>
                  <a:pt x="1520" y="2203"/>
                </a:lnTo>
                <a:lnTo>
                  <a:pt x="1496" y="2211"/>
                </a:lnTo>
                <a:lnTo>
                  <a:pt x="1471" y="2219"/>
                </a:lnTo>
                <a:lnTo>
                  <a:pt x="1446" y="2226"/>
                </a:lnTo>
                <a:lnTo>
                  <a:pt x="1421" y="2233"/>
                </a:lnTo>
                <a:lnTo>
                  <a:pt x="1396" y="2239"/>
                </a:lnTo>
                <a:lnTo>
                  <a:pt x="1370" y="2245"/>
                </a:lnTo>
                <a:lnTo>
                  <a:pt x="1344" y="2250"/>
                </a:lnTo>
                <a:lnTo>
                  <a:pt x="1318" y="2255"/>
                </a:lnTo>
                <a:lnTo>
                  <a:pt x="1292" y="2259"/>
                </a:lnTo>
                <a:lnTo>
                  <a:pt x="1266" y="2262"/>
                </a:lnTo>
                <a:lnTo>
                  <a:pt x="1266" y="1476"/>
                </a:lnTo>
                <a:lnTo>
                  <a:pt x="1541" y="1476"/>
                </a:lnTo>
                <a:lnTo>
                  <a:pt x="1582" y="1156"/>
                </a:lnTo>
                <a:lnTo>
                  <a:pt x="1266" y="1156"/>
                </a:lnTo>
                <a:lnTo>
                  <a:pt x="1266" y="952"/>
                </a:lnTo>
                <a:lnTo>
                  <a:pt x="1266" y="935"/>
                </a:lnTo>
                <a:lnTo>
                  <a:pt x="1267" y="919"/>
                </a:lnTo>
                <a:lnTo>
                  <a:pt x="1268" y="911"/>
                </a:lnTo>
                <a:lnTo>
                  <a:pt x="1269" y="903"/>
                </a:lnTo>
                <a:lnTo>
                  <a:pt x="1272" y="889"/>
                </a:lnTo>
                <a:lnTo>
                  <a:pt x="1274" y="882"/>
                </a:lnTo>
                <a:lnTo>
                  <a:pt x="1276" y="875"/>
                </a:lnTo>
                <a:lnTo>
                  <a:pt x="1281" y="862"/>
                </a:lnTo>
                <a:lnTo>
                  <a:pt x="1284" y="856"/>
                </a:lnTo>
                <a:lnTo>
                  <a:pt x="1287" y="850"/>
                </a:lnTo>
                <a:lnTo>
                  <a:pt x="1295" y="840"/>
                </a:lnTo>
                <a:lnTo>
                  <a:pt x="1300" y="835"/>
                </a:lnTo>
                <a:lnTo>
                  <a:pt x="1305" y="830"/>
                </a:lnTo>
                <a:lnTo>
                  <a:pt x="1310" y="825"/>
                </a:lnTo>
                <a:lnTo>
                  <a:pt x="1316" y="821"/>
                </a:lnTo>
                <a:lnTo>
                  <a:pt x="1322" y="817"/>
                </a:lnTo>
                <a:lnTo>
                  <a:pt x="1329" y="814"/>
                </a:lnTo>
                <a:lnTo>
                  <a:pt x="1336" y="811"/>
                </a:lnTo>
                <a:lnTo>
                  <a:pt x="1343" y="808"/>
                </a:lnTo>
                <a:lnTo>
                  <a:pt x="1352" y="805"/>
                </a:lnTo>
                <a:lnTo>
                  <a:pt x="1360" y="803"/>
                </a:lnTo>
                <a:lnTo>
                  <a:pt x="1369" y="801"/>
                </a:lnTo>
                <a:lnTo>
                  <a:pt x="1379" y="799"/>
                </a:lnTo>
                <a:lnTo>
                  <a:pt x="1390" y="798"/>
                </a:lnTo>
                <a:lnTo>
                  <a:pt x="1400" y="797"/>
                </a:lnTo>
                <a:lnTo>
                  <a:pt x="1412" y="797"/>
                </a:lnTo>
                <a:lnTo>
                  <a:pt x="1424" y="796"/>
                </a:lnTo>
                <a:lnTo>
                  <a:pt x="1593" y="796"/>
                </a:lnTo>
                <a:lnTo>
                  <a:pt x="1593" y="510"/>
                </a:lnTo>
                <a:lnTo>
                  <a:pt x="1579" y="508"/>
                </a:lnTo>
                <a:lnTo>
                  <a:pt x="1559" y="506"/>
                </a:lnTo>
                <a:lnTo>
                  <a:pt x="1503" y="502"/>
                </a:lnTo>
                <a:lnTo>
                  <a:pt x="1468" y="500"/>
                </a:lnTo>
                <a:lnTo>
                  <a:pt x="1430" y="498"/>
                </a:lnTo>
                <a:lnTo>
                  <a:pt x="1390" y="497"/>
                </a:lnTo>
                <a:lnTo>
                  <a:pt x="1347" y="497"/>
                </a:lnTo>
                <a:lnTo>
                  <a:pt x="1324" y="497"/>
                </a:lnTo>
                <a:lnTo>
                  <a:pt x="1302" y="499"/>
                </a:lnTo>
                <a:lnTo>
                  <a:pt x="1280" y="501"/>
                </a:lnTo>
                <a:lnTo>
                  <a:pt x="1270" y="502"/>
                </a:lnTo>
                <a:lnTo>
                  <a:pt x="1259" y="504"/>
                </a:lnTo>
                <a:lnTo>
                  <a:pt x="1238" y="508"/>
                </a:lnTo>
                <a:lnTo>
                  <a:pt x="1218" y="513"/>
                </a:lnTo>
                <a:lnTo>
                  <a:pt x="1199" y="518"/>
                </a:lnTo>
                <a:lnTo>
                  <a:pt x="1180" y="525"/>
                </a:lnTo>
                <a:lnTo>
                  <a:pt x="1161" y="532"/>
                </a:lnTo>
                <a:lnTo>
                  <a:pt x="1143" y="540"/>
                </a:lnTo>
                <a:lnTo>
                  <a:pt x="1126" y="549"/>
                </a:lnTo>
                <a:lnTo>
                  <a:pt x="1118" y="554"/>
                </a:lnTo>
                <a:lnTo>
                  <a:pt x="1109" y="559"/>
                </a:lnTo>
                <a:lnTo>
                  <a:pt x="1094" y="570"/>
                </a:lnTo>
                <a:lnTo>
                  <a:pt x="1078" y="581"/>
                </a:lnTo>
                <a:lnTo>
                  <a:pt x="1064" y="594"/>
                </a:lnTo>
                <a:lnTo>
                  <a:pt x="1050" y="607"/>
                </a:lnTo>
                <a:lnTo>
                  <a:pt x="1037" y="620"/>
                </a:lnTo>
                <a:lnTo>
                  <a:pt x="1024" y="635"/>
                </a:lnTo>
                <a:lnTo>
                  <a:pt x="1018" y="643"/>
                </a:lnTo>
                <a:lnTo>
                  <a:pt x="1012" y="650"/>
                </a:lnTo>
                <a:lnTo>
                  <a:pt x="1001" y="667"/>
                </a:lnTo>
                <a:lnTo>
                  <a:pt x="991" y="684"/>
                </a:lnTo>
                <a:lnTo>
                  <a:pt x="986" y="692"/>
                </a:lnTo>
                <a:lnTo>
                  <a:pt x="982" y="701"/>
                </a:lnTo>
                <a:lnTo>
                  <a:pt x="973" y="720"/>
                </a:lnTo>
                <a:lnTo>
                  <a:pt x="966" y="739"/>
                </a:lnTo>
                <a:lnTo>
                  <a:pt x="959" y="759"/>
                </a:lnTo>
                <a:lnTo>
                  <a:pt x="956" y="769"/>
                </a:lnTo>
                <a:lnTo>
                  <a:pt x="953" y="780"/>
                </a:lnTo>
                <a:lnTo>
                  <a:pt x="948" y="801"/>
                </a:lnTo>
                <a:lnTo>
                  <a:pt x="943" y="824"/>
                </a:lnTo>
                <a:lnTo>
                  <a:pt x="940" y="847"/>
                </a:lnTo>
                <a:lnTo>
                  <a:pt x="938" y="871"/>
                </a:lnTo>
                <a:lnTo>
                  <a:pt x="937" y="883"/>
                </a:lnTo>
                <a:lnTo>
                  <a:pt x="936" y="895"/>
                </a:lnTo>
                <a:lnTo>
                  <a:pt x="936" y="920"/>
                </a:lnTo>
                <a:lnTo>
                  <a:pt x="936" y="1156"/>
                </a:lnTo>
                <a:lnTo>
                  <a:pt x="660" y="1156"/>
                </a:lnTo>
                <a:lnTo>
                  <a:pt x="660" y="1476"/>
                </a:lnTo>
                <a:lnTo>
                  <a:pt x="936" y="1476"/>
                </a:lnTo>
                <a:lnTo>
                  <a:pt x="936" y="2252"/>
                </a:lnTo>
                <a:lnTo>
                  <a:pt x="911" y="2247"/>
                </a:lnTo>
                <a:lnTo>
                  <a:pt x="886" y="2242"/>
                </a:lnTo>
                <a:lnTo>
                  <a:pt x="862" y="2236"/>
                </a:lnTo>
                <a:lnTo>
                  <a:pt x="838" y="2230"/>
                </a:lnTo>
                <a:lnTo>
                  <a:pt x="814" y="2223"/>
                </a:lnTo>
                <a:lnTo>
                  <a:pt x="790" y="2216"/>
                </a:lnTo>
                <a:lnTo>
                  <a:pt x="766" y="2208"/>
                </a:lnTo>
                <a:lnTo>
                  <a:pt x="743" y="2200"/>
                </a:lnTo>
                <a:lnTo>
                  <a:pt x="720" y="2191"/>
                </a:lnTo>
                <a:lnTo>
                  <a:pt x="697" y="2182"/>
                </a:lnTo>
                <a:lnTo>
                  <a:pt x="675" y="2172"/>
                </a:lnTo>
                <a:lnTo>
                  <a:pt x="652" y="2162"/>
                </a:lnTo>
                <a:lnTo>
                  <a:pt x="630" y="2151"/>
                </a:lnTo>
                <a:lnTo>
                  <a:pt x="608" y="2140"/>
                </a:lnTo>
                <a:lnTo>
                  <a:pt x="587" y="2129"/>
                </a:lnTo>
                <a:lnTo>
                  <a:pt x="565" y="2116"/>
                </a:lnTo>
                <a:lnTo>
                  <a:pt x="544" y="2104"/>
                </a:lnTo>
                <a:lnTo>
                  <a:pt x="523" y="2091"/>
                </a:lnTo>
                <a:lnTo>
                  <a:pt x="503" y="2078"/>
                </a:lnTo>
                <a:lnTo>
                  <a:pt x="483" y="2064"/>
                </a:lnTo>
                <a:lnTo>
                  <a:pt x="463" y="2050"/>
                </a:lnTo>
                <a:lnTo>
                  <a:pt x="443" y="2035"/>
                </a:lnTo>
                <a:lnTo>
                  <a:pt x="424" y="2020"/>
                </a:lnTo>
                <a:lnTo>
                  <a:pt x="406" y="2005"/>
                </a:lnTo>
                <a:lnTo>
                  <a:pt x="387" y="1989"/>
                </a:lnTo>
                <a:lnTo>
                  <a:pt x="369" y="1973"/>
                </a:lnTo>
                <a:lnTo>
                  <a:pt x="351" y="1956"/>
                </a:lnTo>
                <a:lnTo>
                  <a:pt x="334" y="1939"/>
                </a:lnTo>
                <a:lnTo>
                  <a:pt x="317" y="1922"/>
                </a:lnTo>
                <a:lnTo>
                  <a:pt x="300" y="1904"/>
                </a:lnTo>
                <a:lnTo>
                  <a:pt x="284" y="1886"/>
                </a:lnTo>
                <a:lnTo>
                  <a:pt x="268" y="1868"/>
                </a:lnTo>
                <a:lnTo>
                  <a:pt x="253" y="1849"/>
                </a:lnTo>
                <a:lnTo>
                  <a:pt x="238" y="1830"/>
                </a:lnTo>
                <a:lnTo>
                  <a:pt x="223" y="1811"/>
                </a:lnTo>
                <a:lnTo>
                  <a:pt x="209" y="1791"/>
                </a:lnTo>
                <a:lnTo>
                  <a:pt x="195" y="1771"/>
                </a:lnTo>
                <a:lnTo>
                  <a:pt x="181" y="1751"/>
                </a:lnTo>
                <a:lnTo>
                  <a:pt x="168" y="1730"/>
                </a:lnTo>
                <a:lnTo>
                  <a:pt x="156" y="1709"/>
                </a:lnTo>
                <a:lnTo>
                  <a:pt x="144" y="1687"/>
                </a:lnTo>
                <a:lnTo>
                  <a:pt x="132" y="1666"/>
                </a:lnTo>
                <a:lnTo>
                  <a:pt x="121" y="1644"/>
                </a:lnTo>
                <a:lnTo>
                  <a:pt x="110" y="1622"/>
                </a:lnTo>
                <a:lnTo>
                  <a:pt x="100" y="1600"/>
                </a:lnTo>
                <a:lnTo>
                  <a:pt x="90" y="1577"/>
                </a:lnTo>
                <a:lnTo>
                  <a:pt x="80" y="1554"/>
                </a:lnTo>
                <a:lnTo>
                  <a:pt x="71" y="1531"/>
                </a:lnTo>
                <a:lnTo>
                  <a:pt x="63" y="1508"/>
                </a:lnTo>
                <a:lnTo>
                  <a:pt x="55" y="1485"/>
                </a:lnTo>
                <a:lnTo>
                  <a:pt x="48" y="1461"/>
                </a:lnTo>
                <a:lnTo>
                  <a:pt x="41" y="1437"/>
                </a:lnTo>
                <a:lnTo>
                  <a:pt x="34" y="1413"/>
                </a:lnTo>
                <a:lnTo>
                  <a:pt x="29" y="1388"/>
                </a:lnTo>
                <a:lnTo>
                  <a:pt x="23" y="1364"/>
                </a:lnTo>
                <a:lnTo>
                  <a:pt x="18" y="1339"/>
                </a:lnTo>
                <a:lnTo>
                  <a:pt x="14" y="1314"/>
                </a:lnTo>
                <a:lnTo>
                  <a:pt x="11" y="1289"/>
                </a:lnTo>
                <a:lnTo>
                  <a:pt x="7" y="1264"/>
                </a:lnTo>
                <a:lnTo>
                  <a:pt x="5" y="1238"/>
                </a:lnTo>
                <a:lnTo>
                  <a:pt x="3" y="1213"/>
                </a:lnTo>
                <a:lnTo>
                  <a:pt x="1" y="1187"/>
                </a:lnTo>
                <a:lnTo>
                  <a:pt x="0" y="1161"/>
                </a:lnTo>
                <a:lnTo>
                  <a:pt x="0" y="113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sv-SE" dirty="0"/>
          </a:p>
        </p:txBody>
      </p:sp>
      <p:sp>
        <p:nvSpPr>
          <p:cNvPr id="13" name="TextBox 12">
            <a:hlinkClick r:id="rId9"/>
            <a:extLst>
              <a:ext uri="{FF2B5EF4-FFF2-40B4-BE49-F238E27FC236}">
                <a16:creationId xmlns:a16="http://schemas.microsoft.com/office/drawing/2014/main" id="{2291F968-8CBB-4022-ACCE-1E6A59F92822}"/>
              </a:ext>
            </a:extLst>
          </p:cNvPr>
          <p:cNvSpPr txBox="1"/>
          <p:nvPr userDrawn="1"/>
        </p:nvSpPr>
        <p:spPr>
          <a:xfrm>
            <a:off x="8013549" y="5929551"/>
            <a:ext cx="3411191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sv-SE" sz="2000" b="1" u="none" dirty="0">
                <a:solidFill>
                  <a:schemeClr val="accent3"/>
                </a:solidFill>
                <a:latin typeface="+mn-lt"/>
              </a:rPr>
              <a:t>www.kuntaliitto.fi</a:t>
            </a:r>
          </a:p>
          <a:p>
            <a:pPr algn="r"/>
            <a:r>
              <a:rPr lang="sv-SE" sz="2000" b="1" dirty="0">
                <a:solidFill>
                  <a:schemeClr val="accent3"/>
                </a:solidFill>
                <a:latin typeface="+mn-lt"/>
              </a:rPr>
              <a:t>www.kommunforbundet.fi</a:t>
            </a:r>
          </a:p>
        </p:txBody>
      </p:sp>
    </p:spTree>
    <p:extLst>
      <p:ext uri="{BB962C8B-B14F-4D97-AF65-F5344CB8AC3E}">
        <p14:creationId xmlns:p14="http://schemas.microsoft.com/office/powerpoint/2010/main" val="280169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rajattu lisens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 </a:t>
            </a:r>
            <a:r>
              <a:rPr lang="fi-FI" noProof="0" dirty="0" err="1"/>
              <a:t>Tack</a:t>
            </a:r>
            <a:r>
              <a:rPr lang="fi-FI" noProof="0" dirty="0"/>
              <a:t>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FEA1E4D-C91E-41FF-9F0C-0BF31AFF683A}" type="datetime1">
              <a:rPr lang="fi-FI" smtClean="0"/>
              <a:t>5.4.2023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Freeform 7">
            <a:hlinkClick r:id="rId3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661248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5" name="Freeform 8">
            <a:hlinkClick r:id="rId4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661248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6" name="Freeform 9">
            <a:hlinkClick r:id="rId5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661248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7" name="Picture 16" descr="Icon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A085D48D-2A36-429A-9D7E-97ECF8F5D34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0" y="5877340"/>
            <a:ext cx="1023158" cy="432000"/>
          </a:xfrm>
          <a:prstGeom prst="rect">
            <a:avLst/>
          </a:prstGeom>
        </p:spPr>
      </p:pic>
      <p:sp>
        <p:nvSpPr>
          <p:cNvPr id="18" name="Freeform 6">
            <a:hlinkClick r:id="rId8" tooltip="Facebook"/>
          </p:cNvPr>
          <p:cNvSpPr>
            <a:spLocks noChangeAspect="1"/>
          </p:cNvSpPr>
          <p:nvPr userDrawn="1"/>
        </p:nvSpPr>
        <p:spPr bwMode="auto">
          <a:xfrm>
            <a:off x="11172347" y="5661248"/>
            <a:ext cx="252891" cy="252000"/>
          </a:xfrm>
          <a:custGeom>
            <a:avLst/>
            <a:gdLst>
              <a:gd name="T0" fmla="*/ 9 w 2270"/>
              <a:gd name="T1" fmla="*/ 990 h 2262"/>
              <a:gd name="T2" fmla="*/ 43 w 2270"/>
              <a:gd name="T3" fmla="*/ 824 h 2262"/>
              <a:gd name="T4" fmla="*/ 100 w 2270"/>
              <a:gd name="T5" fmla="*/ 668 h 2262"/>
              <a:gd name="T6" fmla="*/ 179 w 2270"/>
              <a:gd name="T7" fmla="*/ 523 h 2262"/>
              <a:gd name="T8" fmla="*/ 277 w 2270"/>
              <a:gd name="T9" fmla="*/ 392 h 2262"/>
              <a:gd name="T10" fmla="*/ 392 w 2270"/>
              <a:gd name="T11" fmla="*/ 276 h 2262"/>
              <a:gd name="T12" fmla="*/ 523 w 2270"/>
              <a:gd name="T13" fmla="*/ 178 h 2262"/>
              <a:gd name="T14" fmla="*/ 668 w 2270"/>
              <a:gd name="T15" fmla="*/ 100 h 2262"/>
              <a:gd name="T16" fmla="*/ 825 w 2270"/>
              <a:gd name="T17" fmla="*/ 43 h 2262"/>
              <a:gd name="T18" fmla="*/ 991 w 2270"/>
              <a:gd name="T19" fmla="*/ 9 h 2262"/>
              <a:gd name="T20" fmla="*/ 1164 w 2270"/>
              <a:gd name="T21" fmla="*/ 0 h 2262"/>
              <a:gd name="T22" fmla="*/ 1336 w 2270"/>
              <a:gd name="T23" fmla="*/ 18 h 2262"/>
              <a:gd name="T24" fmla="*/ 1499 w 2270"/>
              <a:gd name="T25" fmla="*/ 59 h 2262"/>
              <a:gd name="T26" fmla="*/ 1651 w 2270"/>
              <a:gd name="T27" fmla="*/ 124 h 2262"/>
              <a:gd name="T28" fmla="*/ 1792 w 2270"/>
              <a:gd name="T29" fmla="*/ 209 h 2262"/>
              <a:gd name="T30" fmla="*/ 1918 w 2270"/>
              <a:gd name="T31" fmla="*/ 313 h 2262"/>
              <a:gd name="T32" fmla="*/ 2028 w 2270"/>
              <a:gd name="T33" fmla="*/ 434 h 2262"/>
              <a:gd name="T34" fmla="*/ 2120 w 2270"/>
              <a:gd name="T35" fmla="*/ 570 h 2262"/>
              <a:gd name="T36" fmla="*/ 2191 w 2270"/>
              <a:gd name="T37" fmla="*/ 719 h 2262"/>
              <a:gd name="T38" fmla="*/ 2241 w 2270"/>
              <a:gd name="T39" fmla="*/ 879 h 2262"/>
              <a:gd name="T40" fmla="*/ 2267 w 2270"/>
              <a:gd name="T41" fmla="*/ 1047 h 2262"/>
              <a:gd name="T42" fmla="*/ 2267 w 2270"/>
              <a:gd name="T43" fmla="*/ 1216 h 2262"/>
              <a:gd name="T44" fmla="*/ 2245 w 2270"/>
              <a:gd name="T45" fmla="*/ 1373 h 2262"/>
              <a:gd name="T46" fmla="*/ 2202 w 2270"/>
              <a:gd name="T47" fmla="*/ 1523 h 2262"/>
              <a:gd name="T48" fmla="*/ 2139 w 2270"/>
              <a:gd name="T49" fmla="*/ 1664 h 2262"/>
              <a:gd name="T50" fmla="*/ 2059 w 2270"/>
              <a:gd name="T51" fmla="*/ 1794 h 2262"/>
              <a:gd name="T52" fmla="*/ 1963 w 2270"/>
              <a:gd name="T53" fmla="*/ 1912 h 2262"/>
              <a:gd name="T54" fmla="*/ 1852 w 2270"/>
              <a:gd name="T55" fmla="*/ 2015 h 2262"/>
              <a:gd name="T56" fmla="*/ 1728 w 2270"/>
              <a:gd name="T57" fmla="*/ 2103 h 2262"/>
              <a:gd name="T58" fmla="*/ 1592 w 2270"/>
              <a:gd name="T59" fmla="*/ 2174 h 2262"/>
              <a:gd name="T60" fmla="*/ 1446 w 2270"/>
              <a:gd name="T61" fmla="*/ 2226 h 2262"/>
              <a:gd name="T62" fmla="*/ 1292 w 2270"/>
              <a:gd name="T63" fmla="*/ 2259 h 2262"/>
              <a:gd name="T64" fmla="*/ 1266 w 2270"/>
              <a:gd name="T65" fmla="*/ 952 h 2262"/>
              <a:gd name="T66" fmla="*/ 1274 w 2270"/>
              <a:gd name="T67" fmla="*/ 882 h 2262"/>
              <a:gd name="T68" fmla="*/ 1300 w 2270"/>
              <a:gd name="T69" fmla="*/ 835 h 2262"/>
              <a:gd name="T70" fmla="*/ 1336 w 2270"/>
              <a:gd name="T71" fmla="*/ 811 h 2262"/>
              <a:gd name="T72" fmla="*/ 1390 w 2270"/>
              <a:gd name="T73" fmla="*/ 798 h 2262"/>
              <a:gd name="T74" fmla="*/ 1579 w 2270"/>
              <a:gd name="T75" fmla="*/ 508 h 2262"/>
              <a:gd name="T76" fmla="*/ 1347 w 2270"/>
              <a:gd name="T77" fmla="*/ 497 h 2262"/>
              <a:gd name="T78" fmla="*/ 1238 w 2270"/>
              <a:gd name="T79" fmla="*/ 508 h 2262"/>
              <a:gd name="T80" fmla="*/ 1126 w 2270"/>
              <a:gd name="T81" fmla="*/ 549 h 2262"/>
              <a:gd name="T82" fmla="*/ 1050 w 2270"/>
              <a:gd name="T83" fmla="*/ 607 h 2262"/>
              <a:gd name="T84" fmla="*/ 991 w 2270"/>
              <a:gd name="T85" fmla="*/ 684 h 2262"/>
              <a:gd name="T86" fmla="*/ 956 w 2270"/>
              <a:gd name="T87" fmla="*/ 769 h 2262"/>
              <a:gd name="T88" fmla="*/ 937 w 2270"/>
              <a:gd name="T89" fmla="*/ 883 h 2262"/>
              <a:gd name="T90" fmla="*/ 936 w 2270"/>
              <a:gd name="T91" fmla="*/ 1476 h 2262"/>
              <a:gd name="T92" fmla="*/ 814 w 2270"/>
              <a:gd name="T93" fmla="*/ 2223 h 2262"/>
              <a:gd name="T94" fmla="*/ 675 w 2270"/>
              <a:gd name="T95" fmla="*/ 2172 h 2262"/>
              <a:gd name="T96" fmla="*/ 544 w 2270"/>
              <a:gd name="T97" fmla="*/ 2104 h 2262"/>
              <a:gd name="T98" fmla="*/ 424 w 2270"/>
              <a:gd name="T99" fmla="*/ 2020 h 2262"/>
              <a:gd name="T100" fmla="*/ 317 w 2270"/>
              <a:gd name="T101" fmla="*/ 1922 h 2262"/>
              <a:gd name="T102" fmla="*/ 223 w 2270"/>
              <a:gd name="T103" fmla="*/ 1811 h 2262"/>
              <a:gd name="T104" fmla="*/ 144 w 2270"/>
              <a:gd name="T105" fmla="*/ 1687 h 2262"/>
              <a:gd name="T106" fmla="*/ 80 w 2270"/>
              <a:gd name="T107" fmla="*/ 1554 h 2262"/>
              <a:gd name="T108" fmla="*/ 34 w 2270"/>
              <a:gd name="T109" fmla="*/ 1413 h 2262"/>
              <a:gd name="T110" fmla="*/ 7 w 2270"/>
              <a:gd name="T111" fmla="*/ 1264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70" h="2262">
                <a:moveTo>
                  <a:pt x="0" y="1135"/>
                </a:move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9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9"/>
                </a:lnTo>
                <a:lnTo>
                  <a:pt x="36" y="851"/>
                </a:lnTo>
                <a:lnTo>
                  <a:pt x="43" y="824"/>
                </a:lnTo>
                <a:lnTo>
                  <a:pt x="51" y="798"/>
                </a:lnTo>
                <a:lnTo>
                  <a:pt x="60" y="771"/>
                </a:lnTo>
                <a:lnTo>
                  <a:pt x="69" y="745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9"/>
                </a:lnTo>
                <a:lnTo>
                  <a:pt x="137" y="594"/>
                </a:lnTo>
                <a:lnTo>
                  <a:pt x="150" y="570"/>
                </a:lnTo>
                <a:lnTo>
                  <a:pt x="164" y="546"/>
                </a:lnTo>
                <a:lnTo>
                  <a:pt x="179" y="523"/>
                </a:lnTo>
                <a:lnTo>
                  <a:pt x="194" y="500"/>
                </a:lnTo>
                <a:lnTo>
                  <a:pt x="209" y="477"/>
                </a:lnTo>
                <a:lnTo>
                  <a:pt x="225" y="455"/>
                </a:lnTo>
                <a:lnTo>
                  <a:pt x="242" y="434"/>
                </a:lnTo>
                <a:lnTo>
                  <a:pt x="259" y="412"/>
                </a:lnTo>
                <a:lnTo>
                  <a:pt x="277" y="392"/>
                </a:lnTo>
                <a:lnTo>
                  <a:pt x="295" y="371"/>
                </a:lnTo>
                <a:lnTo>
                  <a:pt x="313" y="351"/>
                </a:lnTo>
                <a:lnTo>
                  <a:pt x="332" y="332"/>
                </a:lnTo>
                <a:lnTo>
                  <a:pt x="352" y="313"/>
                </a:lnTo>
                <a:lnTo>
                  <a:pt x="372" y="294"/>
                </a:lnTo>
                <a:lnTo>
                  <a:pt x="392" y="276"/>
                </a:lnTo>
                <a:lnTo>
                  <a:pt x="413" y="259"/>
                </a:lnTo>
                <a:lnTo>
                  <a:pt x="434" y="242"/>
                </a:lnTo>
                <a:lnTo>
                  <a:pt x="456" y="225"/>
                </a:lnTo>
                <a:lnTo>
                  <a:pt x="478" y="209"/>
                </a:lnTo>
                <a:lnTo>
                  <a:pt x="500" y="194"/>
                </a:lnTo>
                <a:lnTo>
                  <a:pt x="523" y="178"/>
                </a:lnTo>
                <a:lnTo>
                  <a:pt x="546" y="164"/>
                </a:lnTo>
                <a:lnTo>
                  <a:pt x="571" y="150"/>
                </a:lnTo>
                <a:lnTo>
                  <a:pt x="595" y="137"/>
                </a:lnTo>
                <a:lnTo>
                  <a:pt x="619" y="124"/>
                </a:lnTo>
                <a:lnTo>
                  <a:pt x="643" y="112"/>
                </a:lnTo>
                <a:lnTo>
                  <a:pt x="668" y="100"/>
                </a:lnTo>
                <a:lnTo>
                  <a:pt x="694" y="89"/>
                </a:lnTo>
                <a:lnTo>
                  <a:pt x="719" y="79"/>
                </a:lnTo>
                <a:lnTo>
                  <a:pt x="745" y="69"/>
                </a:lnTo>
                <a:lnTo>
                  <a:pt x="771" y="59"/>
                </a:lnTo>
                <a:lnTo>
                  <a:pt x="798" y="51"/>
                </a:lnTo>
                <a:lnTo>
                  <a:pt x="825" y="43"/>
                </a:lnTo>
                <a:lnTo>
                  <a:pt x="852" y="36"/>
                </a:lnTo>
                <a:lnTo>
                  <a:pt x="879" y="29"/>
                </a:lnTo>
                <a:lnTo>
                  <a:pt x="906" y="23"/>
                </a:lnTo>
                <a:lnTo>
                  <a:pt x="934" y="18"/>
                </a:lnTo>
                <a:lnTo>
                  <a:pt x="962" y="13"/>
                </a:lnTo>
                <a:lnTo>
                  <a:pt x="991" y="9"/>
                </a:lnTo>
                <a:lnTo>
                  <a:pt x="1019" y="6"/>
                </a:lnTo>
                <a:lnTo>
                  <a:pt x="1048" y="3"/>
                </a:lnTo>
                <a:lnTo>
                  <a:pt x="1077" y="1"/>
                </a:lnTo>
                <a:lnTo>
                  <a:pt x="1106" y="0"/>
                </a:lnTo>
                <a:lnTo>
                  <a:pt x="1135" y="0"/>
                </a:lnTo>
                <a:lnTo>
                  <a:pt x="1164" y="0"/>
                </a:lnTo>
                <a:lnTo>
                  <a:pt x="1193" y="1"/>
                </a:lnTo>
                <a:lnTo>
                  <a:pt x="1222" y="3"/>
                </a:lnTo>
                <a:lnTo>
                  <a:pt x="1251" y="6"/>
                </a:lnTo>
                <a:lnTo>
                  <a:pt x="1279" y="9"/>
                </a:lnTo>
                <a:lnTo>
                  <a:pt x="1308" y="13"/>
                </a:lnTo>
                <a:lnTo>
                  <a:pt x="1336" y="18"/>
                </a:lnTo>
                <a:lnTo>
                  <a:pt x="1363" y="23"/>
                </a:lnTo>
                <a:lnTo>
                  <a:pt x="1391" y="29"/>
                </a:lnTo>
                <a:lnTo>
                  <a:pt x="1418" y="36"/>
                </a:lnTo>
                <a:lnTo>
                  <a:pt x="1445" y="43"/>
                </a:lnTo>
                <a:lnTo>
                  <a:pt x="1472" y="51"/>
                </a:lnTo>
                <a:lnTo>
                  <a:pt x="1499" y="59"/>
                </a:lnTo>
                <a:lnTo>
                  <a:pt x="1525" y="69"/>
                </a:lnTo>
                <a:lnTo>
                  <a:pt x="1551" y="79"/>
                </a:lnTo>
                <a:lnTo>
                  <a:pt x="1576" y="89"/>
                </a:lnTo>
                <a:lnTo>
                  <a:pt x="1602" y="100"/>
                </a:lnTo>
                <a:lnTo>
                  <a:pt x="1627" y="112"/>
                </a:lnTo>
                <a:lnTo>
                  <a:pt x="1651" y="124"/>
                </a:lnTo>
                <a:lnTo>
                  <a:pt x="1675" y="137"/>
                </a:lnTo>
                <a:lnTo>
                  <a:pt x="1699" y="150"/>
                </a:lnTo>
                <a:lnTo>
                  <a:pt x="1724" y="164"/>
                </a:lnTo>
                <a:lnTo>
                  <a:pt x="1747" y="178"/>
                </a:lnTo>
                <a:lnTo>
                  <a:pt x="1770" y="194"/>
                </a:lnTo>
                <a:lnTo>
                  <a:pt x="1792" y="209"/>
                </a:lnTo>
                <a:lnTo>
                  <a:pt x="1814" y="225"/>
                </a:lnTo>
                <a:lnTo>
                  <a:pt x="1836" y="242"/>
                </a:lnTo>
                <a:lnTo>
                  <a:pt x="1857" y="259"/>
                </a:lnTo>
                <a:lnTo>
                  <a:pt x="1878" y="276"/>
                </a:lnTo>
                <a:lnTo>
                  <a:pt x="1898" y="294"/>
                </a:lnTo>
                <a:lnTo>
                  <a:pt x="1918" y="313"/>
                </a:lnTo>
                <a:lnTo>
                  <a:pt x="1938" y="332"/>
                </a:lnTo>
                <a:lnTo>
                  <a:pt x="1957" y="351"/>
                </a:lnTo>
                <a:lnTo>
                  <a:pt x="1975" y="371"/>
                </a:lnTo>
                <a:lnTo>
                  <a:pt x="1993" y="392"/>
                </a:lnTo>
                <a:lnTo>
                  <a:pt x="2011" y="412"/>
                </a:lnTo>
                <a:lnTo>
                  <a:pt x="2028" y="434"/>
                </a:lnTo>
                <a:lnTo>
                  <a:pt x="2045" y="455"/>
                </a:lnTo>
                <a:lnTo>
                  <a:pt x="2061" y="477"/>
                </a:lnTo>
                <a:lnTo>
                  <a:pt x="2076" y="500"/>
                </a:lnTo>
                <a:lnTo>
                  <a:pt x="2091" y="523"/>
                </a:lnTo>
                <a:lnTo>
                  <a:pt x="2106" y="546"/>
                </a:lnTo>
                <a:lnTo>
                  <a:pt x="2120" y="570"/>
                </a:lnTo>
                <a:lnTo>
                  <a:pt x="2133" y="594"/>
                </a:lnTo>
                <a:lnTo>
                  <a:pt x="2146" y="619"/>
                </a:lnTo>
                <a:lnTo>
                  <a:pt x="2158" y="643"/>
                </a:lnTo>
                <a:lnTo>
                  <a:pt x="2170" y="668"/>
                </a:lnTo>
                <a:lnTo>
                  <a:pt x="2181" y="693"/>
                </a:lnTo>
                <a:lnTo>
                  <a:pt x="2191" y="719"/>
                </a:lnTo>
                <a:lnTo>
                  <a:pt x="2201" y="745"/>
                </a:lnTo>
                <a:lnTo>
                  <a:pt x="2210" y="771"/>
                </a:lnTo>
                <a:lnTo>
                  <a:pt x="2219" y="798"/>
                </a:lnTo>
                <a:lnTo>
                  <a:pt x="2227" y="824"/>
                </a:lnTo>
                <a:lnTo>
                  <a:pt x="2234" y="851"/>
                </a:lnTo>
                <a:lnTo>
                  <a:pt x="2241" y="879"/>
                </a:lnTo>
                <a:lnTo>
                  <a:pt x="2247" y="906"/>
                </a:lnTo>
                <a:lnTo>
                  <a:pt x="2252" y="934"/>
                </a:lnTo>
                <a:lnTo>
                  <a:pt x="2257" y="962"/>
                </a:lnTo>
                <a:lnTo>
                  <a:pt x="2261" y="990"/>
                </a:lnTo>
                <a:lnTo>
                  <a:pt x="2264" y="1019"/>
                </a:lnTo>
                <a:lnTo>
                  <a:pt x="2267" y="1047"/>
                </a:lnTo>
                <a:lnTo>
                  <a:pt x="2268" y="1076"/>
                </a:lnTo>
                <a:lnTo>
                  <a:pt x="2269" y="1105"/>
                </a:lnTo>
                <a:lnTo>
                  <a:pt x="2270" y="1135"/>
                </a:lnTo>
                <a:lnTo>
                  <a:pt x="2270" y="1162"/>
                </a:lnTo>
                <a:lnTo>
                  <a:pt x="2269" y="1189"/>
                </a:lnTo>
                <a:lnTo>
                  <a:pt x="2267" y="1216"/>
                </a:lnTo>
                <a:lnTo>
                  <a:pt x="2265" y="1243"/>
                </a:lnTo>
                <a:lnTo>
                  <a:pt x="2262" y="1269"/>
                </a:lnTo>
                <a:lnTo>
                  <a:pt x="2259" y="1295"/>
                </a:lnTo>
                <a:lnTo>
                  <a:pt x="2255" y="1322"/>
                </a:lnTo>
                <a:lnTo>
                  <a:pt x="2250" y="1348"/>
                </a:lnTo>
                <a:lnTo>
                  <a:pt x="2245" y="1373"/>
                </a:lnTo>
                <a:lnTo>
                  <a:pt x="2239" y="1399"/>
                </a:lnTo>
                <a:lnTo>
                  <a:pt x="2233" y="1424"/>
                </a:lnTo>
                <a:lnTo>
                  <a:pt x="2226" y="1449"/>
                </a:lnTo>
                <a:lnTo>
                  <a:pt x="2218" y="1474"/>
                </a:lnTo>
                <a:lnTo>
                  <a:pt x="2210" y="1499"/>
                </a:lnTo>
                <a:lnTo>
                  <a:pt x="2202" y="1523"/>
                </a:lnTo>
                <a:lnTo>
                  <a:pt x="2193" y="1547"/>
                </a:lnTo>
                <a:lnTo>
                  <a:pt x="2183" y="1571"/>
                </a:lnTo>
                <a:lnTo>
                  <a:pt x="2173" y="1595"/>
                </a:lnTo>
                <a:lnTo>
                  <a:pt x="2162" y="1618"/>
                </a:lnTo>
                <a:lnTo>
                  <a:pt x="2151" y="1641"/>
                </a:lnTo>
                <a:lnTo>
                  <a:pt x="2139" y="1664"/>
                </a:lnTo>
                <a:lnTo>
                  <a:pt x="2127" y="1686"/>
                </a:lnTo>
                <a:lnTo>
                  <a:pt x="2114" y="1709"/>
                </a:lnTo>
                <a:lnTo>
                  <a:pt x="2101" y="1731"/>
                </a:lnTo>
                <a:lnTo>
                  <a:pt x="2088" y="1752"/>
                </a:lnTo>
                <a:lnTo>
                  <a:pt x="2074" y="1773"/>
                </a:lnTo>
                <a:lnTo>
                  <a:pt x="2059" y="1794"/>
                </a:lnTo>
                <a:lnTo>
                  <a:pt x="2044" y="1815"/>
                </a:lnTo>
                <a:lnTo>
                  <a:pt x="2029" y="1835"/>
                </a:lnTo>
                <a:lnTo>
                  <a:pt x="2013" y="1854"/>
                </a:lnTo>
                <a:lnTo>
                  <a:pt x="1997" y="1874"/>
                </a:lnTo>
                <a:lnTo>
                  <a:pt x="1980" y="1893"/>
                </a:lnTo>
                <a:lnTo>
                  <a:pt x="1963" y="1912"/>
                </a:lnTo>
                <a:lnTo>
                  <a:pt x="1945" y="1930"/>
                </a:lnTo>
                <a:lnTo>
                  <a:pt x="1928" y="1948"/>
                </a:lnTo>
                <a:lnTo>
                  <a:pt x="1909" y="1965"/>
                </a:lnTo>
                <a:lnTo>
                  <a:pt x="1891" y="1982"/>
                </a:lnTo>
                <a:lnTo>
                  <a:pt x="1871" y="1999"/>
                </a:lnTo>
                <a:lnTo>
                  <a:pt x="1852" y="2015"/>
                </a:lnTo>
                <a:lnTo>
                  <a:pt x="1832" y="2031"/>
                </a:lnTo>
                <a:lnTo>
                  <a:pt x="1812" y="2046"/>
                </a:lnTo>
                <a:lnTo>
                  <a:pt x="1792" y="2061"/>
                </a:lnTo>
                <a:lnTo>
                  <a:pt x="1771" y="2075"/>
                </a:lnTo>
                <a:lnTo>
                  <a:pt x="1750" y="2089"/>
                </a:lnTo>
                <a:lnTo>
                  <a:pt x="1728" y="2103"/>
                </a:lnTo>
                <a:lnTo>
                  <a:pt x="1706" y="2116"/>
                </a:lnTo>
                <a:lnTo>
                  <a:pt x="1683" y="2129"/>
                </a:lnTo>
                <a:lnTo>
                  <a:pt x="1661" y="2141"/>
                </a:lnTo>
                <a:lnTo>
                  <a:pt x="1638" y="2152"/>
                </a:lnTo>
                <a:lnTo>
                  <a:pt x="1615" y="2163"/>
                </a:lnTo>
                <a:lnTo>
                  <a:pt x="1592" y="2174"/>
                </a:lnTo>
                <a:lnTo>
                  <a:pt x="1568" y="2184"/>
                </a:lnTo>
                <a:lnTo>
                  <a:pt x="1544" y="2194"/>
                </a:lnTo>
                <a:lnTo>
                  <a:pt x="1520" y="2203"/>
                </a:lnTo>
                <a:lnTo>
                  <a:pt x="1496" y="2211"/>
                </a:lnTo>
                <a:lnTo>
                  <a:pt x="1471" y="2219"/>
                </a:lnTo>
                <a:lnTo>
                  <a:pt x="1446" y="2226"/>
                </a:lnTo>
                <a:lnTo>
                  <a:pt x="1421" y="2233"/>
                </a:lnTo>
                <a:lnTo>
                  <a:pt x="1396" y="2239"/>
                </a:lnTo>
                <a:lnTo>
                  <a:pt x="1370" y="2245"/>
                </a:lnTo>
                <a:lnTo>
                  <a:pt x="1344" y="2250"/>
                </a:lnTo>
                <a:lnTo>
                  <a:pt x="1318" y="2255"/>
                </a:lnTo>
                <a:lnTo>
                  <a:pt x="1292" y="2259"/>
                </a:lnTo>
                <a:lnTo>
                  <a:pt x="1266" y="2262"/>
                </a:lnTo>
                <a:lnTo>
                  <a:pt x="1266" y="1476"/>
                </a:lnTo>
                <a:lnTo>
                  <a:pt x="1541" y="1476"/>
                </a:lnTo>
                <a:lnTo>
                  <a:pt x="1582" y="1156"/>
                </a:lnTo>
                <a:lnTo>
                  <a:pt x="1266" y="1156"/>
                </a:lnTo>
                <a:lnTo>
                  <a:pt x="1266" y="952"/>
                </a:lnTo>
                <a:lnTo>
                  <a:pt x="1266" y="935"/>
                </a:lnTo>
                <a:lnTo>
                  <a:pt x="1267" y="919"/>
                </a:lnTo>
                <a:lnTo>
                  <a:pt x="1268" y="911"/>
                </a:lnTo>
                <a:lnTo>
                  <a:pt x="1269" y="903"/>
                </a:lnTo>
                <a:lnTo>
                  <a:pt x="1272" y="889"/>
                </a:lnTo>
                <a:lnTo>
                  <a:pt x="1274" y="882"/>
                </a:lnTo>
                <a:lnTo>
                  <a:pt x="1276" y="875"/>
                </a:lnTo>
                <a:lnTo>
                  <a:pt x="1281" y="862"/>
                </a:lnTo>
                <a:lnTo>
                  <a:pt x="1284" y="856"/>
                </a:lnTo>
                <a:lnTo>
                  <a:pt x="1287" y="850"/>
                </a:lnTo>
                <a:lnTo>
                  <a:pt x="1295" y="840"/>
                </a:lnTo>
                <a:lnTo>
                  <a:pt x="1300" y="835"/>
                </a:lnTo>
                <a:lnTo>
                  <a:pt x="1305" y="830"/>
                </a:lnTo>
                <a:lnTo>
                  <a:pt x="1310" y="825"/>
                </a:lnTo>
                <a:lnTo>
                  <a:pt x="1316" y="821"/>
                </a:lnTo>
                <a:lnTo>
                  <a:pt x="1322" y="817"/>
                </a:lnTo>
                <a:lnTo>
                  <a:pt x="1329" y="814"/>
                </a:lnTo>
                <a:lnTo>
                  <a:pt x="1336" y="811"/>
                </a:lnTo>
                <a:lnTo>
                  <a:pt x="1343" y="808"/>
                </a:lnTo>
                <a:lnTo>
                  <a:pt x="1352" y="805"/>
                </a:lnTo>
                <a:lnTo>
                  <a:pt x="1360" y="803"/>
                </a:lnTo>
                <a:lnTo>
                  <a:pt x="1369" y="801"/>
                </a:lnTo>
                <a:lnTo>
                  <a:pt x="1379" y="799"/>
                </a:lnTo>
                <a:lnTo>
                  <a:pt x="1390" y="798"/>
                </a:lnTo>
                <a:lnTo>
                  <a:pt x="1400" y="797"/>
                </a:lnTo>
                <a:lnTo>
                  <a:pt x="1412" y="797"/>
                </a:lnTo>
                <a:lnTo>
                  <a:pt x="1424" y="796"/>
                </a:lnTo>
                <a:lnTo>
                  <a:pt x="1593" y="796"/>
                </a:lnTo>
                <a:lnTo>
                  <a:pt x="1593" y="510"/>
                </a:lnTo>
                <a:lnTo>
                  <a:pt x="1579" y="508"/>
                </a:lnTo>
                <a:lnTo>
                  <a:pt x="1559" y="506"/>
                </a:lnTo>
                <a:lnTo>
                  <a:pt x="1503" y="502"/>
                </a:lnTo>
                <a:lnTo>
                  <a:pt x="1468" y="500"/>
                </a:lnTo>
                <a:lnTo>
                  <a:pt x="1430" y="498"/>
                </a:lnTo>
                <a:lnTo>
                  <a:pt x="1390" y="497"/>
                </a:lnTo>
                <a:lnTo>
                  <a:pt x="1347" y="497"/>
                </a:lnTo>
                <a:lnTo>
                  <a:pt x="1324" y="497"/>
                </a:lnTo>
                <a:lnTo>
                  <a:pt x="1302" y="499"/>
                </a:lnTo>
                <a:lnTo>
                  <a:pt x="1280" y="501"/>
                </a:lnTo>
                <a:lnTo>
                  <a:pt x="1270" y="502"/>
                </a:lnTo>
                <a:lnTo>
                  <a:pt x="1259" y="504"/>
                </a:lnTo>
                <a:lnTo>
                  <a:pt x="1238" y="508"/>
                </a:lnTo>
                <a:lnTo>
                  <a:pt x="1218" y="513"/>
                </a:lnTo>
                <a:lnTo>
                  <a:pt x="1199" y="518"/>
                </a:lnTo>
                <a:lnTo>
                  <a:pt x="1180" y="525"/>
                </a:lnTo>
                <a:lnTo>
                  <a:pt x="1161" y="532"/>
                </a:lnTo>
                <a:lnTo>
                  <a:pt x="1143" y="540"/>
                </a:lnTo>
                <a:lnTo>
                  <a:pt x="1126" y="549"/>
                </a:lnTo>
                <a:lnTo>
                  <a:pt x="1118" y="554"/>
                </a:lnTo>
                <a:lnTo>
                  <a:pt x="1109" y="559"/>
                </a:lnTo>
                <a:lnTo>
                  <a:pt x="1094" y="570"/>
                </a:lnTo>
                <a:lnTo>
                  <a:pt x="1078" y="581"/>
                </a:lnTo>
                <a:lnTo>
                  <a:pt x="1064" y="594"/>
                </a:lnTo>
                <a:lnTo>
                  <a:pt x="1050" y="607"/>
                </a:lnTo>
                <a:lnTo>
                  <a:pt x="1037" y="620"/>
                </a:lnTo>
                <a:lnTo>
                  <a:pt x="1024" y="635"/>
                </a:lnTo>
                <a:lnTo>
                  <a:pt x="1018" y="643"/>
                </a:lnTo>
                <a:lnTo>
                  <a:pt x="1012" y="650"/>
                </a:lnTo>
                <a:lnTo>
                  <a:pt x="1001" y="667"/>
                </a:lnTo>
                <a:lnTo>
                  <a:pt x="991" y="684"/>
                </a:lnTo>
                <a:lnTo>
                  <a:pt x="986" y="692"/>
                </a:lnTo>
                <a:lnTo>
                  <a:pt x="982" y="701"/>
                </a:lnTo>
                <a:lnTo>
                  <a:pt x="973" y="720"/>
                </a:lnTo>
                <a:lnTo>
                  <a:pt x="966" y="739"/>
                </a:lnTo>
                <a:lnTo>
                  <a:pt x="959" y="759"/>
                </a:lnTo>
                <a:lnTo>
                  <a:pt x="956" y="769"/>
                </a:lnTo>
                <a:lnTo>
                  <a:pt x="953" y="780"/>
                </a:lnTo>
                <a:lnTo>
                  <a:pt x="948" y="801"/>
                </a:lnTo>
                <a:lnTo>
                  <a:pt x="943" y="824"/>
                </a:lnTo>
                <a:lnTo>
                  <a:pt x="940" y="847"/>
                </a:lnTo>
                <a:lnTo>
                  <a:pt x="938" y="871"/>
                </a:lnTo>
                <a:lnTo>
                  <a:pt x="937" y="883"/>
                </a:lnTo>
                <a:lnTo>
                  <a:pt x="936" y="895"/>
                </a:lnTo>
                <a:lnTo>
                  <a:pt x="936" y="920"/>
                </a:lnTo>
                <a:lnTo>
                  <a:pt x="936" y="1156"/>
                </a:lnTo>
                <a:lnTo>
                  <a:pt x="660" y="1156"/>
                </a:lnTo>
                <a:lnTo>
                  <a:pt x="660" y="1476"/>
                </a:lnTo>
                <a:lnTo>
                  <a:pt x="936" y="1476"/>
                </a:lnTo>
                <a:lnTo>
                  <a:pt x="936" y="2252"/>
                </a:lnTo>
                <a:lnTo>
                  <a:pt x="911" y="2247"/>
                </a:lnTo>
                <a:lnTo>
                  <a:pt x="886" y="2242"/>
                </a:lnTo>
                <a:lnTo>
                  <a:pt x="862" y="2236"/>
                </a:lnTo>
                <a:lnTo>
                  <a:pt x="838" y="2230"/>
                </a:lnTo>
                <a:lnTo>
                  <a:pt x="814" y="2223"/>
                </a:lnTo>
                <a:lnTo>
                  <a:pt x="790" y="2216"/>
                </a:lnTo>
                <a:lnTo>
                  <a:pt x="766" y="2208"/>
                </a:lnTo>
                <a:lnTo>
                  <a:pt x="743" y="2200"/>
                </a:lnTo>
                <a:lnTo>
                  <a:pt x="720" y="2191"/>
                </a:lnTo>
                <a:lnTo>
                  <a:pt x="697" y="2182"/>
                </a:lnTo>
                <a:lnTo>
                  <a:pt x="675" y="2172"/>
                </a:lnTo>
                <a:lnTo>
                  <a:pt x="652" y="2162"/>
                </a:lnTo>
                <a:lnTo>
                  <a:pt x="630" y="2151"/>
                </a:lnTo>
                <a:lnTo>
                  <a:pt x="608" y="2140"/>
                </a:lnTo>
                <a:lnTo>
                  <a:pt x="587" y="2129"/>
                </a:lnTo>
                <a:lnTo>
                  <a:pt x="565" y="2116"/>
                </a:lnTo>
                <a:lnTo>
                  <a:pt x="544" y="2104"/>
                </a:lnTo>
                <a:lnTo>
                  <a:pt x="523" y="2091"/>
                </a:lnTo>
                <a:lnTo>
                  <a:pt x="503" y="2078"/>
                </a:lnTo>
                <a:lnTo>
                  <a:pt x="483" y="2064"/>
                </a:lnTo>
                <a:lnTo>
                  <a:pt x="463" y="2050"/>
                </a:lnTo>
                <a:lnTo>
                  <a:pt x="443" y="2035"/>
                </a:lnTo>
                <a:lnTo>
                  <a:pt x="424" y="2020"/>
                </a:lnTo>
                <a:lnTo>
                  <a:pt x="406" y="2005"/>
                </a:lnTo>
                <a:lnTo>
                  <a:pt x="387" y="1989"/>
                </a:lnTo>
                <a:lnTo>
                  <a:pt x="369" y="1973"/>
                </a:lnTo>
                <a:lnTo>
                  <a:pt x="351" y="1956"/>
                </a:lnTo>
                <a:lnTo>
                  <a:pt x="334" y="1939"/>
                </a:lnTo>
                <a:lnTo>
                  <a:pt x="317" y="1922"/>
                </a:lnTo>
                <a:lnTo>
                  <a:pt x="300" y="1904"/>
                </a:lnTo>
                <a:lnTo>
                  <a:pt x="284" y="1886"/>
                </a:lnTo>
                <a:lnTo>
                  <a:pt x="268" y="1868"/>
                </a:lnTo>
                <a:lnTo>
                  <a:pt x="253" y="1849"/>
                </a:lnTo>
                <a:lnTo>
                  <a:pt x="238" y="1830"/>
                </a:lnTo>
                <a:lnTo>
                  <a:pt x="223" y="1811"/>
                </a:lnTo>
                <a:lnTo>
                  <a:pt x="209" y="1791"/>
                </a:lnTo>
                <a:lnTo>
                  <a:pt x="195" y="1771"/>
                </a:lnTo>
                <a:lnTo>
                  <a:pt x="181" y="1751"/>
                </a:lnTo>
                <a:lnTo>
                  <a:pt x="168" y="1730"/>
                </a:lnTo>
                <a:lnTo>
                  <a:pt x="156" y="1709"/>
                </a:lnTo>
                <a:lnTo>
                  <a:pt x="144" y="1687"/>
                </a:lnTo>
                <a:lnTo>
                  <a:pt x="132" y="1666"/>
                </a:lnTo>
                <a:lnTo>
                  <a:pt x="121" y="1644"/>
                </a:lnTo>
                <a:lnTo>
                  <a:pt x="110" y="1622"/>
                </a:lnTo>
                <a:lnTo>
                  <a:pt x="100" y="1600"/>
                </a:lnTo>
                <a:lnTo>
                  <a:pt x="90" y="1577"/>
                </a:lnTo>
                <a:lnTo>
                  <a:pt x="80" y="1554"/>
                </a:lnTo>
                <a:lnTo>
                  <a:pt x="71" y="1531"/>
                </a:lnTo>
                <a:lnTo>
                  <a:pt x="63" y="1508"/>
                </a:lnTo>
                <a:lnTo>
                  <a:pt x="55" y="1485"/>
                </a:lnTo>
                <a:lnTo>
                  <a:pt x="48" y="1461"/>
                </a:lnTo>
                <a:lnTo>
                  <a:pt x="41" y="1437"/>
                </a:lnTo>
                <a:lnTo>
                  <a:pt x="34" y="1413"/>
                </a:lnTo>
                <a:lnTo>
                  <a:pt x="29" y="1388"/>
                </a:lnTo>
                <a:lnTo>
                  <a:pt x="23" y="1364"/>
                </a:lnTo>
                <a:lnTo>
                  <a:pt x="18" y="1339"/>
                </a:lnTo>
                <a:lnTo>
                  <a:pt x="14" y="1314"/>
                </a:lnTo>
                <a:lnTo>
                  <a:pt x="11" y="1289"/>
                </a:lnTo>
                <a:lnTo>
                  <a:pt x="7" y="1264"/>
                </a:lnTo>
                <a:lnTo>
                  <a:pt x="5" y="1238"/>
                </a:lnTo>
                <a:lnTo>
                  <a:pt x="3" y="1213"/>
                </a:lnTo>
                <a:lnTo>
                  <a:pt x="1" y="1187"/>
                </a:lnTo>
                <a:lnTo>
                  <a:pt x="0" y="1161"/>
                </a:lnTo>
                <a:lnTo>
                  <a:pt x="0" y="1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sv-SE" dirty="0"/>
          </a:p>
        </p:txBody>
      </p:sp>
      <p:sp>
        <p:nvSpPr>
          <p:cNvPr id="13" name="TextBox 12">
            <a:hlinkClick r:id="rId9"/>
            <a:extLst>
              <a:ext uri="{FF2B5EF4-FFF2-40B4-BE49-F238E27FC236}">
                <a16:creationId xmlns:a16="http://schemas.microsoft.com/office/drawing/2014/main" id="{297D3374-4351-4D7E-9482-41ECE464A711}"/>
              </a:ext>
            </a:extLst>
          </p:cNvPr>
          <p:cNvSpPr txBox="1"/>
          <p:nvPr userDrawn="1"/>
        </p:nvSpPr>
        <p:spPr>
          <a:xfrm>
            <a:off x="8013549" y="5929551"/>
            <a:ext cx="3411191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sv-SE" sz="2000" b="1" u="none" dirty="0">
                <a:solidFill>
                  <a:schemeClr val="bg1"/>
                </a:solidFill>
                <a:latin typeface="+mn-lt"/>
              </a:rPr>
              <a:t>www.kuntaliitto.fi</a:t>
            </a:r>
          </a:p>
          <a:p>
            <a:pPr algn="r"/>
            <a:r>
              <a:rPr lang="sv-SE" sz="2000" b="1" dirty="0">
                <a:solidFill>
                  <a:schemeClr val="bg1"/>
                </a:solidFill>
                <a:latin typeface="+mn-lt"/>
              </a:rPr>
              <a:t>www.kommunforbundet.fi</a:t>
            </a:r>
          </a:p>
        </p:txBody>
      </p:sp>
    </p:spTree>
    <p:extLst>
      <p:ext uri="{BB962C8B-B14F-4D97-AF65-F5344CB8AC3E}">
        <p14:creationId xmlns:p14="http://schemas.microsoft.com/office/powerpoint/2010/main" val="352458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D4FE1FF-BE8E-4940-B2D3-34DFF88B18CB}" type="datetime1">
              <a:rPr lang="fi-FI" smtClean="0"/>
              <a:t>5.4.2023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pic>
        <p:nvPicPr>
          <p:cNvPr id="7" name="Kuva 6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583FEEC6-6E5E-837E-A870-8B541832FA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332656"/>
            <a:ext cx="2304256" cy="45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7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avoin lisenssi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 </a:t>
            </a:r>
            <a:r>
              <a:rPr lang="fi-FI" noProof="0" dirty="0" err="1"/>
              <a:t>Tack</a:t>
            </a:r>
            <a:r>
              <a:rPr lang="fi-FI" noProof="0" dirty="0"/>
              <a:t>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C1B5BAD-9C63-4C69-87C4-819DEDC62D6D}" type="datetime1">
              <a:rPr lang="fi-FI" smtClean="0"/>
              <a:t>5.4.2023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7" name="Picture 16" descr="Icon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941B77CA-24CD-4DBD-A47E-5984688C2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0" y="5877340"/>
            <a:ext cx="1023300" cy="432060"/>
          </a:xfrm>
          <a:prstGeom prst="rect">
            <a:avLst/>
          </a:prstGeom>
        </p:spPr>
      </p:pic>
      <p:sp>
        <p:nvSpPr>
          <p:cNvPr id="7" name="Freeform 7">
            <a:hlinkClick r:id="rId4" tooltip="twitter"/>
            <a:extLst>
              <a:ext uri="{FF2B5EF4-FFF2-40B4-BE49-F238E27FC236}">
                <a16:creationId xmlns:a16="http://schemas.microsoft.com/office/drawing/2014/main" id="{BB35DEBC-7815-738F-1290-EA61337B514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308063" y="5661248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" name="Freeform 8">
            <a:hlinkClick r:id="rId5" tooltip="linkedin"/>
            <a:extLst>
              <a:ext uri="{FF2B5EF4-FFF2-40B4-BE49-F238E27FC236}">
                <a16:creationId xmlns:a16="http://schemas.microsoft.com/office/drawing/2014/main" id="{981546C2-A7A1-266F-3C65-D6A87B5B66A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96103" y="5661248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9" name="Freeform 9">
            <a:hlinkClick r:id="rId6" tooltip="instragram"/>
            <a:extLst>
              <a:ext uri="{FF2B5EF4-FFF2-40B4-BE49-F238E27FC236}">
                <a16:creationId xmlns:a16="http://schemas.microsoft.com/office/drawing/2014/main" id="{11D70AC9-8BD3-5B83-7BA6-79224981134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84143" y="5661248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" name="Freeform 6">
            <a:hlinkClick r:id="rId7" tooltip="Facebook"/>
            <a:extLst>
              <a:ext uri="{FF2B5EF4-FFF2-40B4-BE49-F238E27FC236}">
                <a16:creationId xmlns:a16="http://schemas.microsoft.com/office/drawing/2014/main" id="{CDAA0944-FE1F-13CF-167D-BB5AE8524AC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172347" y="5661248"/>
            <a:ext cx="252891" cy="252000"/>
          </a:xfrm>
          <a:custGeom>
            <a:avLst/>
            <a:gdLst>
              <a:gd name="T0" fmla="*/ 9 w 2270"/>
              <a:gd name="T1" fmla="*/ 990 h 2262"/>
              <a:gd name="T2" fmla="*/ 43 w 2270"/>
              <a:gd name="T3" fmla="*/ 824 h 2262"/>
              <a:gd name="T4" fmla="*/ 100 w 2270"/>
              <a:gd name="T5" fmla="*/ 668 h 2262"/>
              <a:gd name="T6" fmla="*/ 179 w 2270"/>
              <a:gd name="T7" fmla="*/ 523 h 2262"/>
              <a:gd name="T8" fmla="*/ 277 w 2270"/>
              <a:gd name="T9" fmla="*/ 392 h 2262"/>
              <a:gd name="T10" fmla="*/ 392 w 2270"/>
              <a:gd name="T11" fmla="*/ 276 h 2262"/>
              <a:gd name="T12" fmla="*/ 523 w 2270"/>
              <a:gd name="T13" fmla="*/ 178 h 2262"/>
              <a:gd name="T14" fmla="*/ 668 w 2270"/>
              <a:gd name="T15" fmla="*/ 100 h 2262"/>
              <a:gd name="T16" fmla="*/ 825 w 2270"/>
              <a:gd name="T17" fmla="*/ 43 h 2262"/>
              <a:gd name="T18" fmla="*/ 991 w 2270"/>
              <a:gd name="T19" fmla="*/ 9 h 2262"/>
              <a:gd name="T20" fmla="*/ 1164 w 2270"/>
              <a:gd name="T21" fmla="*/ 0 h 2262"/>
              <a:gd name="T22" fmla="*/ 1336 w 2270"/>
              <a:gd name="T23" fmla="*/ 18 h 2262"/>
              <a:gd name="T24" fmla="*/ 1499 w 2270"/>
              <a:gd name="T25" fmla="*/ 59 h 2262"/>
              <a:gd name="T26" fmla="*/ 1651 w 2270"/>
              <a:gd name="T27" fmla="*/ 124 h 2262"/>
              <a:gd name="T28" fmla="*/ 1792 w 2270"/>
              <a:gd name="T29" fmla="*/ 209 h 2262"/>
              <a:gd name="T30" fmla="*/ 1918 w 2270"/>
              <a:gd name="T31" fmla="*/ 313 h 2262"/>
              <a:gd name="T32" fmla="*/ 2028 w 2270"/>
              <a:gd name="T33" fmla="*/ 434 h 2262"/>
              <a:gd name="T34" fmla="*/ 2120 w 2270"/>
              <a:gd name="T35" fmla="*/ 570 h 2262"/>
              <a:gd name="T36" fmla="*/ 2191 w 2270"/>
              <a:gd name="T37" fmla="*/ 719 h 2262"/>
              <a:gd name="T38" fmla="*/ 2241 w 2270"/>
              <a:gd name="T39" fmla="*/ 879 h 2262"/>
              <a:gd name="T40" fmla="*/ 2267 w 2270"/>
              <a:gd name="T41" fmla="*/ 1047 h 2262"/>
              <a:gd name="T42" fmla="*/ 2267 w 2270"/>
              <a:gd name="T43" fmla="*/ 1216 h 2262"/>
              <a:gd name="T44" fmla="*/ 2245 w 2270"/>
              <a:gd name="T45" fmla="*/ 1373 h 2262"/>
              <a:gd name="T46" fmla="*/ 2202 w 2270"/>
              <a:gd name="T47" fmla="*/ 1523 h 2262"/>
              <a:gd name="T48" fmla="*/ 2139 w 2270"/>
              <a:gd name="T49" fmla="*/ 1664 h 2262"/>
              <a:gd name="T50" fmla="*/ 2059 w 2270"/>
              <a:gd name="T51" fmla="*/ 1794 h 2262"/>
              <a:gd name="T52" fmla="*/ 1963 w 2270"/>
              <a:gd name="T53" fmla="*/ 1912 h 2262"/>
              <a:gd name="T54" fmla="*/ 1852 w 2270"/>
              <a:gd name="T55" fmla="*/ 2015 h 2262"/>
              <a:gd name="T56" fmla="*/ 1728 w 2270"/>
              <a:gd name="T57" fmla="*/ 2103 h 2262"/>
              <a:gd name="T58" fmla="*/ 1592 w 2270"/>
              <a:gd name="T59" fmla="*/ 2174 h 2262"/>
              <a:gd name="T60" fmla="*/ 1446 w 2270"/>
              <a:gd name="T61" fmla="*/ 2226 h 2262"/>
              <a:gd name="T62" fmla="*/ 1292 w 2270"/>
              <a:gd name="T63" fmla="*/ 2259 h 2262"/>
              <a:gd name="T64" fmla="*/ 1266 w 2270"/>
              <a:gd name="T65" fmla="*/ 952 h 2262"/>
              <a:gd name="T66" fmla="*/ 1274 w 2270"/>
              <a:gd name="T67" fmla="*/ 882 h 2262"/>
              <a:gd name="T68" fmla="*/ 1300 w 2270"/>
              <a:gd name="T69" fmla="*/ 835 h 2262"/>
              <a:gd name="T70" fmla="*/ 1336 w 2270"/>
              <a:gd name="T71" fmla="*/ 811 h 2262"/>
              <a:gd name="T72" fmla="*/ 1390 w 2270"/>
              <a:gd name="T73" fmla="*/ 798 h 2262"/>
              <a:gd name="T74" fmla="*/ 1579 w 2270"/>
              <a:gd name="T75" fmla="*/ 508 h 2262"/>
              <a:gd name="T76" fmla="*/ 1347 w 2270"/>
              <a:gd name="T77" fmla="*/ 497 h 2262"/>
              <a:gd name="T78" fmla="*/ 1238 w 2270"/>
              <a:gd name="T79" fmla="*/ 508 h 2262"/>
              <a:gd name="T80" fmla="*/ 1126 w 2270"/>
              <a:gd name="T81" fmla="*/ 549 h 2262"/>
              <a:gd name="T82" fmla="*/ 1050 w 2270"/>
              <a:gd name="T83" fmla="*/ 607 h 2262"/>
              <a:gd name="T84" fmla="*/ 991 w 2270"/>
              <a:gd name="T85" fmla="*/ 684 h 2262"/>
              <a:gd name="T86" fmla="*/ 956 w 2270"/>
              <a:gd name="T87" fmla="*/ 769 h 2262"/>
              <a:gd name="T88" fmla="*/ 937 w 2270"/>
              <a:gd name="T89" fmla="*/ 883 h 2262"/>
              <a:gd name="T90" fmla="*/ 936 w 2270"/>
              <a:gd name="T91" fmla="*/ 1476 h 2262"/>
              <a:gd name="T92" fmla="*/ 814 w 2270"/>
              <a:gd name="T93" fmla="*/ 2223 h 2262"/>
              <a:gd name="T94" fmla="*/ 675 w 2270"/>
              <a:gd name="T95" fmla="*/ 2172 h 2262"/>
              <a:gd name="T96" fmla="*/ 544 w 2270"/>
              <a:gd name="T97" fmla="*/ 2104 h 2262"/>
              <a:gd name="T98" fmla="*/ 424 w 2270"/>
              <a:gd name="T99" fmla="*/ 2020 h 2262"/>
              <a:gd name="T100" fmla="*/ 317 w 2270"/>
              <a:gd name="T101" fmla="*/ 1922 h 2262"/>
              <a:gd name="T102" fmla="*/ 223 w 2270"/>
              <a:gd name="T103" fmla="*/ 1811 h 2262"/>
              <a:gd name="T104" fmla="*/ 144 w 2270"/>
              <a:gd name="T105" fmla="*/ 1687 h 2262"/>
              <a:gd name="T106" fmla="*/ 80 w 2270"/>
              <a:gd name="T107" fmla="*/ 1554 h 2262"/>
              <a:gd name="T108" fmla="*/ 34 w 2270"/>
              <a:gd name="T109" fmla="*/ 1413 h 2262"/>
              <a:gd name="T110" fmla="*/ 7 w 2270"/>
              <a:gd name="T111" fmla="*/ 1264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70" h="2262">
                <a:moveTo>
                  <a:pt x="0" y="1135"/>
                </a:move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9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9"/>
                </a:lnTo>
                <a:lnTo>
                  <a:pt x="36" y="851"/>
                </a:lnTo>
                <a:lnTo>
                  <a:pt x="43" y="824"/>
                </a:lnTo>
                <a:lnTo>
                  <a:pt x="51" y="798"/>
                </a:lnTo>
                <a:lnTo>
                  <a:pt x="60" y="771"/>
                </a:lnTo>
                <a:lnTo>
                  <a:pt x="69" y="745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9"/>
                </a:lnTo>
                <a:lnTo>
                  <a:pt x="137" y="594"/>
                </a:lnTo>
                <a:lnTo>
                  <a:pt x="150" y="570"/>
                </a:lnTo>
                <a:lnTo>
                  <a:pt x="164" y="546"/>
                </a:lnTo>
                <a:lnTo>
                  <a:pt x="179" y="523"/>
                </a:lnTo>
                <a:lnTo>
                  <a:pt x="194" y="500"/>
                </a:lnTo>
                <a:lnTo>
                  <a:pt x="209" y="477"/>
                </a:lnTo>
                <a:lnTo>
                  <a:pt x="225" y="455"/>
                </a:lnTo>
                <a:lnTo>
                  <a:pt x="242" y="434"/>
                </a:lnTo>
                <a:lnTo>
                  <a:pt x="259" y="412"/>
                </a:lnTo>
                <a:lnTo>
                  <a:pt x="277" y="392"/>
                </a:lnTo>
                <a:lnTo>
                  <a:pt x="295" y="371"/>
                </a:lnTo>
                <a:lnTo>
                  <a:pt x="313" y="351"/>
                </a:lnTo>
                <a:lnTo>
                  <a:pt x="332" y="332"/>
                </a:lnTo>
                <a:lnTo>
                  <a:pt x="352" y="313"/>
                </a:lnTo>
                <a:lnTo>
                  <a:pt x="372" y="294"/>
                </a:lnTo>
                <a:lnTo>
                  <a:pt x="392" y="276"/>
                </a:lnTo>
                <a:lnTo>
                  <a:pt x="413" y="259"/>
                </a:lnTo>
                <a:lnTo>
                  <a:pt x="434" y="242"/>
                </a:lnTo>
                <a:lnTo>
                  <a:pt x="456" y="225"/>
                </a:lnTo>
                <a:lnTo>
                  <a:pt x="478" y="209"/>
                </a:lnTo>
                <a:lnTo>
                  <a:pt x="500" y="194"/>
                </a:lnTo>
                <a:lnTo>
                  <a:pt x="523" y="178"/>
                </a:lnTo>
                <a:lnTo>
                  <a:pt x="546" y="164"/>
                </a:lnTo>
                <a:lnTo>
                  <a:pt x="571" y="150"/>
                </a:lnTo>
                <a:lnTo>
                  <a:pt x="595" y="137"/>
                </a:lnTo>
                <a:lnTo>
                  <a:pt x="619" y="124"/>
                </a:lnTo>
                <a:lnTo>
                  <a:pt x="643" y="112"/>
                </a:lnTo>
                <a:lnTo>
                  <a:pt x="668" y="100"/>
                </a:lnTo>
                <a:lnTo>
                  <a:pt x="694" y="89"/>
                </a:lnTo>
                <a:lnTo>
                  <a:pt x="719" y="79"/>
                </a:lnTo>
                <a:lnTo>
                  <a:pt x="745" y="69"/>
                </a:lnTo>
                <a:lnTo>
                  <a:pt x="771" y="59"/>
                </a:lnTo>
                <a:lnTo>
                  <a:pt x="798" y="51"/>
                </a:lnTo>
                <a:lnTo>
                  <a:pt x="825" y="43"/>
                </a:lnTo>
                <a:lnTo>
                  <a:pt x="852" y="36"/>
                </a:lnTo>
                <a:lnTo>
                  <a:pt x="879" y="29"/>
                </a:lnTo>
                <a:lnTo>
                  <a:pt x="906" y="23"/>
                </a:lnTo>
                <a:lnTo>
                  <a:pt x="934" y="18"/>
                </a:lnTo>
                <a:lnTo>
                  <a:pt x="962" y="13"/>
                </a:lnTo>
                <a:lnTo>
                  <a:pt x="991" y="9"/>
                </a:lnTo>
                <a:lnTo>
                  <a:pt x="1019" y="6"/>
                </a:lnTo>
                <a:lnTo>
                  <a:pt x="1048" y="3"/>
                </a:lnTo>
                <a:lnTo>
                  <a:pt x="1077" y="1"/>
                </a:lnTo>
                <a:lnTo>
                  <a:pt x="1106" y="0"/>
                </a:lnTo>
                <a:lnTo>
                  <a:pt x="1135" y="0"/>
                </a:lnTo>
                <a:lnTo>
                  <a:pt x="1164" y="0"/>
                </a:lnTo>
                <a:lnTo>
                  <a:pt x="1193" y="1"/>
                </a:lnTo>
                <a:lnTo>
                  <a:pt x="1222" y="3"/>
                </a:lnTo>
                <a:lnTo>
                  <a:pt x="1251" y="6"/>
                </a:lnTo>
                <a:lnTo>
                  <a:pt x="1279" y="9"/>
                </a:lnTo>
                <a:lnTo>
                  <a:pt x="1308" y="13"/>
                </a:lnTo>
                <a:lnTo>
                  <a:pt x="1336" y="18"/>
                </a:lnTo>
                <a:lnTo>
                  <a:pt x="1363" y="23"/>
                </a:lnTo>
                <a:lnTo>
                  <a:pt x="1391" y="29"/>
                </a:lnTo>
                <a:lnTo>
                  <a:pt x="1418" y="36"/>
                </a:lnTo>
                <a:lnTo>
                  <a:pt x="1445" y="43"/>
                </a:lnTo>
                <a:lnTo>
                  <a:pt x="1472" y="51"/>
                </a:lnTo>
                <a:lnTo>
                  <a:pt x="1499" y="59"/>
                </a:lnTo>
                <a:lnTo>
                  <a:pt x="1525" y="69"/>
                </a:lnTo>
                <a:lnTo>
                  <a:pt x="1551" y="79"/>
                </a:lnTo>
                <a:lnTo>
                  <a:pt x="1576" y="89"/>
                </a:lnTo>
                <a:lnTo>
                  <a:pt x="1602" y="100"/>
                </a:lnTo>
                <a:lnTo>
                  <a:pt x="1627" y="112"/>
                </a:lnTo>
                <a:lnTo>
                  <a:pt x="1651" y="124"/>
                </a:lnTo>
                <a:lnTo>
                  <a:pt x="1675" y="137"/>
                </a:lnTo>
                <a:lnTo>
                  <a:pt x="1699" y="150"/>
                </a:lnTo>
                <a:lnTo>
                  <a:pt x="1724" y="164"/>
                </a:lnTo>
                <a:lnTo>
                  <a:pt x="1747" y="178"/>
                </a:lnTo>
                <a:lnTo>
                  <a:pt x="1770" y="194"/>
                </a:lnTo>
                <a:lnTo>
                  <a:pt x="1792" y="209"/>
                </a:lnTo>
                <a:lnTo>
                  <a:pt x="1814" y="225"/>
                </a:lnTo>
                <a:lnTo>
                  <a:pt x="1836" y="242"/>
                </a:lnTo>
                <a:lnTo>
                  <a:pt x="1857" y="259"/>
                </a:lnTo>
                <a:lnTo>
                  <a:pt x="1878" y="276"/>
                </a:lnTo>
                <a:lnTo>
                  <a:pt x="1898" y="294"/>
                </a:lnTo>
                <a:lnTo>
                  <a:pt x="1918" y="313"/>
                </a:lnTo>
                <a:lnTo>
                  <a:pt x="1938" y="332"/>
                </a:lnTo>
                <a:lnTo>
                  <a:pt x="1957" y="351"/>
                </a:lnTo>
                <a:lnTo>
                  <a:pt x="1975" y="371"/>
                </a:lnTo>
                <a:lnTo>
                  <a:pt x="1993" y="392"/>
                </a:lnTo>
                <a:lnTo>
                  <a:pt x="2011" y="412"/>
                </a:lnTo>
                <a:lnTo>
                  <a:pt x="2028" y="434"/>
                </a:lnTo>
                <a:lnTo>
                  <a:pt x="2045" y="455"/>
                </a:lnTo>
                <a:lnTo>
                  <a:pt x="2061" y="477"/>
                </a:lnTo>
                <a:lnTo>
                  <a:pt x="2076" y="500"/>
                </a:lnTo>
                <a:lnTo>
                  <a:pt x="2091" y="523"/>
                </a:lnTo>
                <a:lnTo>
                  <a:pt x="2106" y="546"/>
                </a:lnTo>
                <a:lnTo>
                  <a:pt x="2120" y="570"/>
                </a:lnTo>
                <a:lnTo>
                  <a:pt x="2133" y="594"/>
                </a:lnTo>
                <a:lnTo>
                  <a:pt x="2146" y="619"/>
                </a:lnTo>
                <a:lnTo>
                  <a:pt x="2158" y="643"/>
                </a:lnTo>
                <a:lnTo>
                  <a:pt x="2170" y="668"/>
                </a:lnTo>
                <a:lnTo>
                  <a:pt x="2181" y="693"/>
                </a:lnTo>
                <a:lnTo>
                  <a:pt x="2191" y="719"/>
                </a:lnTo>
                <a:lnTo>
                  <a:pt x="2201" y="745"/>
                </a:lnTo>
                <a:lnTo>
                  <a:pt x="2210" y="771"/>
                </a:lnTo>
                <a:lnTo>
                  <a:pt x="2219" y="798"/>
                </a:lnTo>
                <a:lnTo>
                  <a:pt x="2227" y="824"/>
                </a:lnTo>
                <a:lnTo>
                  <a:pt x="2234" y="851"/>
                </a:lnTo>
                <a:lnTo>
                  <a:pt x="2241" y="879"/>
                </a:lnTo>
                <a:lnTo>
                  <a:pt x="2247" y="906"/>
                </a:lnTo>
                <a:lnTo>
                  <a:pt x="2252" y="934"/>
                </a:lnTo>
                <a:lnTo>
                  <a:pt x="2257" y="962"/>
                </a:lnTo>
                <a:lnTo>
                  <a:pt x="2261" y="990"/>
                </a:lnTo>
                <a:lnTo>
                  <a:pt x="2264" y="1019"/>
                </a:lnTo>
                <a:lnTo>
                  <a:pt x="2267" y="1047"/>
                </a:lnTo>
                <a:lnTo>
                  <a:pt x="2268" y="1076"/>
                </a:lnTo>
                <a:lnTo>
                  <a:pt x="2269" y="1105"/>
                </a:lnTo>
                <a:lnTo>
                  <a:pt x="2270" y="1135"/>
                </a:lnTo>
                <a:lnTo>
                  <a:pt x="2270" y="1162"/>
                </a:lnTo>
                <a:lnTo>
                  <a:pt x="2269" y="1189"/>
                </a:lnTo>
                <a:lnTo>
                  <a:pt x="2267" y="1216"/>
                </a:lnTo>
                <a:lnTo>
                  <a:pt x="2265" y="1243"/>
                </a:lnTo>
                <a:lnTo>
                  <a:pt x="2262" y="1269"/>
                </a:lnTo>
                <a:lnTo>
                  <a:pt x="2259" y="1295"/>
                </a:lnTo>
                <a:lnTo>
                  <a:pt x="2255" y="1322"/>
                </a:lnTo>
                <a:lnTo>
                  <a:pt x="2250" y="1348"/>
                </a:lnTo>
                <a:lnTo>
                  <a:pt x="2245" y="1373"/>
                </a:lnTo>
                <a:lnTo>
                  <a:pt x="2239" y="1399"/>
                </a:lnTo>
                <a:lnTo>
                  <a:pt x="2233" y="1424"/>
                </a:lnTo>
                <a:lnTo>
                  <a:pt x="2226" y="1449"/>
                </a:lnTo>
                <a:lnTo>
                  <a:pt x="2218" y="1474"/>
                </a:lnTo>
                <a:lnTo>
                  <a:pt x="2210" y="1499"/>
                </a:lnTo>
                <a:lnTo>
                  <a:pt x="2202" y="1523"/>
                </a:lnTo>
                <a:lnTo>
                  <a:pt x="2193" y="1547"/>
                </a:lnTo>
                <a:lnTo>
                  <a:pt x="2183" y="1571"/>
                </a:lnTo>
                <a:lnTo>
                  <a:pt x="2173" y="1595"/>
                </a:lnTo>
                <a:lnTo>
                  <a:pt x="2162" y="1618"/>
                </a:lnTo>
                <a:lnTo>
                  <a:pt x="2151" y="1641"/>
                </a:lnTo>
                <a:lnTo>
                  <a:pt x="2139" y="1664"/>
                </a:lnTo>
                <a:lnTo>
                  <a:pt x="2127" y="1686"/>
                </a:lnTo>
                <a:lnTo>
                  <a:pt x="2114" y="1709"/>
                </a:lnTo>
                <a:lnTo>
                  <a:pt x="2101" y="1731"/>
                </a:lnTo>
                <a:lnTo>
                  <a:pt x="2088" y="1752"/>
                </a:lnTo>
                <a:lnTo>
                  <a:pt x="2074" y="1773"/>
                </a:lnTo>
                <a:lnTo>
                  <a:pt x="2059" y="1794"/>
                </a:lnTo>
                <a:lnTo>
                  <a:pt x="2044" y="1815"/>
                </a:lnTo>
                <a:lnTo>
                  <a:pt x="2029" y="1835"/>
                </a:lnTo>
                <a:lnTo>
                  <a:pt x="2013" y="1854"/>
                </a:lnTo>
                <a:lnTo>
                  <a:pt x="1997" y="1874"/>
                </a:lnTo>
                <a:lnTo>
                  <a:pt x="1980" y="1893"/>
                </a:lnTo>
                <a:lnTo>
                  <a:pt x="1963" y="1912"/>
                </a:lnTo>
                <a:lnTo>
                  <a:pt x="1945" y="1930"/>
                </a:lnTo>
                <a:lnTo>
                  <a:pt x="1928" y="1948"/>
                </a:lnTo>
                <a:lnTo>
                  <a:pt x="1909" y="1965"/>
                </a:lnTo>
                <a:lnTo>
                  <a:pt x="1891" y="1982"/>
                </a:lnTo>
                <a:lnTo>
                  <a:pt x="1871" y="1999"/>
                </a:lnTo>
                <a:lnTo>
                  <a:pt x="1852" y="2015"/>
                </a:lnTo>
                <a:lnTo>
                  <a:pt x="1832" y="2031"/>
                </a:lnTo>
                <a:lnTo>
                  <a:pt x="1812" y="2046"/>
                </a:lnTo>
                <a:lnTo>
                  <a:pt x="1792" y="2061"/>
                </a:lnTo>
                <a:lnTo>
                  <a:pt x="1771" y="2075"/>
                </a:lnTo>
                <a:lnTo>
                  <a:pt x="1750" y="2089"/>
                </a:lnTo>
                <a:lnTo>
                  <a:pt x="1728" y="2103"/>
                </a:lnTo>
                <a:lnTo>
                  <a:pt x="1706" y="2116"/>
                </a:lnTo>
                <a:lnTo>
                  <a:pt x="1683" y="2129"/>
                </a:lnTo>
                <a:lnTo>
                  <a:pt x="1661" y="2141"/>
                </a:lnTo>
                <a:lnTo>
                  <a:pt x="1638" y="2152"/>
                </a:lnTo>
                <a:lnTo>
                  <a:pt x="1615" y="2163"/>
                </a:lnTo>
                <a:lnTo>
                  <a:pt x="1592" y="2174"/>
                </a:lnTo>
                <a:lnTo>
                  <a:pt x="1568" y="2184"/>
                </a:lnTo>
                <a:lnTo>
                  <a:pt x="1544" y="2194"/>
                </a:lnTo>
                <a:lnTo>
                  <a:pt x="1520" y="2203"/>
                </a:lnTo>
                <a:lnTo>
                  <a:pt x="1496" y="2211"/>
                </a:lnTo>
                <a:lnTo>
                  <a:pt x="1471" y="2219"/>
                </a:lnTo>
                <a:lnTo>
                  <a:pt x="1446" y="2226"/>
                </a:lnTo>
                <a:lnTo>
                  <a:pt x="1421" y="2233"/>
                </a:lnTo>
                <a:lnTo>
                  <a:pt x="1396" y="2239"/>
                </a:lnTo>
                <a:lnTo>
                  <a:pt x="1370" y="2245"/>
                </a:lnTo>
                <a:lnTo>
                  <a:pt x="1344" y="2250"/>
                </a:lnTo>
                <a:lnTo>
                  <a:pt x="1318" y="2255"/>
                </a:lnTo>
                <a:lnTo>
                  <a:pt x="1292" y="2259"/>
                </a:lnTo>
                <a:lnTo>
                  <a:pt x="1266" y="2262"/>
                </a:lnTo>
                <a:lnTo>
                  <a:pt x="1266" y="1476"/>
                </a:lnTo>
                <a:lnTo>
                  <a:pt x="1541" y="1476"/>
                </a:lnTo>
                <a:lnTo>
                  <a:pt x="1582" y="1156"/>
                </a:lnTo>
                <a:lnTo>
                  <a:pt x="1266" y="1156"/>
                </a:lnTo>
                <a:lnTo>
                  <a:pt x="1266" y="952"/>
                </a:lnTo>
                <a:lnTo>
                  <a:pt x="1266" y="935"/>
                </a:lnTo>
                <a:lnTo>
                  <a:pt x="1267" y="919"/>
                </a:lnTo>
                <a:lnTo>
                  <a:pt x="1268" y="911"/>
                </a:lnTo>
                <a:lnTo>
                  <a:pt x="1269" y="903"/>
                </a:lnTo>
                <a:lnTo>
                  <a:pt x="1272" y="889"/>
                </a:lnTo>
                <a:lnTo>
                  <a:pt x="1274" y="882"/>
                </a:lnTo>
                <a:lnTo>
                  <a:pt x="1276" y="875"/>
                </a:lnTo>
                <a:lnTo>
                  <a:pt x="1281" y="862"/>
                </a:lnTo>
                <a:lnTo>
                  <a:pt x="1284" y="856"/>
                </a:lnTo>
                <a:lnTo>
                  <a:pt x="1287" y="850"/>
                </a:lnTo>
                <a:lnTo>
                  <a:pt x="1295" y="840"/>
                </a:lnTo>
                <a:lnTo>
                  <a:pt x="1300" y="835"/>
                </a:lnTo>
                <a:lnTo>
                  <a:pt x="1305" y="830"/>
                </a:lnTo>
                <a:lnTo>
                  <a:pt x="1310" y="825"/>
                </a:lnTo>
                <a:lnTo>
                  <a:pt x="1316" y="821"/>
                </a:lnTo>
                <a:lnTo>
                  <a:pt x="1322" y="817"/>
                </a:lnTo>
                <a:lnTo>
                  <a:pt x="1329" y="814"/>
                </a:lnTo>
                <a:lnTo>
                  <a:pt x="1336" y="811"/>
                </a:lnTo>
                <a:lnTo>
                  <a:pt x="1343" y="808"/>
                </a:lnTo>
                <a:lnTo>
                  <a:pt x="1352" y="805"/>
                </a:lnTo>
                <a:lnTo>
                  <a:pt x="1360" y="803"/>
                </a:lnTo>
                <a:lnTo>
                  <a:pt x="1369" y="801"/>
                </a:lnTo>
                <a:lnTo>
                  <a:pt x="1379" y="799"/>
                </a:lnTo>
                <a:lnTo>
                  <a:pt x="1390" y="798"/>
                </a:lnTo>
                <a:lnTo>
                  <a:pt x="1400" y="797"/>
                </a:lnTo>
                <a:lnTo>
                  <a:pt x="1412" y="797"/>
                </a:lnTo>
                <a:lnTo>
                  <a:pt x="1424" y="796"/>
                </a:lnTo>
                <a:lnTo>
                  <a:pt x="1593" y="796"/>
                </a:lnTo>
                <a:lnTo>
                  <a:pt x="1593" y="510"/>
                </a:lnTo>
                <a:lnTo>
                  <a:pt x="1579" y="508"/>
                </a:lnTo>
                <a:lnTo>
                  <a:pt x="1559" y="506"/>
                </a:lnTo>
                <a:lnTo>
                  <a:pt x="1503" y="502"/>
                </a:lnTo>
                <a:lnTo>
                  <a:pt x="1468" y="500"/>
                </a:lnTo>
                <a:lnTo>
                  <a:pt x="1430" y="498"/>
                </a:lnTo>
                <a:lnTo>
                  <a:pt x="1390" y="497"/>
                </a:lnTo>
                <a:lnTo>
                  <a:pt x="1347" y="497"/>
                </a:lnTo>
                <a:lnTo>
                  <a:pt x="1324" y="497"/>
                </a:lnTo>
                <a:lnTo>
                  <a:pt x="1302" y="499"/>
                </a:lnTo>
                <a:lnTo>
                  <a:pt x="1280" y="501"/>
                </a:lnTo>
                <a:lnTo>
                  <a:pt x="1270" y="502"/>
                </a:lnTo>
                <a:lnTo>
                  <a:pt x="1259" y="504"/>
                </a:lnTo>
                <a:lnTo>
                  <a:pt x="1238" y="508"/>
                </a:lnTo>
                <a:lnTo>
                  <a:pt x="1218" y="513"/>
                </a:lnTo>
                <a:lnTo>
                  <a:pt x="1199" y="518"/>
                </a:lnTo>
                <a:lnTo>
                  <a:pt x="1180" y="525"/>
                </a:lnTo>
                <a:lnTo>
                  <a:pt x="1161" y="532"/>
                </a:lnTo>
                <a:lnTo>
                  <a:pt x="1143" y="540"/>
                </a:lnTo>
                <a:lnTo>
                  <a:pt x="1126" y="549"/>
                </a:lnTo>
                <a:lnTo>
                  <a:pt x="1118" y="554"/>
                </a:lnTo>
                <a:lnTo>
                  <a:pt x="1109" y="559"/>
                </a:lnTo>
                <a:lnTo>
                  <a:pt x="1094" y="570"/>
                </a:lnTo>
                <a:lnTo>
                  <a:pt x="1078" y="581"/>
                </a:lnTo>
                <a:lnTo>
                  <a:pt x="1064" y="594"/>
                </a:lnTo>
                <a:lnTo>
                  <a:pt x="1050" y="607"/>
                </a:lnTo>
                <a:lnTo>
                  <a:pt x="1037" y="620"/>
                </a:lnTo>
                <a:lnTo>
                  <a:pt x="1024" y="635"/>
                </a:lnTo>
                <a:lnTo>
                  <a:pt x="1018" y="643"/>
                </a:lnTo>
                <a:lnTo>
                  <a:pt x="1012" y="650"/>
                </a:lnTo>
                <a:lnTo>
                  <a:pt x="1001" y="667"/>
                </a:lnTo>
                <a:lnTo>
                  <a:pt x="991" y="684"/>
                </a:lnTo>
                <a:lnTo>
                  <a:pt x="986" y="692"/>
                </a:lnTo>
                <a:lnTo>
                  <a:pt x="982" y="701"/>
                </a:lnTo>
                <a:lnTo>
                  <a:pt x="973" y="720"/>
                </a:lnTo>
                <a:lnTo>
                  <a:pt x="966" y="739"/>
                </a:lnTo>
                <a:lnTo>
                  <a:pt x="959" y="759"/>
                </a:lnTo>
                <a:lnTo>
                  <a:pt x="956" y="769"/>
                </a:lnTo>
                <a:lnTo>
                  <a:pt x="953" y="780"/>
                </a:lnTo>
                <a:lnTo>
                  <a:pt x="948" y="801"/>
                </a:lnTo>
                <a:lnTo>
                  <a:pt x="943" y="824"/>
                </a:lnTo>
                <a:lnTo>
                  <a:pt x="940" y="847"/>
                </a:lnTo>
                <a:lnTo>
                  <a:pt x="938" y="871"/>
                </a:lnTo>
                <a:lnTo>
                  <a:pt x="937" y="883"/>
                </a:lnTo>
                <a:lnTo>
                  <a:pt x="936" y="895"/>
                </a:lnTo>
                <a:lnTo>
                  <a:pt x="936" y="920"/>
                </a:lnTo>
                <a:lnTo>
                  <a:pt x="936" y="1156"/>
                </a:lnTo>
                <a:lnTo>
                  <a:pt x="660" y="1156"/>
                </a:lnTo>
                <a:lnTo>
                  <a:pt x="660" y="1476"/>
                </a:lnTo>
                <a:lnTo>
                  <a:pt x="936" y="1476"/>
                </a:lnTo>
                <a:lnTo>
                  <a:pt x="936" y="2252"/>
                </a:lnTo>
                <a:lnTo>
                  <a:pt x="911" y="2247"/>
                </a:lnTo>
                <a:lnTo>
                  <a:pt x="886" y="2242"/>
                </a:lnTo>
                <a:lnTo>
                  <a:pt x="862" y="2236"/>
                </a:lnTo>
                <a:lnTo>
                  <a:pt x="838" y="2230"/>
                </a:lnTo>
                <a:lnTo>
                  <a:pt x="814" y="2223"/>
                </a:lnTo>
                <a:lnTo>
                  <a:pt x="790" y="2216"/>
                </a:lnTo>
                <a:lnTo>
                  <a:pt x="766" y="2208"/>
                </a:lnTo>
                <a:lnTo>
                  <a:pt x="743" y="2200"/>
                </a:lnTo>
                <a:lnTo>
                  <a:pt x="720" y="2191"/>
                </a:lnTo>
                <a:lnTo>
                  <a:pt x="697" y="2182"/>
                </a:lnTo>
                <a:lnTo>
                  <a:pt x="675" y="2172"/>
                </a:lnTo>
                <a:lnTo>
                  <a:pt x="652" y="2162"/>
                </a:lnTo>
                <a:lnTo>
                  <a:pt x="630" y="2151"/>
                </a:lnTo>
                <a:lnTo>
                  <a:pt x="608" y="2140"/>
                </a:lnTo>
                <a:lnTo>
                  <a:pt x="587" y="2129"/>
                </a:lnTo>
                <a:lnTo>
                  <a:pt x="565" y="2116"/>
                </a:lnTo>
                <a:lnTo>
                  <a:pt x="544" y="2104"/>
                </a:lnTo>
                <a:lnTo>
                  <a:pt x="523" y="2091"/>
                </a:lnTo>
                <a:lnTo>
                  <a:pt x="503" y="2078"/>
                </a:lnTo>
                <a:lnTo>
                  <a:pt x="483" y="2064"/>
                </a:lnTo>
                <a:lnTo>
                  <a:pt x="463" y="2050"/>
                </a:lnTo>
                <a:lnTo>
                  <a:pt x="443" y="2035"/>
                </a:lnTo>
                <a:lnTo>
                  <a:pt x="424" y="2020"/>
                </a:lnTo>
                <a:lnTo>
                  <a:pt x="406" y="2005"/>
                </a:lnTo>
                <a:lnTo>
                  <a:pt x="387" y="1989"/>
                </a:lnTo>
                <a:lnTo>
                  <a:pt x="369" y="1973"/>
                </a:lnTo>
                <a:lnTo>
                  <a:pt x="351" y="1956"/>
                </a:lnTo>
                <a:lnTo>
                  <a:pt x="334" y="1939"/>
                </a:lnTo>
                <a:lnTo>
                  <a:pt x="317" y="1922"/>
                </a:lnTo>
                <a:lnTo>
                  <a:pt x="300" y="1904"/>
                </a:lnTo>
                <a:lnTo>
                  <a:pt x="284" y="1886"/>
                </a:lnTo>
                <a:lnTo>
                  <a:pt x="268" y="1868"/>
                </a:lnTo>
                <a:lnTo>
                  <a:pt x="253" y="1849"/>
                </a:lnTo>
                <a:lnTo>
                  <a:pt x="238" y="1830"/>
                </a:lnTo>
                <a:lnTo>
                  <a:pt x="223" y="1811"/>
                </a:lnTo>
                <a:lnTo>
                  <a:pt x="209" y="1791"/>
                </a:lnTo>
                <a:lnTo>
                  <a:pt x="195" y="1771"/>
                </a:lnTo>
                <a:lnTo>
                  <a:pt x="181" y="1751"/>
                </a:lnTo>
                <a:lnTo>
                  <a:pt x="168" y="1730"/>
                </a:lnTo>
                <a:lnTo>
                  <a:pt x="156" y="1709"/>
                </a:lnTo>
                <a:lnTo>
                  <a:pt x="144" y="1687"/>
                </a:lnTo>
                <a:lnTo>
                  <a:pt x="132" y="1666"/>
                </a:lnTo>
                <a:lnTo>
                  <a:pt x="121" y="1644"/>
                </a:lnTo>
                <a:lnTo>
                  <a:pt x="110" y="1622"/>
                </a:lnTo>
                <a:lnTo>
                  <a:pt x="100" y="1600"/>
                </a:lnTo>
                <a:lnTo>
                  <a:pt x="90" y="1577"/>
                </a:lnTo>
                <a:lnTo>
                  <a:pt x="80" y="1554"/>
                </a:lnTo>
                <a:lnTo>
                  <a:pt x="71" y="1531"/>
                </a:lnTo>
                <a:lnTo>
                  <a:pt x="63" y="1508"/>
                </a:lnTo>
                <a:lnTo>
                  <a:pt x="55" y="1485"/>
                </a:lnTo>
                <a:lnTo>
                  <a:pt x="48" y="1461"/>
                </a:lnTo>
                <a:lnTo>
                  <a:pt x="41" y="1437"/>
                </a:lnTo>
                <a:lnTo>
                  <a:pt x="34" y="1413"/>
                </a:lnTo>
                <a:lnTo>
                  <a:pt x="29" y="1388"/>
                </a:lnTo>
                <a:lnTo>
                  <a:pt x="23" y="1364"/>
                </a:lnTo>
                <a:lnTo>
                  <a:pt x="18" y="1339"/>
                </a:lnTo>
                <a:lnTo>
                  <a:pt x="14" y="1314"/>
                </a:lnTo>
                <a:lnTo>
                  <a:pt x="11" y="1289"/>
                </a:lnTo>
                <a:lnTo>
                  <a:pt x="7" y="1264"/>
                </a:lnTo>
                <a:lnTo>
                  <a:pt x="5" y="1238"/>
                </a:lnTo>
                <a:lnTo>
                  <a:pt x="3" y="1213"/>
                </a:lnTo>
                <a:lnTo>
                  <a:pt x="1" y="1187"/>
                </a:lnTo>
                <a:lnTo>
                  <a:pt x="0" y="1161"/>
                </a:lnTo>
                <a:lnTo>
                  <a:pt x="0" y="1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sv-SE" dirty="0"/>
          </a:p>
        </p:txBody>
      </p:sp>
      <p:sp>
        <p:nvSpPr>
          <p:cNvPr id="11" name="TextBox 12">
            <a:hlinkClick r:id="rId8"/>
            <a:extLst>
              <a:ext uri="{FF2B5EF4-FFF2-40B4-BE49-F238E27FC236}">
                <a16:creationId xmlns:a16="http://schemas.microsoft.com/office/drawing/2014/main" id="{558E583F-15F2-4E9B-DFD2-C0AEF921E88A}"/>
              </a:ext>
            </a:extLst>
          </p:cNvPr>
          <p:cNvSpPr txBox="1"/>
          <p:nvPr userDrawn="1"/>
        </p:nvSpPr>
        <p:spPr>
          <a:xfrm>
            <a:off x="8013549" y="5929551"/>
            <a:ext cx="3411191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sv-SE" sz="2000" b="1" u="none" dirty="0">
                <a:solidFill>
                  <a:schemeClr val="bg1"/>
                </a:solidFill>
                <a:latin typeface="+mn-lt"/>
              </a:rPr>
              <a:t>www.kuntaliitto.fi</a:t>
            </a:r>
          </a:p>
          <a:p>
            <a:pPr algn="r"/>
            <a:r>
              <a:rPr lang="sv-SE" sz="2000" b="1" dirty="0">
                <a:solidFill>
                  <a:schemeClr val="bg1"/>
                </a:solidFill>
                <a:latin typeface="+mn-lt"/>
              </a:rPr>
              <a:t>www.kommunforbundet.fi</a:t>
            </a:r>
          </a:p>
        </p:txBody>
      </p:sp>
    </p:spTree>
    <p:extLst>
      <p:ext uri="{BB962C8B-B14F-4D97-AF65-F5344CB8AC3E}">
        <p14:creationId xmlns:p14="http://schemas.microsoft.com/office/powerpoint/2010/main" val="199517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rajattu lisenssi 2">
    <p:bg>
      <p:bgPr>
        <a:solidFill>
          <a:srgbClr val="FF3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 </a:t>
            </a:r>
            <a:r>
              <a:rPr lang="fi-FI" noProof="0" dirty="0" err="1"/>
              <a:t>Tack</a:t>
            </a:r>
            <a:r>
              <a:rPr lang="fi-FI" noProof="0" dirty="0"/>
              <a:t>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9145441-B421-48FF-AF9C-FF5C4818C8F7}" type="datetime1">
              <a:rPr lang="fi-FI" smtClean="0"/>
              <a:t>5.4.2023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7" name="Picture 16" descr="Icon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685C5932-3F7F-41CB-87DD-B2ABBE5E62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0" y="5877340"/>
            <a:ext cx="1023158" cy="432000"/>
          </a:xfrm>
          <a:prstGeom prst="rect">
            <a:avLst/>
          </a:prstGeom>
        </p:spPr>
      </p:pic>
      <p:sp>
        <p:nvSpPr>
          <p:cNvPr id="7" name="Freeform 7">
            <a:hlinkClick r:id="rId4" tooltip="twitter"/>
            <a:extLst>
              <a:ext uri="{FF2B5EF4-FFF2-40B4-BE49-F238E27FC236}">
                <a16:creationId xmlns:a16="http://schemas.microsoft.com/office/drawing/2014/main" id="{42871911-1ADF-F9C3-D383-CD21243260C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308063" y="5661248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" name="Freeform 8">
            <a:hlinkClick r:id="rId5" tooltip="linkedin"/>
            <a:extLst>
              <a:ext uri="{FF2B5EF4-FFF2-40B4-BE49-F238E27FC236}">
                <a16:creationId xmlns:a16="http://schemas.microsoft.com/office/drawing/2014/main" id="{5A2FC993-D716-8A8B-05AB-C86F52E1531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96103" y="5661248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9" name="Freeform 9">
            <a:hlinkClick r:id="rId6" tooltip="instragram"/>
            <a:extLst>
              <a:ext uri="{FF2B5EF4-FFF2-40B4-BE49-F238E27FC236}">
                <a16:creationId xmlns:a16="http://schemas.microsoft.com/office/drawing/2014/main" id="{FDF0951A-B82D-46BF-F594-6FDF1979216F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84143" y="5661248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" name="Freeform 6">
            <a:hlinkClick r:id="rId7" tooltip="Facebook"/>
            <a:extLst>
              <a:ext uri="{FF2B5EF4-FFF2-40B4-BE49-F238E27FC236}">
                <a16:creationId xmlns:a16="http://schemas.microsoft.com/office/drawing/2014/main" id="{F8F07150-8D38-166D-C4D3-816676F50DDF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172347" y="5661248"/>
            <a:ext cx="252891" cy="252000"/>
          </a:xfrm>
          <a:custGeom>
            <a:avLst/>
            <a:gdLst>
              <a:gd name="T0" fmla="*/ 9 w 2270"/>
              <a:gd name="T1" fmla="*/ 990 h 2262"/>
              <a:gd name="T2" fmla="*/ 43 w 2270"/>
              <a:gd name="T3" fmla="*/ 824 h 2262"/>
              <a:gd name="T4" fmla="*/ 100 w 2270"/>
              <a:gd name="T5" fmla="*/ 668 h 2262"/>
              <a:gd name="T6" fmla="*/ 179 w 2270"/>
              <a:gd name="T7" fmla="*/ 523 h 2262"/>
              <a:gd name="T8" fmla="*/ 277 w 2270"/>
              <a:gd name="T9" fmla="*/ 392 h 2262"/>
              <a:gd name="T10" fmla="*/ 392 w 2270"/>
              <a:gd name="T11" fmla="*/ 276 h 2262"/>
              <a:gd name="T12" fmla="*/ 523 w 2270"/>
              <a:gd name="T13" fmla="*/ 178 h 2262"/>
              <a:gd name="T14" fmla="*/ 668 w 2270"/>
              <a:gd name="T15" fmla="*/ 100 h 2262"/>
              <a:gd name="T16" fmla="*/ 825 w 2270"/>
              <a:gd name="T17" fmla="*/ 43 h 2262"/>
              <a:gd name="T18" fmla="*/ 991 w 2270"/>
              <a:gd name="T19" fmla="*/ 9 h 2262"/>
              <a:gd name="T20" fmla="*/ 1164 w 2270"/>
              <a:gd name="T21" fmla="*/ 0 h 2262"/>
              <a:gd name="T22" fmla="*/ 1336 w 2270"/>
              <a:gd name="T23" fmla="*/ 18 h 2262"/>
              <a:gd name="T24" fmla="*/ 1499 w 2270"/>
              <a:gd name="T25" fmla="*/ 59 h 2262"/>
              <a:gd name="T26" fmla="*/ 1651 w 2270"/>
              <a:gd name="T27" fmla="*/ 124 h 2262"/>
              <a:gd name="T28" fmla="*/ 1792 w 2270"/>
              <a:gd name="T29" fmla="*/ 209 h 2262"/>
              <a:gd name="T30" fmla="*/ 1918 w 2270"/>
              <a:gd name="T31" fmla="*/ 313 h 2262"/>
              <a:gd name="T32" fmla="*/ 2028 w 2270"/>
              <a:gd name="T33" fmla="*/ 434 h 2262"/>
              <a:gd name="T34" fmla="*/ 2120 w 2270"/>
              <a:gd name="T35" fmla="*/ 570 h 2262"/>
              <a:gd name="T36" fmla="*/ 2191 w 2270"/>
              <a:gd name="T37" fmla="*/ 719 h 2262"/>
              <a:gd name="T38" fmla="*/ 2241 w 2270"/>
              <a:gd name="T39" fmla="*/ 879 h 2262"/>
              <a:gd name="T40" fmla="*/ 2267 w 2270"/>
              <a:gd name="T41" fmla="*/ 1047 h 2262"/>
              <a:gd name="T42" fmla="*/ 2267 w 2270"/>
              <a:gd name="T43" fmla="*/ 1216 h 2262"/>
              <a:gd name="T44" fmla="*/ 2245 w 2270"/>
              <a:gd name="T45" fmla="*/ 1373 h 2262"/>
              <a:gd name="T46" fmla="*/ 2202 w 2270"/>
              <a:gd name="T47" fmla="*/ 1523 h 2262"/>
              <a:gd name="T48" fmla="*/ 2139 w 2270"/>
              <a:gd name="T49" fmla="*/ 1664 h 2262"/>
              <a:gd name="T50" fmla="*/ 2059 w 2270"/>
              <a:gd name="T51" fmla="*/ 1794 h 2262"/>
              <a:gd name="T52" fmla="*/ 1963 w 2270"/>
              <a:gd name="T53" fmla="*/ 1912 h 2262"/>
              <a:gd name="T54" fmla="*/ 1852 w 2270"/>
              <a:gd name="T55" fmla="*/ 2015 h 2262"/>
              <a:gd name="T56" fmla="*/ 1728 w 2270"/>
              <a:gd name="T57" fmla="*/ 2103 h 2262"/>
              <a:gd name="T58" fmla="*/ 1592 w 2270"/>
              <a:gd name="T59" fmla="*/ 2174 h 2262"/>
              <a:gd name="T60" fmla="*/ 1446 w 2270"/>
              <a:gd name="T61" fmla="*/ 2226 h 2262"/>
              <a:gd name="T62" fmla="*/ 1292 w 2270"/>
              <a:gd name="T63" fmla="*/ 2259 h 2262"/>
              <a:gd name="T64" fmla="*/ 1266 w 2270"/>
              <a:gd name="T65" fmla="*/ 952 h 2262"/>
              <a:gd name="T66" fmla="*/ 1274 w 2270"/>
              <a:gd name="T67" fmla="*/ 882 h 2262"/>
              <a:gd name="T68" fmla="*/ 1300 w 2270"/>
              <a:gd name="T69" fmla="*/ 835 h 2262"/>
              <a:gd name="T70" fmla="*/ 1336 w 2270"/>
              <a:gd name="T71" fmla="*/ 811 h 2262"/>
              <a:gd name="T72" fmla="*/ 1390 w 2270"/>
              <a:gd name="T73" fmla="*/ 798 h 2262"/>
              <a:gd name="T74" fmla="*/ 1579 w 2270"/>
              <a:gd name="T75" fmla="*/ 508 h 2262"/>
              <a:gd name="T76" fmla="*/ 1347 w 2270"/>
              <a:gd name="T77" fmla="*/ 497 h 2262"/>
              <a:gd name="T78" fmla="*/ 1238 w 2270"/>
              <a:gd name="T79" fmla="*/ 508 h 2262"/>
              <a:gd name="T80" fmla="*/ 1126 w 2270"/>
              <a:gd name="T81" fmla="*/ 549 h 2262"/>
              <a:gd name="T82" fmla="*/ 1050 w 2270"/>
              <a:gd name="T83" fmla="*/ 607 h 2262"/>
              <a:gd name="T84" fmla="*/ 991 w 2270"/>
              <a:gd name="T85" fmla="*/ 684 h 2262"/>
              <a:gd name="T86" fmla="*/ 956 w 2270"/>
              <a:gd name="T87" fmla="*/ 769 h 2262"/>
              <a:gd name="T88" fmla="*/ 937 w 2270"/>
              <a:gd name="T89" fmla="*/ 883 h 2262"/>
              <a:gd name="T90" fmla="*/ 936 w 2270"/>
              <a:gd name="T91" fmla="*/ 1476 h 2262"/>
              <a:gd name="T92" fmla="*/ 814 w 2270"/>
              <a:gd name="T93" fmla="*/ 2223 h 2262"/>
              <a:gd name="T94" fmla="*/ 675 w 2270"/>
              <a:gd name="T95" fmla="*/ 2172 h 2262"/>
              <a:gd name="T96" fmla="*/ 544 w 2270"/>
              <a:gd name="T97" fmla="*/ 2104 h 2262"/>
              <a:gd name="T98" fmla="*/ 424 w 2270"/>
              <a:gd name="T99" fmla="*/ 2020 h 2262"/>
              <a:gd name="T100" fmla="*/ 317 w 2270"/>
              <a:gd name="T101" fmla="*/ 1922 h 2262"/>
              <a:gd name="T102" fmla="*/ 223 w 2270"/>
              <a:gd name="T103" fmla="*/ 1811 h 2262"/>
              <a:gd name="T104" fmla="*/ 144 w 2270"/>
              <a:gd name="T105" fmla="*/ 1687 h 2262"/>
              <a:gd name="T106" fmla="*/ 80 w 2270"/>
              <a:gd name="T107" fmla="*/ 1554 h 2262"/>
              <a:gd name="T108" fmla="*/ 34 w 2270"/>
              <a:gd name="T109" fmla="*/ 1413 h 2262"/>
              <a:gd name="T110" fmla="*/ 7 w 2270"/>
              <a:gd name="T111" fmla="*/ 1264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70" h="2262">
                <a:moveTo>
                  <a:pt x="0" y="1135"/>
                </a:move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9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9"/>
                </a:lnTo>
                <a:lnTo>
                  <a:pt x="36" y="851"/>
                </a:lnTo>
                <a:lnTo>
                  <a:pt x="43" y="824"/>
                </a:lnTo>
                <a:lnTo>
                  <a:pt x="51" y="798"/>
                </a:lnTo>
                <a:lnTo>
                  <a:pt x="60" y="771"/>
                </a:lnTo>
                <a:lnTo>
                  <a:pt x="69" y="745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9"/>
                </a:lnTo>
                <a:lnTo>
                  <a:pt x="137" y="594"/>
                </a:lnTo>
                <a:lnTo>
                  <a:pt x="150" y="570"/>
                </a:lnTo>
                <a:lnTo>
                  <a:pt x="164" y="546"/>
                </a:lnTo>
                <a:lnTo>
                  <a:pt x="179" y="523"/>
                </a:lnTo>
                <a:lnTo>
                  <a:pt x="194" y="500"/>
                </a:lnTo>
                <a:lnTo>
                  <a:pt x="209" y="477"/>
                </a:lnTo>
                <a:lnTo>
                  <a:pt x="225" y="455"/>
                </a:lnTo>
                <a:lnTo>
                  <a:pt x="242" y="434"/>
                </a:lnTo>
                <a:lnTo>
                  <a:pt x="259" y="412"/>
                </a:lnTo>
                <a:lnTo>
                  <a:pt x="277" y="392"/>
                </a:lnTo>
                <a:lnTo>
                  <a:pt x="295" y="371"/>
                </a:lnTo>
                <a:lnTo>
                  <a:pt x="313" y="351"/>
                </a:lnTo>
                <a:lnTo>
                  <a:pt x="332" y="332"/>
                </a:lnTo>
                <a:lnTo>
                  <a:pt x="352" y="313"/>
                </a:lnTo>
                <a:lnTo>
                  <a:pt x="372" y="294"/>
                </a:lnTo>
                <a:lnTo>
                  <a:pt x="392" y="276"/>
                </a:lnTo>
                <a:lnTo>
                  <a:pt x="413" y="259"/>
                </a:lnTo>
                <a:lnTo>
                  <a:pt x="434" y="242"/>
                </a:lnTo>
                <a:lnTo>
                  <a:pt x="456" y="225"/>
                </a:lnTo>
                <a:lnTo>
                  <a:pt x="478" y="209"/>
                </a:lnTo>
                <a:lnTo>
                  <a:pt x="500" y="194"/>
                </a:lnTo>
                <a:lnTo>
                  <a:pt x="523" y="178"/>
                </a:lnTo>
                <a:lnTo>
                  <a:pt x="546" y="164"/>
                </a:lnTo>
                <a:lnTo>
                  <a:pt x="571" y="150"/>
                </a:lnTo>
                <a:lnTo>
                  <a:pt x="595" y="137"/>
                </a:lnTo>
                <a:lnTo>
                  <a:pt x="619" y="124"/>
                </a:lnTo>
                <a:lnTo>
                  <a:pt x="643" y="112"/>
                </a:lnTo>
                <a:lnTo>
                  <a:pt x="668" y="100"/>
                </a:lnTo>
                <a:lnTo>
                  <a:pt x="694" y="89"/>
                </a:lnTo>
                <a:lnTo>
                  <a:pt x="719" y="79"/>
                </a:lnTo>
                <a:lnTo>
                  <a:pt x="745" y="69"/>
                </a:lnTo>
                <a:lnTo>
                  <a:pt x="771" y="59"/>
                </a:lnTo>
                <a:lnTo>
                  <a:pt x="798" y="51"/>
                </a:lnTo>
                <a:lnTo>
                  <a:pt x="825" y="43"/>
                </a:lnTo>
                <a:lnTo>
                  <a:pt x="852" y="36"/>
                </a:lnTo>
                <a:lnTo>
                  <a:pt x="879" y="29"/>
                </a:lnTo>
                <a:lnTo>
                  <a:pt x="906" y="23"/>
                </a:lnTo>
                <a:lnTo>
                  <a:pt x="934" y="18"/>
                </a:lnTo>
                <a:lnTo>
                  <a:pt x="962" y="13"/>
                </a:lnTo>
                <a:lnTo>
                  <a:pt x="991" y="9"/>
                </a:lnTo>
                <a:lnTo>
                  <a:pt x="1019" y="6"/>
                </a:lnTo>
                <a:lnTo>
                  <a:pt x="1048" y="3"/>
                </a:lnTo>
                <a:lnTo>
                  <a:pt x="1077" y="1"/>
                </a:lnTo>
                <a:lnTo>
                  <a:pt x="1106" y="0"/>
                </a:lnTo>
                <a:lnTo>
                  <a:pt x="1135" y="0"/>
                </a:lnTo>
                <a:lnTo>
                  <a:pt x="1164" y="0"/>
                </a:lnTo>
                <a:lnTo>
                  <a:pt x="1193" y="1"/>
                </a:lnTo>
                <a:lnTo>
                  <a:pt x="1222" y="3"/>
                </a:lnTo>
                <a:lnTo>
                  <a:pt x="1251" y="6"/>
                </a:lnTo>
                <a:lnTo>
                  <a:pt x="1279" y="9"/>
                </a:lnTo>
                <a:lnTo>
                  <a:pt x="1308" y="13"/>
                </a:lnTo>
                <a:lnTo>
                  <a:pt x="1336" y="18"/>
                </a:lnTo>
                <a:lnTo>
                  <a:pt x="1363" y="23"/>
                </a:lnTo>
                <a:lnTo>
                  <a:pt x="1391" y="29"/>
                </a:lnTo>
                <a:lnTo>
                  <a:pt x="1418" y="36"/>
                </a:lnTo>
                <a:lnTo>
                  <a:pt x="1445" y="43"/>
                </a:lnTo>
                <a:lnTo>
                  <a:pt x="1472" y="51"/>
                </a:lnTo>
                <a:lnTo>
                  <a:pt x="1499" y="59"/>
                </a:lnTo>
                <a:lnTo>
                  <a:pt x="1525" y="69"/>
                </a:lnTo>
                <a:lnTo>
                  <a:pt x="1551" y="79"/>
                </a:lnTo>
                <a:lnTo>
                  <a:pt x="1576" y="89"/>
                </a:lnTo>
                <a:lnTo>
                  <a:pt x="1602" y="100"/>
                </a:lnTo>
                <a:lnTo>
                  <a:pt x="1627" y="112"/>
                </a:lnTo>
                <a:lnTo>
                  <a:pt x="1651" y="124"/>
                </a:lnTo>
                <a:lnTo>
                  <a:pt x="1675" y="137"/>
                </a:lnTo>
                <a:lnTo>
                  <a:pt x="1699" y="150"/>
                </a:lnTo>
                <a:lnTo>
                  <a:pt x="1724" y="164"/>
                </a:lnTo>
                <a:lnTo>
                  <a:pt x="1747" y="178"/>
                </a:lnTo>
                <a:lnTo>
                  <a:pt x="1770" y="194"/>
                </a:lnTo>
                <a:lnTo>
                  <a:pt x="1792" y="209"/>
                </a:lnTo>
                <a:lnTo>
                  <a:pt x="1814" y="225"/>
                </a:lnTo>
                <a:lnTo>
                  <a:pt x="1836" y="242"/>
                </a:lnTo>
                <a:lnTo>
                  <a:pt x="1857" y="259"/>
                </a:lnTo>
                <a:lnTo>
                  <a:pt x="1878" y="276"/>
                </a:lnTo>
                <a:lnTo>
                  <a:pt x="1898" y="294"/>
                </a:lnTo>
                <a:lnTo>
                  <a:pt x="1918" y="313"/>
                </a:lnTo>
                <a:lnTo>
                  <a:pt x="1938" y="332"/>
                </a:lnTo>
                <a:lnTo>
                  <a:pt x="1957" y="351"/>
                </a:lnTo>
                <a:lnTo>
                  <a:pt x="1975" y="371"/>
                </a:lnTo>
                <a:lnTo>
                  <a:pt x="1993" y="392"/>
                </a:lnTo>
                <a:lnTo>
                  <a:pt x="2011" y="412"/>
                </a:lnTo>
                <a:lnTo>
                  <a:pt x="2028" y="434"/>
                </a:lnTo>
                <a:lnTo>
                  <a:pt x="2045" y="455"/>
                </a:lnTo>
                <a:lnTo>
                  <a:pt x="2061" y="477"/>
                </a:lnTo>
                <a:lnTo>
                  <a:pt x="2076" y="500"/>
                </a:lnTo>
                <a:lnTo>
                  <a:pt x="2091" y="523"/>
                </a:lnTo>
                <a:lnTo>
                  <a:pt x="2106" y="546"/>
                </a:lnTo>
                <a:lnTo>
                  <a:pt x="2120" y="570"/>
                </a:lnTo>
                <a:lnTo>
                  <a:pt x="2133" y="594"/>
                </a:lnTo>
                <a:lnTo>
                  <a:pt x="2146" y="619"/>
                </a:lnTo>
                <a:lnTo>
                  <a:pt x="2158" y="643"/>
                </a:lnTo>
                <a:lnTo>
                  <a:pt x="2170" y="668"/>
                </a:lnTo>
                <a:lnTo>
                  <a:pt x="2181" y="693"/>
                </a:lnTo>
                <a:lnTo>
                  <a:pt x="2191" y="719"/>
                </a:lnTo>
                <a:lnTo>
                  <a:pt x="2201" y="745"/>
                </a:lnTo>
                <a:lnTo>
                  <a:pt x="2210" y="771"/>
                </a:lnTo>
                <a:lnTo>
                  <a:pt x="2219" y="798"/>
                </a:lnTo>
                <a:lnTo>
                  <a:pt x="2227" y="824"/>
                </a:lnTo>
                <a:lnTo>
                  <a:pt x="2234" y="851"/>
                </a:lnTo>
                <a:lnTo>
                  <a:pt x="2241" y="879"/>
                </a:lnTo>
                <a:lnTo>
                  <a:pt x="2247" y="906"/>
                </a:lnTo>
                <a:lnTo>
                  <a:pt x="2252" y="934"/>
                </a:lnTo>
                <a:lnTo>
                  <a:pt x="2257" y="962"/>
                </a:lnTo>
                <a:lnTo>
                  <a:pt x="2261" y="990"/>
                </a:lnTo>
                <a:lnTo>
                  <a:pt x="2264" y="1019"/>
                </a:lnTo>
                <a:lnTo>
                  <a:pt x="2267" y="1047"/>
                </a:lnTo>
                <a:lnTo>
                  <a:pt x="2268" y="1076"/>
                </a:lnTo>
                <a:lnTo>
                  <a:pt x="2269" y="1105"/>
                </a:lnTo>
                <a:lnTo>
                  <a:pt x="2270" y="1135"/>
                </a:lnTo>
                <a:lnTo>
                  <a:pt x="2270" y="1162"/>
                </a:lnTo>
                <a:lnTo>
                  <a:pt x="2269" y="1189"/>
                </a:lnTo>
                <a:lnTo>
                  <a:pt x="2267" y="1216"/>
                </a:lnTo>
                <a:lnTo>
                  <a:pt x="2265" y="1243"/>
                </a:lnTo>
                <a:lnTo>
                  <a:pt x="2262" y="1269"/>
                </a:lnTo>
                <a:lnTo>
                  <a:pt x="2259" y="1295"/>
                </a:lnTo>
                <a:lnTo>
                  <a:pt x="2255" y="1322"/>
                </a:lnTo>
                <a:lnTo>
                  <a:pt x="2250" y="1348"/>
                </a:lnTo>
                <a:lnTo>
                  <a:pt x="2245" y="1373"/>
                </a:lnTo>
                <a:lnTo>
                  <a:pt x="2239" y="1399"/>
                </a:lnTo>
                <a:lnTo>
                  <a:pt x="2233" y="1424"/>
                </a:lnTo>
                <a:lnTo>
                  <a:pt x="2226" y="1449"/>
                </a:lnTo>
                <a:lnTo>
                  <a:pt x="2218" y="1474"/>
                </a:lnTo>
                <a:lnTo>
                  <a:pt x="2210" y="1499"/>
                </a:lnTo>
                <a:lnTo>
                  <a:pt x="2202" y="1523"/>
                </a:lnTo>
                <a:lnTo>
                  <a:pt x="2193" y="1547"/>
                </a:lnTo>
                <a:lnTo>
                  <a:pt x="2183" y="1571"/>
                </a:lnTo>
                <a:lnTo>
                  <a:pt x="2173" y="1595"/>
                </a:lnTo>
                <a:lnTo>
                  <a:pt x="2162" y="1618"/>
                </a:lnTo>
                <a:lnTo>
                  <a:pt x="2151" y="1641"/>
                </a:lnTo>
                <a:lnTo>
                  <a:pt x="2139" y="1664"/>
                </a:lnTo>
                <a:lnTo>
                  <a:pt x="2127" y="1686"/>
                </a:lnTo>
                <a:lnTo>
                  <a:pt x="2114" y="1709"/>
                </a:lnTo>
                <a:lnTo>
                  <a:pt x="2101" y="1731"/>
                </a:lnTo>
                <a:lnTo>
                  <a:pt x="2088" y="1752"/>
                </a:lnTo>
                <a:lnTo>
                  <a:pt x="2074" y="1773"/>
                </a:lnTo>
                <a:lnTo>
                  <a:pt x="2059" y="1794"/>
                </a:lnTo>
                <a:lnTo>
                  <a:pt x="2044" y="1815"/>
                </a:lnTo>
                <a:lnTo>
                  <a:pt x="2029" y="1835"/>
                </a:lnTo>
                <a:lnTo>
                  <a:pt x="2013" y="1854"/>
                </a:lnTo>
                <a:lnTo>
                  <a:pt x="1997" y="1874"/>
                </a:lnTo>
                <a:lnTo>
                  <a:pt x="1980" y="1893"/>
                </a:lnTo>
                <a:lnTo>
                  <a:pt x="1963" y="1912"/>
                </a:lnTo>
                <a:lnTo>
                  <a:pt x="1945" y="1930"/>
                </a:lnTo>
                <a:lnTo>
                  <a:pt x="1928" y="1948"/>
                </a:lnTo>
                <a:lnTo>
                  <a:pt x="1909" y="1965"/>
                </a:lnTo>
                <a:lnTo>
                  <a:pt x="1891" y="1982"/>
                </a:lnTo>
                <a:lnTo>
                  <a:pt x="1871" y="1999"/>
                </a:lnTo>
                <a:lnTo>
                  <a:pt x="1852" y="2015"/>
                </a:lnTo>
                <a:lnTo>
                  <a:pt x="1832" y="2031"/>
                </a:lnTo>
                <a:lnTo>
                  <a:pt x="1812" y="2046"/>
                </a:lnTo>
                <a:lnTo>
                  <a:pt x="1792" y="2061"/>
                </a:lnTo>
                <a:lnTo>
                  <a:pt x="1771" y="2075"/>
                </a:lnTo>
                <a:lnTo>
                  <a:pt x="1750" y="2089"/>
                </a:lnTo>
                <a:lnTo>
                  <a:pt x="1728" y="2103"/>
                </a:lnTo>
                <a:lnTo>
                  <a:pt x="1706" y="2116"/>
                </a:lnTo>
                <a:lnTo>
                  <a:pt x="1683" y="2129"/>
                </a:lnTo>
                <a:lnTo>
                  <a:pt x="1661" y="2141"/>
                </a:lnTo>
                <a:lnTo>
                  <a:pt x="1638" y="2152"/>
                </a:lnTo>
                <a:lnTo>
                  <a:pt x="1615" y="2163"/>
                </a:lnTo>
                <a:lnTo>
                  <a:pt x="1592" y="2174"/>
                </a:lnTo>
                <a:lnTo>
                  <a:pt x="1568" y="2184"/>
                </a:lnTo>
                <a:lnTo>
                  <a:pt x="1544" y="2194"/>
                </a:lnTo>
                <a:lnTo>
                  <a:pt x="1520" y="2203"/>
                </a:lnTo>
                <a:lnTo>
                  <a:pt x="1496" y="2211"/>
                </a:lnTo>
                <a:lnTo>
                  <a:pt x="1471" y="2219"/>
                </a:lnTo>
                <a:lnTo>
                  <a:pt x="1446" y="2226"/>
                </a:lnTo>
                <a:lnTo>
                  <a:pt x="1421" y="2233"/>
                </a:lnTo>
                <a:lnTo>
                  <a:pt x="1396" y="2239"/>
                </a:lnTo>
                <a:lnTo>
                  <a:pt x="1370" y="2245"/>
                </a:lnTo>
                <a:lnTo>
                  <a:pt x="1344" y="2250"/>
                </a:lnTo>
                <a:lnTo>
                  <a:pt x="1318" y="2255"/>
                </a:lnTo>
                <a:lnTo>
                  <a:pt x="1292" y="2259"/>
                </a:lnTo>
                <a:lnTo>
                  <a:pt x="1266" y="2262"/>
                </a:lnTo>
                <a:lnTo>
                  <a:pt x="1266" y="1476"/>
                </a:lnTo>
                <a:lnTo>
                  <a:pt x="1541" y="1476"/>
                </a:lnTo>
                <a:lnTo>
                  <a:pt x="1582" y="1156"/>
                </a:lnTo>
                <a:lnTo>
                  <a:pt x="1266" y="1156"/>
                </a:lnTo>
                <a:lnTo>
                  <a:pt x="1266" y="952"/>
                </a:lnTo>
                <a:lnTo>
                  <a:pt x="1266" y="935"/>
                </a:lnTo>
                <a:lnTo>
                  <a:pt x="1267" y="919"/>
                </a:lnTo>
                <a:lnTo>
                  <a:pt x="1268" y="911"/>
                </a:lnTo>
                <a:lnTo>
                  <a:pt x="1269" y="903"/>
                </a:lnTo>
                <a:lnTo>
                  <a:pt x="1272" y="889"/>
                </a:lnTo>
                <a:lnTo>
                  <a:pt x="1274" y="882"/>
                </a:lnTo>
                <a:lnTo>
                  <a:pt x="1276" y="875"/>
                </a:lnTo>
                <a:lnTo>
                  <a:pt x="1281" y="862"/>
                </a:lnTo>
                <a:lnTo>
                  <a:pt x="1284" y="856"/>
                </a:lnTo>
                <a:lnTo>
                  <a:pt x="1287" y="850"/>
                </a:lnTo>
                <a:lnTo>
                  <a:pt x="1295" y="840"/>
                </a:lnTo>
                <a:lnTo>
                  <a:pt x="1300" y="835"/>
                </a:lnTo>
                <a:lnTo>
                  <a:pt x="1305" y="830"/>
                </a:lnTo>
                <a:lnTo>
                  <a:pt x="1310" y="825"/>
                </a:lnTo>
                <a:lnTo>
                  <a:pt x="1316" y="821"/>
                </a:lnTo>
                <a:lnTo>
                  <a:pt x="1322" y="817"/>
                </a:lnTo>
                <a:lnTo>
                  <a:pt x="1329" y="814"/>
                </a:lnTo>
                <a:lnTo>
                  <a:pt x="1336" y="811"/>
                </a:lnTo>
                <a:lnTo>
                  <a:pt x="1343" y="808"/>
                </a:lnTo>
                <a:lnTo>
                  <a:pt x="1352" y="805"/>
                </a:lnTo>
                <a:lnTo>
                  <a:pt x="1360" y="803"/>
                </a:lnTo>
                <a:lnTo>
                  <a:pt x="1369" y="801"/>
                </a:lnTo>
                <a:lnTo>
                  <a:pt x="1379" y="799"/>
                </a:lnTo>
                <a:lnTo>
                  <a:pt x="1390" y="798"/>
                </a:lnTo>
                <a:lnTo>
                  <a:pt x="1400" y="797"/>
                </a:lnTo>
                <a:lnTo>
                  <a:pt x="1412" y="797"/>
                </a:lnTo>
                <a:lnTo>
                  <a:pt x="1424" y="796"/>
                </a:lnTo>
                <a:lnTo>
                  <a:pt x="1593" y="796"/>
                </a:lnTo>
                <a:lnTo>
                  <a:pt x="1593" y="510"/>
                </a:lnTo>
                <a:lnTo>
                  <a:pt x="1579" y="508"/>
                </a:lnTo>
                <a:lnTo>
                  <a:pt x="1559" y="506"/>
                </a:lnTo>
                <a:lnTo>
                  <a:pt x="1503" y="502"/>
                </a:lnTo>
                <a:lnTo>
                  <a:pt x="1468" y="500"/>
                </a:lnTo>
                <a:lnTo>
                  <a:pt x="1430" y="498"/>
                </a:lnTo>
                <a:lnTo>
                  <a:pt x="1390" y="497"/>
                </a:lnTo>
                <a:lnTo>
                  <a:pt x="1347" y="497"/>
                </a:lnTo>
                <a:lnTo>
                  <a:pt x="1324" y="497"/>
                </a:lnTo>
                <a:lnTo>
                  <a:pt x="1302" y="499"/>
                </a:lnTo>
                <a:lnTo>
                  <a:pt x="1280" y="501"/>
                </a:lnTo>
                <a:lnTo>
                  <a:pt x="1270" y="502"/>
                </a:lnTo>
                <a:lnTo>
                  <a:pt x="1259" y="504"/>
                </a:lnTo>
                <a:lnTo>
                  <a:pt x="1238" y="508"/>
                </a:lnTo>
                <a:lnTo>
                  <a:pt x="1218" y="513"/>
                </a:lnTo>
                <a:lnTo>
                  <a:pt x="1199" y="518"/>
                </a:lnTo>
                <a:lnTo>
                  <a:pt x="1180" y="525"/>
                </a:lnTo>
                <a:lnTo>
                  <a:pt x="1161" y="532"/>
                </a:lnTo>
                <a:lnTo>
                  <a:pt x="1143" y="540"/>
                </a:lnTo>
                <a:lnTo>
                  <a:pt x="1126" y="549"/>
                </a:lnTo>
                <a:lnTo>
                  <a:pt x="1118" y="554"/>
                </a:lnTo>
                <a:lnTo>
                  <a:pt x="1109" y="559"/>
                </a:lnTo>
                <a:lnTo>
                  <a:pt x="1094" y="570"/>
                </a:lnTo>
                <a:lnTo>
                  <a:pt x="1078" y="581"/>
                </a:lnTo>
                <a:lnTo>
                  <a:pt x="1064" y="594"/>
                </a:lnTo>
                <a:lnTo>
                  <a:pt x="1050" y="607"/>
                </a:lnTo>
                <a:lnTo>
                  <a:pt x="1037" y="620"/>
                </a:lnTo>
                <a:lnTo>
                  <a:pt x="1024" y="635"/>
                </a:lnTo>
                <a:lnTo>
                  <a:pt x="1018" y="643"/>
                </a:lnTo>
                <a:lnTo>
                  <a:pt x="1012" y="650"/>
                </a:lnTo>
                <a:lnTo>
                  <a:pt x="1001" y="667"/>
                </a:lnTo>
                <a:lnTo>
                  <a:pt x="991" y="684"/>
                </a:lnTo>
                <a:lnTo>
                  <a:pt x="986" y="692"/>
                </a:lnTo>
                <a:lnTo>
                  <a:pt x="982" y="701"/>
                </a:lnTo>
                <a:lnTo>
                  <a:pt x="973" y="720"/>
                </a:lnTo>
                <a:lnTo>
                  <a:pt x="966" y="739"/>
                </a:lnTo>
                <a:lnTo>
                  <a:pt x="959" y="759"/>
                </a:lnTo>
                <a:lnTo>
                  <a:pt x="956" y="769"/>
                </a:lnTo>
                <a:lnTo>
                  <a:pt x="953" y="780"/>
                </a:lnTo>
                <a:lnTo>
                  <a:pt x="948" y="801"/>
                </a:lnTo>
                <a:lnTo>
                  <a:pt x="943" y="824"/>
                </a:lnTo>
                <a:lnTo>
                  <a:pt x="940" y="847"/>
                </a:lnTo>
                <a:lnTo>
                  <a:pt x="938" y="871"/>
                </a:lnTo>
                <a:lnTo>
                  <a:pt x="937" y="883"/>
                </a:lnTo>
                <a:lnTo>
                  <a:pt x="936" y="895"/>
                </a:lnTo>
                <a:lnTo>
                  <a:pt x="936" y="920"/>
                </a:lnTo>
                <a:lnTo>
                  <a:pt x="936" y="1156"/>
                </a:lnTo>
                <a:lnTo>
                  <a:pt x="660" y="1156"/>
                </a:lnTo>
                <a:lnTo>
                  <a:pt x="660" y="1476"/>
                </a:lnTo>
                <a:lnTo>
                  <a:pt x="936" y="1476"/>
                </a:lnTo>
                <a:lnTo>
                  <a:pt x="936" y="2252"/>
                </a:lnTo>
                <a:lnTo>
                  <a:pt x="911" y="2247"/>
                </a:lnTo>
                <a:lnTo>
                  <a:pt x="886" y="2242"/>
                </a:lnTo>
                <a:lnTo>
                  <a:pt x="862" y="2236"/>
                </a:lnTo>
                <a:lnTo>
                  <a:pt x="838" y="2230"/>
                </a:lnTo>
                <a:lnTo>
                  <a:pt x="814" y="2223"/>
                </a:lnTo>
                <a:lnTo>
                  <a:pt x="790" y="2216"/>
                </a:lnTo>
                <a:lnTo>
                  <a:pt x="766" y="2208"/>
                </a:lnTo>
                <a:lnTo>
                  <a:pt x="743" y="2200"/>
                </a:lnTo>
                <a:lnTo>
                  <a:pt x="720" y="2191"/>
                </a:lnTo>
                <a:lnTo>
                  <a:pt x="697" y="2182"/>
                </a:lnTo>
                <a:lnTo>
                  <a:pt x="675" y="2172"/>
                </a:lnTo>
                <a:lnTo>
                  <a:pt x="652" y="2162"/>
                </a:lnTo>
                <a:lnTo>
                  <a:pt x="630" y="2151"/>
                </a:lnTo>
                <a:lnTo>
                  <a:pt x="608" y="2140"/>
                </a:lnTo>
                <a:lnTo>
                  <a:pt x="587" y="2129"/>
                </a:lnTo>
                <a:lnTo>
                  <a:pt x="565" y="2116"/>
                </a:lnTo>
                <a:lnTo>
                  <a:pt x="544" y="2104"/>
                </a:lnTo>
                <a:lnTo>
                  <a:pt x="523" y="2091"/>
                </a:lnTo>
                <a:lnTo>
                  <a:pt x="503" y="2078"/>
                </a:lnTo>
                <a:lnTo>
                  <a:pt x="483" y="2064"/>
                </a:lnTo>
                <a:lnTo>
                  <a:pt x="463" y="2050"/>
                </a:lnTo>
                <a:lnTo>
                  <a:pt x="443" y="2035"/>
                </a:lnTo>
                <a:lnTo>
                  <a:pt x="424" y="2020"/>
                </a:lnTo>
                <a:lnTo>
                  <a:pt x="406" y="2005"/>
                </a:lnTo>
                <a:lnTo>
                  <a:pt x="387" y="1989"/>
                </a:lnTo>
                <a:lnTo>
                  <a:pt x="369" y="1973"/>
                </a:lnTo>
                <a:lnTo>
                  <a:pt x="351" y="1956"/>
                </a:lnTo>
                <a:lnTo>
                  <a:pt x="334" y="1939"/>
                </a:lnTo>
                <a:lnTo>
                  <a:pt x="317" y="1922"/>
                </a:lnTo>
                <a:lnTo>
                  <a:pt x="300" y="1904"/>
                </a:lnTo>
                <a:lnTo>
                  <a:pt x="284" y="1886"/>
                </a:lnTo>
                <a:lnTo>
                  <a:pt x="268" y="1868"/>
                </a:lnTo>
                <a:lnTo>
                  <a:pt x="253" y="1849"/>
                </a:lnTo>
                <a:lnTo>
                  <a:pt x="238" y="1830"/>
                </a:lnTo>
                <a:lnTo>
                  <a:pt x="223" y="1811"/>
                </a:lnTo>
                <a:lnTo>
                  <a:pt x="209" y="1791"/>
                </a:lnTo>
                <a:lnTo>
                  <a:pt x="195" y="1771"/>
                </a:lnTo>
                <a:lnTo>
                  <a:pt x="181" y="1751"/>
                </a:lnTo>
                <a:lnTo>
                  <a:pt x="168" y="1730"/>
                </a:lnTo>
                <a:lnTo>
                  <a:pt x="156" y="1709"/>
                </a:lnTo>
                <a:lnTo>
                  <a:pt x="144" y="1687"/>
                </a:lnTo>
                <a:lnTo>
                  <a:pt x="132" y="1666"/>
                </a:lnTo>
                <a:lnTo>
                  <a:pt x="121" y="1644"/>
                </a:lnTo>
                <a:lnTo>
                  <a:pt x="110" y="1622"/>
                </a:lnTo>
                <a:lnTo>
                  <a:pt x="100" y="1600"/>
                </a:lnTo>
                <a:lnTo>
                  <a:pt x="90" y="1577"/>
                </a:lnTo>
                <a:lnTo>
                  <a:pt x="80" y="1554"/>
                </a:lnTo>
                <a:lnTo>
                  <a:pt x="71" y="1531"/>
                </a:lnTo>
                <a:lnTo>
                  <a:pt x="63" y="1508"/>
                </a:lnTo>
                <a:lnTo>
                  <a:pt x="55" y="1485"/>
                </a:lnTo>
                <a:lnTo>
                  <a:pt x="48" y="1461"/>
                </a:lnTo>
                <a:lnTo>
                  <a:pt x="41" y="1437"/>
                </a:lnTo>
                <a:lnTo>
                  <a:pt x="34" y="1413"/>
                </a:lnTo>
                <a:lnTo>
                  <a:pt x="29" y="1388"/>
                </a:lnTo>
                <a:lnTo>
                  <a:pt x="23" y="1364"/>
                </a:lnTo>
                <a:lnTo>
                  <a:pt x="18" y="1339"/>
                </a:lnTo>
                <a:lnTo>
                  <a:pt x="14" y="1314"/>
                </a:lnTo>
                <a:lnTo>
                  <a:pt x="11" y="1289"/>
                </a:lnTo>
                <a:lnTo>
                  <a:pt x="7" y="1264"/>
                </a:lnTo>
                <a:lnTo>
                  <a:pt x="5" y="1238"/>
                </a:lnTo>
                <a:lnTo>
                  <a:pt x="3" y="1213"/>
                </a:lnTo>
                <a:lnTo>
                  <a:pt x="1" y="1187"/>
                </a:lnTo>
                <a:lnTo>
                  <a:pt x="0" y="1161"/>
                </a:lnTo>
                <a:lnTo>
                  <a:pt x="0" y="1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sv-SE" dirty="0"/>
          </a:p>
        </p:txBody>
      </p:sp>
      <p:sp>
        <p:nvSpPr>
          <p:cNvPr id="11" name="TextBox 12">
            <a:hlinkClick r:id="rId8"/>
            <a:extLst>
              <a:ext uri="{FF2B5EF4-FFF2-40B4-BE49-F238E27FC236}">
                <a16:creationId xmlns:a16="http://schemas.microsoft.com/office/drawing/2014/main" id="{1E33A53B-CD10-8760-CCBF-8F1177CAAC5F}"/>
              </a:ext>
            </a:extLst>
          </p:cNvPr>
          <p:cNvSpPr txBox="1"/>
          <p:nvPr userDrawn="1"/>
        </p:nvSpPr>
        <p:spPr>
          <a:xfrm>
            <a:off x="8013549" y="5929551"/>
            <a:ext cx="3411191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sv-SE" sz="2000" b="1" u="none" dirty="0">
                <a:solidFill>
                  <a:schemeClr val="bg1"/>
                </a:solidFill>
                <a:latin typeface="+mn-lt"/>
              </a:rPr>
              <a:t>www.kuntaliitto.fi</a:t>
            </a:r>
          </a:p>
          <a:p>
            <a:pPr algn="r"/>
            <a:r>
              <a:rPr lang="sv-SE" sz="2000" b="1" dirty="0">
                <a:solidFill>
                  <a:schemeClr val="bg1"/>
                </a:solidFill>
                <a:latin typeface="+mn-lt"/>
              </a:rPr>
              <a:t>www.kommunforbundet.fi</a:t>
            </a:r>
          </a:p>
        </p:txBody>
      </p:sp>
    </p:spTree>
    <p:extLst>
      <p:ext uri="{BB962C8B-B14F-4D97-AF65-F5344CB8AC3E}">
        <p14:creationId xmlns:p14="http://schemas.microsoft.com/office/powerpoint/2010/main" val="108096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F58D591-17B7-4AE6-BB60-16CEB88C4BBC}" type="datetime1">
              <a:rPr lang="fi-FI" smtClean="0"/>
              <a:t>5.4.2023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8253F78-F4F9-BFBD-5450-8B819FAD63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76396" y="2780928"/>
            <a:ext cx="6043603" cy="131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1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6567F7-A74A-4A34-A59B-3212670D2AE7}" type="datetime1">
              <a:rPr lang="fi-FI" smtClean="0"/>
              <a:t>5.4.2023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A4B658C-4EE3-E011-005B-4EAFD0F555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76396" y="2780928"/>
            <a:ext cx="6043603" cy="131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5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vaale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747897"/>
          </a:xfrm>
        </p:spPr>
        <p:txBody>
          <a:bodyPr anchor="t" anchorCtr="0">
            <a:spAutoFit/>
          </a:bodyPr>
          <a:lstStyle>
            <a:lvl1pPr algn="l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79614B5-578D-468F-9090-1F59D13EFBEC}" type="datetime1">
              <a:rPr lang="fi-FI" smtClean="0"/>
              <a:t>5.4.2023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A433A9E-C7ED-0AED-F9AD-A5F5D595D6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057" y="332656"/>
            <a:ext cx="2401583" cy="52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1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tumm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747897"/>
          </a:xfrm>
        </p:spPr>
        <p:txBody>
          <a:bodyPr anchor="t" anchorCtr="0">
            <a:sp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735DE95-D114-4AEA-A812-E14BD5E49622}" type="datetime1">
              <a:rPr lang="fi-FI" smtClean="0"/>
              <a:t>5.4.2023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pic>
        <p:nvPicPr>
          <p:cNvPr id="7" name="Kuva 6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A9580BFD-F674-A24B-CFA0-1502454B36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65" y="387101"/>
            <a:ext cx="2257567" cy="44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4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vaale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3208654-B07A-4704-BD4C-3600EF4D3889}" type="datetime1">
              <a:rPr lang="fi-FI" smtClean="0"/>
              <a:t>5.4.2023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accent3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B43AB4C-2F2A-B1DF-CE21-FCBA4998B2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6050" y="6285436"/>
            <a:ext cx="1199187" cy="26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6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tumm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E774FDB-E875-4D3F-8862-251C29449380}" type="datetime1">
              <a:rPr lang="fi-FI" smtClean="0"/>
              <a:t>5.4.2023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5" name="Kuva 4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EBFD70F3-D100-FE48-6D70-F1B96F1D36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5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148526C6-3463-4172-A547-D35A96DC630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C71194F-0947-4BD5-A12E-64CAC5CECC1F}" type="datetime1">
              <a:rPr lang="fi-FI" smtClean="0"/>
              <a:t>5.4.2023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F0CA18D3-B0A6-4789-A332-2EB7544B67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5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vaale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148526C6-3463-4172-A547-D35A96DC630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C6EA409-A95B-408E-8809-4F287FB5716D}" type="datetime1">
              <a:rPr lang="fi-FI" smtClean="0"/>
              <a:t>5.4.2023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600899A-0F3F-7892-9152-B31192985F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6050" y="6285436"/>
            <a:ext cx="1199187" cy="26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2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D163EEF-B8F6-4FA6-A43B-42F29449964B}" type="datetime1">
              <a:rPr lang="fi-FI" smtClean="0"/>
              <a:t>5.4.2023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AF590D6E-CB0F-A027-0BE0-EDFB57AD7B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2507" y="332655"/>
            <a:ext cx="2321125" cy="50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6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6AC5613-0FBC-4A2B-A10F-E5C140DFFEE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849ECF7-BCC6-444B-91DD-0A498E68CC2C}" type="datetime1">
              <a:rPr lang="fi-FI" smtClean="0"/>
              <a:t>5.4.2023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11900" y="1052670"/>
            <a:ext cx="5113338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5" name="Kuva 4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1F79A234-D42A-9E03-82BA-1C1914D308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5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2 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A6C31B4-89A7-4449-B288-D72F05738CB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6892272-29E1-40F0-A23D-4521FB93520D}" type="datetime1">
              <a:rPr lang="fi-FI" smtClean="0"/>
              <a:t>5.4.2023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5113337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5" name="Kuva 4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E98D1C0E-0247-FD27-1951-2963C15DD6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7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 ja grafiikk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FD53BDE4-81AB-41F6-A004-26DAD8D0DCC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A17B-2728-4812-BD36-2D48D0819177}" type="datetime1">
              <a:rPr lang="fi-FI" smtClean="0"/>
              <a:t>5.4.2023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C506FFA0-A0EE-3C14-8AFC-27C2F51D2A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6050" y="6285436"/>
            <a:ext cx="1199187" cy="26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26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B251319-CC70-4A86-8B39-757128D01B55}" type="datetime1">
              <a:rPr lang="fi-FI" smtClean="0"/>
              <a:t>5.4.2023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pic>
        <p:nvPicPr>
          <p:cNvPr id="10" name="Kuva 9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216A3577-0C4B-46B4-C6A3-2DF7F3B357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332656"/>
            <a:ext cx="2304256" cy="45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rivinen 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58414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10658475" cy="324008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1554-BD96-489C-AC34-A7B4D28A369C}" type="datetime1">
              <a:rPr lang="fi-FI" noProof="0" smtClean="0"/>
              <a:t>5.4.2023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9482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rivinen 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1783-9B67-47D5-BD56-9F174F4EAE56}" type="datetime1">
              <a:rPr lang="fi-FI" smtClean="0"/>
              <a:t>5.4.2023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662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image" Target="../media/image3.svg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0081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8840"/>
            <a:ext cx="10658475" cy="38166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 dirty="0"/>
              <a:t>Click to edit Master text styles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  <a:p>
            <a:pPr lvl="5"/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7938" y="6309321"/>
            <a:ext cx="2016124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>
                <a:solidFill>
                  <a:schemeClr val="accent3"/>
                </a:solidFill>
              </a:defRPr>
            </a:lvl1pPr>
          </a:lstStyle>
          <a:p>
            <a:fld id="{3B369565-26DD-4407-B43B-8514F803BA6F}" type="datetime1">
              <a:rPr lang="fi-FI" noProof="0" smtClean="0"/>
              <a:t>5.4.2023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9456" y="6309321"/>
            <a:ext cx="3888482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fi-FI" noProof="0" dirty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763" y="6309321"/>
            <a:ext cx="432693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fld id="{0861148C-697E-4B67-BDAA-872F34DF1106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8" name="(c)" hidden="1"/>
          <p:cNvSpPr txBox="1"/>
          <p:nvPr userDrawn="1"/>
        </p:nvSpPr>
        <p:spPr>
          <a:xfrm>
            <a:off x="11932016" y="6891795"/>
            <a:ext cx="25327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 kuntaliitto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F5F7B09B-2E9D-3DA3-CB9F-600999002B9A}"/>
              </a:ext>
            </a:extLst>
          </p:cNvPr>
          <p:cNvPicPr>
            <a:picLocks noChangeAspect="1"/>
          </p:cNvPicPr>
          <p:nvPr userDrawn="1"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10226050" y="6285436"/>
            <a:ext cx="1199187" cy="26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3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3" r:id="rId2"/>
    <p:sldLayoutId id="2147483662" r:id="rId3"/>
    <p:sldLayoutId id="2147483663" r:id="rId4"/>
    <p:sldLayoutId id="2147483705" r:id="rId5"/>
    <p:sldLayoutId id="2147483661" r:id="rId6"/>
    <p:sldLayoutId id="2147483707" r:id="rId7"/>
    <p:sldLayoutId id="2147483668" r:id="rId8"/>
    <p:sldLayoutId id="2147483650" r:id="rId9"/>
    <p:sldLayoutId id="2147483653" r:id="rId10"/>
    <p:sldLayoutId id="2147483652" r:id="rId11"/>
    <p:sldLayoutId id="2147483667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701" r:id="rId26"/>
    <p:sldLayoutId id="2147483721" r:id="rId27"/>
    <p:sldLayoutId id="2147483722" r:id="rId28"/>
    <p:sldLayoutId id="2147483732" r:id="rId29"/>
    <p:sldLayoutId id="2147483733" r:id="rId30"/>
    <p:sldLayoutId id="2147483734" r:id="rId31"/>
    <p:sldLayoutId id="2147483651" r:id="rId32"/>
    <p:sldLayoutId id="2147483664" r:id="rId33"/>
    <p:sldLayoutId id="2147483666" r:id="rId34"/>
    <p:sldLayoutId id="2147483708" r:id="rId35"/>
    <p:sldLayoutId id="2147483665" r:id="rId36"/>
    <p:sldLayoutId id="2147483711" r:id="rId37"/>
    <p:sldLayoutId id="2147483654" r:id="rId38"/>
    <p:sldLayoutId id="2147483684" r:id="rId39"/>
    <p:sldLayoutId id="2147483685" r:id="rId40"/>
    <p:sldLayoutId id="2147483686" r:id="rId41"/>
    <p:sldLayoutId id="2147483683" r:id="rId42"/>
    <p:sldLayoutId id="2147483717" r:id="rId43"/>
    <p:sldLayoutId id="2147483687" r:id="rId44"/>
    <p:sldLayoutId id="2147483718" r:id="rId45"/>
    <p:sldLayoutId id="2147483720" r:id="rId46"/>
    <p:sldLayoutId id="2147483655" r:id="rId47"/>
    <p:sldLayoutId id="2147483692" r:id="rId48"/>
    <p:sldLayoutId id="2147483693" r:id="rId49"/>
    <p:sldLayoutId id="2147483694" r:id="rId50"/>
    <p:sldLayoutId id="2147483695" r:id="rId51"/>
    <p:sldLayoutId id="2147483735" r:id="rId52"/>
    <p:sldLayoutId id="2147483736" r:id="rId53"/>
    <p:sldLayoutId id="2147483700" r:id="rId54"/>
    <p:sldLayoutId id="2147483660" r:id="rId55"/>
    <p:sldLayoutId id="2147483699" r:id="rId56"/>
    <p:sldLayoutId id="2147483682" r:id="rId57"/>
    <p:sldLayoutId id="2147483713" r:id="rId58"/>
    <p:sldLayoutId id="2147483728" r:id="rId59"/>
    <p:sldLayoutId id="2147483729" r:id="rId60"/>
    <p:sldLayoutId id="2147483730" r:id="rId61"/>
    <p:sldLayoutId id="2147483731" r:id="rId62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Work Sans ExtraBold" panose="00000900000000000000" pitchFamily="2" charset="0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8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62050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A6981-DB7D-408B-A77B-DEE3C0226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376" y="1277645"/>
            <a:ext cx="10658475" cy="1439862"/>
          </a:xfrm>
        </p:spPr>
        <p:txBody>
          <a:bodyPr/>
          <a:lstStyle/>
          <a:p>
            <a:r>
              <a:rPr lang="sv-SE" sz="4800" dirty="0"/>
              <a:t>Uppgifter om de invalda i riksdagsdagsvalet 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8AB391-46A4-4F8E-BDA1-A381F1B8C8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0920" y="6159310"/>
            <a:ext cx="7431879" cy="464734"/>
          </a:xfrm>
        </p:spPr>
        <p:txBody>
          <a:bodyPr/>
          <a:lstStyle/>
          <a:p>
            <a:r>
              <a:rPr lang="sv-SE" sz="1600" dirty="0"/>
              <a:t>Närmare upplysningar: Marianne Pekola-Sjöblom, forskningschef, Kommunförbundet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FE4F117-988C-17AB-C628-EF9BE7AB1E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008" y="3212976"/>
            <a:ext cx="4406882" cy="2874430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D7D3A1A9-C48E-B77F-1E78-90E245783F17}"/>
              </a:ext>
            </a:extLst>
          </p:cNvPr>
          <p:cNvSpPr txBox="1"/>
          <p:nvPr/>
        </p:nvSpPr>
        <p:spPr>
          <a:xfrm>
            <a:off x="760920" y="3419480"/>
            <a:ext cx="743188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</a:rPr>
              <a:t>Källor: </a:t>
            </a:r>
            <a:r>
              <a: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</a:rPr>
              <a:t>Kandidatregistret i riksdagsvalet</a:t>
            </a:r>
            <a:r>
              <a:rPr lang="sv-SE" sz="1400" dirty="0">
                <a:solidFill>
                  <a:srgbClr val="000000"/>
                </a:solidFill>
                <a:latin typeface="Work Sans"/>
              </a:rPr>
              <a:t>, </a:t>
            </a:r>
            <a:r>
              <a: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</a:rPr>
              <a:t>Kommunförbundets uppgifter om förtroendevalda samt kommunernas och välfärdsområdenas uppgifter om förtroendevalda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</a:rPr>
              <a:t>Obs. Kommunförbundet har uppdaterat uppgifterna från kandidatregistret för att ha aktuella uppgifter om de invalda i kommunalvalet 2021 och välfärdsområdesvalet 2022.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>
              <a:solidFill>
                <a:srgbClr val="000000"/>
              </a:solidFill>
              <a:latin typeface="Work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b="1" dirty="0">
                <a:solidFill>
                  <a:srgbClr val="000000"/>
                </a:solidFill>
                <a:latin typeface="Work Sans"/>
              </a:rPr>
              <a:t>5.4.2023</a:t>
            </a:r>
          </a:p>
        </p:txBody>
      </p:sp>
    </p:spTree>
    <p:extLst>
      <p:ext uri="{BB962C8B-B14F-4D97-AF65-F5344CB8AC3E}">
        <p14:creationId xmlns:p14="http://schemas.microsoft.com/office/powerpoint/2010/main" val="24553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A71897-17C8-205E-C40D-99389A3CC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04931"/>
            <a:ext cx="10658475" cy="1008113"/>
          </a:xfrm>
        </p:spPr>
        <p:txBody>
          <a:bodyPr/>
          <a:lstStyle/>
          <a:p>
            <a:r>
              <a:rPr lang="sv-SE" sz="3200" dirty="0"/>
              <a:t>Fakta om de invalda riksdagsledamöterna 2023</a:t>
            </a:r>
            <a:br/>
            <a:endParaRPr lang="sv-SE" sz="3200" dirty="0">
              <a:solidFill>
                <a:schemeClr val="accent1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66CB275-DE8A-DEB0-BC91-4C51AEE6C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450" y="1046521"/>
            <a:ext cx="7992888" cy="5076554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v-SE" sz="2400" b="1" dirty="0"/>
              <a:t>138 omvalda riksdagsledamöter </a:t>
            </a:r>
            <a:r>
              <a:rPr lang="sv-SE" b="1" dirty="0"/>
              <a:t>(69%)</a:t>
            </a:r>
            <a:endParaRPr lang="sv-SE" sz="2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sv-SE" sz="2400" b="1" dirty="0"/>
              <a:t>62 nya riksdagsledamöter </a:t>
            </a:r>
            <a:r>
              <a:rPr lang="sv-SE" b="1" dirty="0"/>
              <a:t>(31%)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400" b="1" dirty="0"/>
              <a:t>2 Europaparlamentariker</a:t>
            </a:r>
          </a:p>
          <a:p>
            <a:pPr>
              <a:buFont typeface="Wingdings" panose="05000000000000000000" pitchFamily="2" charset="2"/>
              <a:buChar char="§"/>
            </a:pPr>
            <a:endParaRPr lang="sv-SE" sz="2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sv-SE" sz="2400" b="1" dirty="0"/>
              <a:t>177 ledamöter i kommunfullmäktige </a:t>
            </a:r>
            <a:r>
              <a:rPr lang="en-US"/>
              <a:t>	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v-SE"/>
              <a:t>88,5 % av riksdagsledamöterna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400" b="1" dirty="0"/>
              <a:t>114 ledamöter i välfärdsfullmäktige </a:t>
            </a:r>
            <a:r>
              <a:rPr lang="en-US"/>
              <a:t>	</a:t>
            </a:r>
          </a:p>
          <a:p>
            <a:pPr marL="715963" marR="0" lvl="1" indent="-271463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92346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v-SE" dirty="0">
                <a:solidFill>
                  <a:srgbClr val="000000"/>
                </a:solidFill>
                <a:latin typeface="Work Sans"/>
              </a:rPr>
              <a:t>57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</a:rPr>
              <a:t> % av riksdagsledamöterna</a:t>
            </a:r>
          </a:p>
          <a:p>
            <a:pPr marL="271463" marR="0" lvl="0" indent="-271463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2346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v-SE" sz="2400" b="1" dirty="0"/>
              <a:t>111 har en trippelroll som ledamot i både kommun- och välfärdsfullmäktige </a:t>
            </a: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</a:rPr>
              <a:t>(55,5%)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400" b="1" dirty="0"/>
              <a:t>180 i kommun- och/eller välfärdsfullmäktige </a:t>
            </a:r>
            <a:r>
              <a:rPr lang="sv-SE" b="1" dirty="0"/>
              <a:t>(90%)</a:t>
            </a:r>
          </a:p>
          <a:p>
            <a:pPr>
              <a:buFont typeface="Wingdings" panose="05000000000000000000" pitchFamily="2" charset="2"/>
              <a:buChar char="§"/>
            </a:pPr>
            <a:endParaRPr lang="sv-SE" sz="2400" b="1" dirty="0"/>
          </a:p>
          <a:p>
            <a:endParaRPr lang="sv-SE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C189D42-82D6-A383-D284-CEBB1B022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2</a:t>
            </a:fld>
            <a:endParaRPr lang="sv-SE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FBD4122-7A3C-53F9-5D16-6FF9D185A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255" y="2040890"/>
            <a:ext cx="3588641" cy="234279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E1DC6931-8AFF-C734-4879-E4242AB47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5002" y="3584798"/>
            <a:ext cx="2137523" cy="2137523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145E0F5C-6DF5-1DB6-9E79-C28C94B161BD}"/>
              </a:ext>
            </a:extLst>
          </p:cNvPr>
          <p:cNvSpPr txBox="1"/>
          <p:nvPr/>
        </p:nvSpPr>
        <p:spPr>
          <a:xfrm>
            <a:off x="9785002" y="6557478"/>
            <a:ext cx="172034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700" dirty="0"/>
              <a:t>Marianne Pekola-Sjöblom 5.4.2023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CE8A02B-6747-FB8D-0818-35EF5A503373}"/>
              </a:ext>
            </a:extLst>
          </p:cNvPr>
          <p:cNvSpPr txBox="1"/>
          <p:nvPr/>
        </p:nvSpPr>
        <p:spPr>
          <a:xfrm>
            <a:off x="789147" y="6373542"/>
            <a:ext cx="81372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/>
              <a:t>Källa: Kandidatregistret i riksdagsvalet</a:t>
            </a:r>
            <a:r>
              <a:rPr lang="sv-SE" sz="900" dirty="0"/>
              <a:t>. </a:t>
            </a:r>
            <a:r>
              <a:rPr lang="sv-SE" sz="1050" b="0" i="0" dirty="0">
                <a:solidFill>
                  <a:srgbClr val="424242"/>
                </a:solidFill>
                <a:effectLst/>
                <a:latin typeface="Helvetica" panose="020B0604020202020204" pitchFamily="34" charset="0"/>
              </a:rPr>
              <a:t>Inkl. Kommunförbundets ändringar och uppdateringar om fullmäktigeledamöter</a:t>
            </a:r>
            <a:r>
              <a:rPr lang="sv-SE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6450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D2D356-E2FB-7AF9-724A-AD6D1A103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07105"/>
            <a:ext cx="9693125" cy="640036"/>
          </a:xfrm>
        </p:spPr>
        <p:txBody>
          <a:bodyPr/>
          <a:lstStyle/>
          <a:p>
            <a:r>
              <a:rPr lang="sv-SE" sz="2800" dirty="0"/>
              <a:t>Av de invalda riksdagsledamöterna sitter 177 i kommunfullmäktige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BAFFF8-8149-2D76-DCFE-0ABB25C60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12776"/>
            <a:ext cx="7920880" cy="444673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endParaRPr lang="sv-SE" dirty="0"/>
          </a:p>
          <a:p>
            <a:r>
              <a:rPr lang="sv-SE" dirty="0"/>
              <a:t>Representerar sammanlagt </a:t>
            </a:r>
            <a:r>
              <a:rPr lang="sv-SE" b="1" dirty="0"/>
              <a:t>76 kommuner</a:t>
            </a:r>
            <a:r>
              <a:rPr lang="sv-SE" dirty="0"/>
              <a:t>.</a:t>
            </a:r>
          </a:p>
          <a:p>
            <a:pPr lvl="1"/>
            <a:r>
              <a:rPr lang="sv-SE" sz="1600" dirty="0"/>
              <a:t>Flest från städer med 20 001–50 000 inv. (24 personer, 32 %)</a:t>
            </a:r>
          </a:p>
          <a:p>
            <a:pPr lvl="1"/>
            <a:r>
              <a:rPr lang="sv-SE" sz="1600" dirty="0"/>
              <a:t>Flest från Helsingfors (19), Esbo (12), Tammerfors (12) och Uleåborg (10)</a:t>
            </a:r>
          </a:p>
          <a:p>
            <a:r>
              <a:rPr lang="sv-SE" dirty="0"/>
              <a:t>Flest från Nylands valkrets (33) och landskapet Nyland (51) </a:t>
            </a:r>
          </a:p>
          <a:p>
            <a:r>
              <a:rPr lang="sv-SE" dirty="0"/>
              <a:t>Flest från SDP (41), </a:t>
            </a:r>
            <a:r>
              <a:rPr lang="sv-SE" dirty="0" err="1"/>
              <a:t>Saml</a:t>
            </a:r>
            <a:r>
              <a:rPr lang="sv-SE" dirty="0"/>
              <a:t> (40) och </a:t>
            </a:r>
            <a:r>
              <a:rPr lang="sv-SE" dirty="0" err="1"/>
              <a:t>Sannf</a:t>
            </a:r>
            <a:r>
              <a:rPr lang="sv-SE" dirty="0"/>
              <a:t> (40)</a:t>
            </a:r>
          </a:p>
          <a:p>
            <a:r>
              <a:rPr lang="sv-SE" dirty="0"/>
              <a:t>95 män (54 %) och 82 kvinnor (46 %)</a:t>
            </a:r>
          </a:p>
          <a:p>
            <a:r>
              <a:rPr lang="sv-SE" dirty="0"/>
              <a:t>Medelålder 46 år, yngsta 23 år och äldsta 71 år. </a:t>
            </a:r>
          </a:p>
          <a:p>
            <a:r>
              <a:rPr lang="sv-SE" dirty="0"/>
              <a:t>Mest 40–49-åringar (36 %)</a:t>
            </a:r>
          </a:p>
          <a:p>
            <a:r>
              <a:rPr lang="sv-SE" dirty="0"/>
              <a:t>Modersmål: finska 162, svenska 14, annat 1.</a:t>
            </a:r>
          </a:p>
          <a:p>
            <a:pPr marL="0" indent="0">
              <a:buNone/>
            </a:pPr>
            <a:endParaRPr lang="sv-SE" sz="2400" b="1" dirty="0"/>
          </a:p>
          <a:p>
            <a:pPr marL="0" indent="0">
              <a:buNone/>
            </a:pPr>
            <a:endParaRPr lang="sv-SE" sz="2400" b="1" dirty="0"/>
          </a:p>
          <a:p>
            <a:pPr marL="0" indent="0">
              <a:buNone/>
            </a:pPr>
            <a:endParaRPr lang="sv-SE" sz="2400" b="1" dirty="0"/>
          </a:p>
          <a:p>
            <a:pPr marL="0" indent="0">
              <a:buNone/>
            </a:pPr>
            <a:endParaRPr lang="sv-SE" sz="2400" b="1" dirty="0"/>
          </a:p>
          <a:p>
            <a:pPr marL="0" indent="0">
              <a:buNone/>
            </a:pPr>
            <a:endParaRPr lang="sv-SE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sv-SE" sz="1200" dirty="0">
              <a:solidFill>
                <a:schemeClr val="accent1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sv-SE" b="1" dirty="0">
              <a:solidFill>
                <a:schemeClr val="accent1"/>
              </a:solidFill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BD69CB7-FECA-330A-F21C-5D0D11871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AD408C-5143-298C-F99B-C459F1FFB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6242" y="937770"/>
            <a:ext cx="2657861" cy="1735145"/>
          </a:xfrm>
          <a:prstGeom prst="rect">
            <a:avLst/>
          </a:prstGeom>
        </p:spPr>
      </p:pic>
      <p:pic>
        <p:nvPicPr>
          <p:cNvPr id="11" name="Kuva 10" descr="Kuva, joka sisältää kohteen teksti, vektorigrafiikka&#10;&#10;Kuvaus luotu automaattisesti">
            <a:extLst>
              <a:ext uri="{FF2B5EF4-FFF2-40B4-BE49-F238E27FC236}">
                <a16:creationId xmlns:a16="http://schemas.microsoft.com/office/drawing/2014/main" id="{82103FED-CF0F-A77B-0C3D-BB7ED34AE0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554" y="2864193"/>
            <a:ext cx="2926086" cy="2657861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E1760A3E-D2B1-4885-DEF4-B9FC611499D8}"/>
              </a:ext>
            </a:extLst>
          </p:cNvPr>
          <p:cNvSpPr txBox="1"/>
          <p:nvPr/>
        </p:nvSpPr>
        <p:spPr>
          <a:xfrm>
            <a:off x="9785002" y="6557478"/>
            <a:ext cx="172034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700" dirty="0"/>
              <a:t>Marianne Pekola-Sjöblom 5.4.2023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45544A1-81EC-0395-5864-761E5FB9714C}"/>
              </a:ext>
            </a:extLst>
          </p:cNvPr>
          <p:cNvSpPr txBox="1"/>
          <p:nvPr/>
        </p:nvSpPr>
        <p:spPr>
          <a:xfrm>
            <a:off x="479376" y="6525345"/>
            <a:ext cx="922728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v-SE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</a:rPr>
              <a:t>Källor: </a:t>
            </a:r>
            <a:r>
              <a:rPr kumimoji="0" lang="sv-SE" sz="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</a:rPr>
              <a:t>Kandidatregistret i riksdagsvalet</a:t>
            </a:r>
            <a:r>
              <a:rPr lang="sv-SE" sz="900" dirty="0">
                <a:solidFill>
                  <a:srgbClr val="000000"/>
                </a:solidFill>
                <a:latin typeface="Work Sans"/>
              </a:rPr>
              <a:t>, </a:t>
            </a:r>
            <a:r>
              <a:rPr kumimoji="0" lang="sv-SE" sz="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</a:rPr>
              <a:t>Kommunförbundets uppgifter om förtroendevalda samt kommunernas och välfärdsområdenas uppgifter om förtroendevalda</a:t>
            </a:r>
            <a:endParaRPr lang="sv-SE" sz="900" dirty="0"/>
          </a:p>
        </p:txBody>
      </p:sp>
    </p:spTree>
    <p:extLst>
      <p:ext uri="{BB962C8B-B14F-4D97-AF65-F5344CB8AC3E}">
        <p14:creationId xmlns:p14="http://schemas.microsoft.com/office/powerpoint/2010/main" val="115994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D2D356-E2FB-7AF9-724A-AD6D1A103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80" y="188640"/>
            <a:ext cx="9937749" cy="738486"/>
          </a:xfrm>
        </p:spPr>
        <p:txBody>
          <a:bodyPr/>
          <a:lstStyle/>
          <a:p>
            <a:r>
              <a:rPr lang="sv-SE" sz="2400" dirty="0"/>
              <a:t>177 av de invalda är kommunfullmäktigeledamöter, representerar totalt 76 kommuner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20B046CD-0CED-D96B-9850-36320262A8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002" y="1196752"/>
            <a:ext cx="2062138" cy="4602402"/>
          </a:xfr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BD69CB7-FECA-330A-F21C-5D0D11871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C26DC92C-E0C3-DA90-96EF-1DC18927AF72}"/>
              </a:ext>
            </a:extLst>
          </p:cNvPr>
          <p:cNvSpPr txBox="1"/>
          <p:nvPr/>
        </p:nvSpPr>
        <p:spPr>
          <a:xfrm>
            <a:off x="601280" y="969557"/>
            <a:ext cx="8879096" cy="5509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numCol="3">
            <a:spAutoFit/>
          </a:bodyPr>
          <a:lstStyle/>
          <a:p>
            <a:r>
              <a:rPr lang="sv-SE" sz="1100" b="1" dirty="0"/>
              <a:t>Kommunerna efter storleksklass och antalet invalda fullmäktigeledamöter</a:t>
            </a:r>
          </a:p>
          <a:p>
            <a:endParaRPr lang="sv-SE" sz="1100" b="1" dirty="0"/>
          </a:p>
          <a:p>
            <a:endParaRPr lang="sv-SE" sz="1100" b="1" dirty="0"/>
          </a:p>
          <a:p>
            <a:endParaRPr lang="sv-SE" sz="1100" b="1" dirty="0"/>
          </a:p>
          <a:p>
            <a:endParaRPr lang="sv-SE" sz="1100" b="1" dirty="0"/>
          </a:p>
          <a:p>
            <a:endParaRPr lang="sv-SE" sz="1100" b="1" dirty="0"/>
          </a:p>
          <a:p>
            <a:r>
              <a:rPr lang="sv-SE" sz="1200" b="1" dirty="0">
                <a:solidFill>
                  <a:schemeClr val="accent3"/>
                </a:solidFill>
              </a:rPr>
              <a:t>Under 5 000 inv. (n=4)</a:t>
            </a:r>
          </a:p>
          <a:p>
            <a:r>
              <a:rPr lang="sv-SE" sz="1100" dirty="0"/>
              <a:t>Ilomants</a:t>
            </a:r>
            <a:r>
              <a:rPr lang="en-US" sz="1100" dirty="0"/>
              <a:t>	</a:t>
            </a:r>
            <a:r>
              <a:rPr lang="sv-SE" sz="1100" dirty="0"/>
              <a:t>1</a:t>
            </a:r>
          </a:p>
          <a:p>
            <a:r>
              <a:rPr lang="sv-SE" sz="1100" dirty="0"/>
              <a:t>Oripää</a:t>
            </a:r>
            <a:r>
              <a:rPr lang="en-US" sz="1100" dirty="0"/>
              <a:t>	</a:t>
            </a:r>
            <a:r>
              <a:rPr lang="sv-SE" sz="1100" dirty="0"/>
              <a:t>1</a:t>
            </a:r>
          </a:p>
          <a:p>
            <a:r>
              <a:rPr lang="sv-SE" sz="1100" dirty="0"/>
              <a:t>Tövsala</a:t>
            </a:r>
            <a:r>
              <a:rPr lang="en-US" sz="1100" dirty="0"/>
              <a:t>	</a:t>
            </a:r>
            <a:r>
              <a:rPr lang="sv-SE" sz="1100" dirty="0"/>
              <a:t>1</a:t>
            </a:r>
          </a:p>
          <a:p>
            <a:r>
              <a:rPr lang="sv-SE" sz="1100" dirty="0"/>
              <a:t>Toholampi</a:t>
            </a:r>
            <a:r>
              <a:rPr lang="en-US" sz="1100" dirty="0"/>
              <a:t>	</a:t>
            </a:r>
            <a:r>
              <a:rPr lang="sv-SE" sz="1100" dirty="0"/>
              <a:t>1</a:t>
            </a:r>
          </a:p>
          <a:p>
            <a:endParaRPr lang="sv-SE" sz="1100" b="1" dirty="0"/>
          </a:p>
          <a:p>
            <a:r>
              <a:rPr lang="sv-SE" sz="1200" b="1" dirty="0">
                <a:solidFill>
                  <a:schemeClr val="accent3"/>
                </a:solidFill>
              </a:rPr>
              <a:t>5 000–10 000 inv. (n=17)</a:t>
            </a:r>
          </a:p>
          <a:p>
            <a:r>
              <a:rPr lang="sv-SE" sz="1100" dirty="0"/>
              <a:t>Kuhmo</a:t>
            </a:r>
            <a:r>
              <a:rPr lang="en-US" sz="1100" dirty="0"/>
              <a:t>	</a:t>
            </a:r>
            <a:r>
              <a:rPr lang="sv-SE" sz="1100" dirty="0"/>
              <a:t>2</a:t>
            </a:r>
          </a:p>
          <a:p>
            <a:r>
              <a:rPr lang="sv-SE" sz="1100" dirty="0"/>
              <a:t>Outokumpu</a:t>
            </a:r>
            <a:r>
              <a:rPr lang="en-US" sz="1100" dirty="0"/>
              <a:t>	</a:t>
            </a:r>
            <a:r>
              <a:rPr lang="sv-SE" sz="1100" dirty="0"/>
              <a:t>2</a:t>
            </a:r>
          </a:p>
          <a:p>
            <a:r>
              <a:rPr lang="sv-SE" sz="1100" dirty="0"/>
              <a:t>Asikkala</a:t>
            </a:r>
            <a:r>
              <a:rPr lang="en-US" sz="1100" dirty="0"/>
              <a:t>	</a:t>
            </a:r>
            <a:r>
              <a:rPr lang="sv-SE" sz="1100" dirty="0"/>
              <a:t>1</a:t>
            </a:r>
          </a:p>
          <a:p>
            <a:r>
              <a:rPr lang="sv-SE" sz="1100" dirty="0"/>
              <a:t>Ingå</a:t>
            </a:r>
            <a:r>
              <a:rPr lang="en-US" sz="1100" dirty="0"/>
              <a:t>	</a:t>
            </a:r>
            <a:r>
              <a:rPr lang="sv-SE" sz="1100" dirty="0"/>
              <a:t>1</a:t>
            </a:r>
          </a:p>
          <a:p>
            <a:r>
              <a:rPr lang="sv-SE" sz="1100" dirty="0"/>
              <a:t>Jockis</a:t>
            </a:r>
            <a:r>
              <a:rPr lang="en-US" sz="1100" dirty="0"/>
              <a:t>	</a:t>
            </a:r>
            <a:r>
              <a:rPr lang="sv-SE" sz="1100" dirty="0"/>
              <a:t>1</a:t>
            </a:r>
          </a:p>
          <a:p>
            <a:r>
              <a:rPr lang="sv-SE" sz="1100" dirty="0"/>
              <a:t>Kiuruvesi</a:t>
            </a:r>
            <a:r>
              <a:rPr lang="en-US" sz="1100" dirty="0"/>
              <a:t>	</a:t>
            </a:r>
            <a:r>
              <a:rPr lang="sv-SE" sz="1100" dirty="0"/>
              <a:t>1</a:t>
            </a:r>
          </a:p>
          <a:p>
            <a:r>
              <a:rPr lang="sv-SE" sz="1100" dirty="0"/>
              <a:t>Lapinlahti</a:t>
            </a:r>
            <a:r>
              <a:rPr lang="en-US" sz="1100" dirty="0"/>
              <a:t>	</a:t>
            </a:r>
            <a:r>
              <a:rPr lang="sv-SE" sz="1100" dirty="0"/>
              <a:t>1</a:t>
            </a:r>
          </a:p>
          <a:p>
            <a:r>
              <a:rPr lang="sv-SE" sz="1100" dirty="0"/>
              <a:t>Loppi</a:t>
            </a:r>
            <a:r>
              <a:rPr lang="en-US" sz="1100" dirty="0"/>
              <a:t>	</a:t>
            </a:r>
            <a:r>
              <a:rPr lang="sv-SE" sz="1100" dirty="0"/>
              <a:t>1</a:t>
            </a:r>
          </a:p>
          <a:p>
            <a:r>
              <a:rPr lang="sv-SE" sz="1100" dirty="0"/>
              <a:t>Larsmo</a:t>
            </a:r>
            <a:r>
              <a:rPr lang="en-US" sz="1100" dirty="0"/>
              <a:t>	</a:t>
            </a:r>
            <a:r>
              <a:rPr lang="sv-SE" sz="1100" dirty="0"/>
              <a:t>1</a:t>
            </a:r>
          </a:p>
          <a:p>
            <a:r>
              <a:rPr lang="sv-SE" sz="1100" dirty="0"/>
              <a:t>Malax</a:t>
            </a:r>
            <a:r>
              <a:rPr lang="en-US" sz="1100" dirty="0"/>
              <a:t>	</a:t>
            </a:r>
            <a:r>
              <a:rPr lang="sv-SE" sz="1100" dirty="0"/>
              <a:t>1</a:t>
            </a:r>
          </a:p>
          <a:p>
            <a:r>
              <a:rPr lang="sv-SE" sz="1100" dirty="0"/>
              <a:t>Masku</a:t>
            </a:r>
            <a:r>
              <a:rPr lang="en-US" sz="1100" dirty="0"/>
              <a:t>	</a:t>
            </a:r>
            <a:r>
              <a:rPr lang="sv-SE" sz="1100" dirty="0"/>
              <a:t>1</a:t>
            </a:r>
          </a:p>
          <a:p>
            <a:r>
              <a:rPr lang="sv-SE" sz="1100" dirty="0"/>
              <a:t>Mäntyharju</a:t>
            </a:r>
            <a:r>
              <a:rPr lang="en-US" sz="1100" dirty="0"/>
              <a:t>	</a:t>
            </a:r>
            <a:r>
              <a:rPr lang="sv-SE" sz="1100" dirty="0"/>
              <a:t>1</a:t>
            </a:r>
          </a:p>
          <a:p>
            <a:r>
              <a:rPr lang="sv-SE" sz="1100" dirty="0"/>
              <a:t>Närpes</a:t>
            </a:r>
            <a:r>
              <a:rPr lang="en-US" sz="1100" dirty="0"/>
              <a:t>	</a:t>
            </a:r>
            <a:r>
              <a:rPr lang="sv-SE" sz="1100" dirty="0"/>
              <a:t>1</a:t>
            </a:r>
          </a:p>
          <a:p>
            <a:r>
              <a:rPr lang="sv-SE" sz="1100" dirty="0"/>
              <a:t>Pudasjärvi</a:t>
            </a:r>
            <a:r>
              <a:rPr lang="en-US" sz="1100" dirty="0"/>
              <a:t>	</a:t>
            </a:r>
            <a:r>
              <a:rPr lang="sv-SE" sz="1100" dirty="0"/>
              <a:t>1</a:t>
            </a:r>
          </a:p>
          <a:p>
            <a:r>
              <a:rPr lang="sv-SE" sz="1100" dirty="0"/>
              <a:t>Saarijärvi</a:t>
            </a:r>
            <a:r>
              <a:rPr lang="en-US" sz="1100" dirty="0"/>
              <a:t>	</a:t>
            </a:r>
            <a:r>
              <a:rPr lang="sv-SE" sz="1100" dirty="0"/>
              <a:t>1</a:t>
            </a:r>
          </a:p>
          <a:p>
            <a:r>
              <a:rPr lang="sv-SE" sz="1100" dirty="0"/>
              <a:t>Suomussalmi 1</a:t>
            </a:r>
          </a:p>
          <a:p>
            <a:r>
              <a:rPr lang="sv-SE" sz="1100" dirty="0"/>
              <a:t>Etseri</a:t>
            </a:r>
            <a:r>
              <a:rPr lang="en-US" sz="1100" dirty="0"/>
              <a:t>	</a:t>
            </a:r>
            <a:r>
              <a:rPr lang="sv-SE" sz="1100" dirty="0"/>
              <a:t>1</a:t>
            </a:r>
          </a:p>
          <a:p>
            <a:endParaRPr lang="sv-SE" sz="1100" b="1" dirty="0"/>
          </a:p>
          <a:p>
            <a:r>
              <a:rPr lang="sv-SE" sz="1200" b="1" dirty="0">
                <a:solidFill>
                  <a:schemeClr val="accent3"/>
                </a:solidFill>
              </a:rPr>
              <a:t>10 001–20 000 inv. (n=11)</a:t>
            </a:r>
          </a:p>
          <a:p>
            <a:r>
              <a:rPr lang="sv-SE" sz="1100" dirty="0"/>
              <a:t>Muurame</a:t>
            </a:r>
            <a:r>
              <a:rPr lang="en-US" sz="1100" dirty="0"/>
              <a:t>	</a:t>
            </a:r>
            <a:r>
              <a:rPr lang="sv-SE" sz="1100" dirty="0"/>
              <a:t>2</a:t>
            </a:r>
          </a:p>
          <a:p>
            <a:r>
              <a:rPr lang="sv-SE" sz="1100" dirty="0"/>
              <a:t>Forssa</a:t>
            </a:r>
            <a:r>
              <a:rPr lang="en-US" sz="1100" dirty="0"/>
              <a:t>	</a:t>
            </a:r>
            <a:r>
              <a:rPr lang="sv-SE" sz="1100" dirty="0"/>
              <a:t>1</a:t>
            </a:r>
          </a:p>
          <a:p>
            <a:r>
              <a:rPr lang="sv-SE" sz="1100" dirty="0"/>
              <a:t>Jämsä</a:t>
            </a:r>
            <a:r>
              <a:rPr lang="en-US" sz="1100" dirty="0"/>
              <a:t>	</a:t>
            </a:r>
            <a:r>
              <a:rPr lang="sv-SE" sz="1100" dirty="0"/>
              <a:t>1</a:t>
            </a:r>
          </a:p>
          <a:p>
            <a:r>
              <a:rPr lang="sv-SE" sz="1100" dirty="0"/>
              <a:t>Kankaanpää</a:t>
            </a:r>
            <a:r>
              <a:rPr lang="en-US" sz="1100" dirty="0"/>
              <a:t>	</a:t>
            </a:r>
            <a:r>
              <a:rPr lang="sv-SE" sz="1100" dirty="0"/>
              <a:t>1</a:t>
            </a:r>
          </a:p>
          <a:p>
            <a:r>
              <a:rPr lang="sv-SE" sz="1100" dirty="0"/>
              <a:t>Kauhava</a:t>
            </a:r>
            <a:r>
              <a:rPr lang="en-US" sz="1100" dirty="0"/>
              <a:t>	</a:t>
            </a:r>
            <a:r>
              <a:rPr lang="sv-SE" sz="1100" dirty="0"/>
              <a:t>1</a:t>
            </a:r>
          </a:p>
          <a:p>
            <a:r>
              <a:rPr lang="sv-SE" sz="1100" dirty="0"/>
              <a:t>Laukas</a:t>
            </a:r>
            <a:r>
              <a:rPr lang="en-US" sz="1100" dirty="0"/>
              <a:t>	</a:t>
            </a:r>
            <a:r>
              <a:rPr lang="sv-SE" sz="1100" dirty="0"/>
              <a:t>1</a:t>
            </a:r>
          </a:p>
          <a:p>
            <a:r>
              <a:rPr lang="sv-SE" sz="1100" dirty="0"/>
              <a:t>Lovisa</a:t>
            </a:r>
            <a:r>
              <a:rPr lang="en-US" sz="1100" dirty="0"/>
              <a:t>	</a:t>
            </a:r>
            <a:r>
              <a:rPr lang="sv-SE" sz="1100" dirty="0"/>
              <a:t>1</a:t>
            </a:r>
          </a:p>
          <a:p>
            <a:r>
              <a:rPr lang="sv-SE" sz="1100" dirty="0"/>
              <a:t>Nådendal</a:t>
            </a:r>
            <a:r>
              <a:rPr lang="en-US" sz="1100" dirty="0"/>
              <a:t>	</a:t>
            </a:r>
            <a:r>
              <a:rPr lang="sv-SE" sz="1100" dirty="0"/>
              <a:t>1</a:t>
            </a:r>
          </a:p>
          <a:p>
            <a:r>
              <a:rPr lang="sv-SE" sz="1100" dirty="0"/>
              <a:t>Pargas</a:t>
            </a:r>
            <a:r>
              <a:rPr lang="en-US" sz="1100" dirty="0"/>
              <a:t>	</a:t>
            </a:r>
            <a:r>
              <a:rPr lang="sv-SE" sz="1100" dirty="0"/>
              <a:t>1</a:t>
            </a:r>
          </a:p>
          <a:p>
            <a:r>
              <a:rPr lang="sv-SE" sz="1100" dirty="0"/>
              <a:t>Jakobstad</a:t>
            </a:r>
            <a:r>
              <a:rPr lang="en-US" sz="1100" dirty="0"/>
              <a:t>	</a:t>
            </a:r>
            <a:r>
              <a:rPr lang="sv-SE" sz="1100" dirty="0"/>
              <a:t>1</a:t>
            </a:r>
          </a:p>
          <a:p>
            <a:r>
              <a:rPr lang="sv-SE" sz="1100" dirty="0"/>
              <a:t>Varkaus</a:t>
            </a:r>
            <a:r>
              <a:rPr lang="en-US" sz="1100" dirty="0"/>
              <a:t>	</a:t>
            </a:r>
            <a:r>
              <a:rPr lang="sv-SE" sz="1100" dirty="0"/>
              <a:t>1</a:t>
            </a:r>
          </a:p>
          <a:p>
            <a:endParaRPr lang="sv-SE" sz="1100" dirty="0"/>
          </a:p>
          <a:p>
            <a:r>
              <a:rPr lang="sv-SE" sz="1200" b="1" dirty="0">
                <a:solidFill>
                  <a:schemeClr val="accent3"/>
                </a:solidFill>
              </a:rPr>
              <a:t>20 001–50 000 inv. (n=24)</a:t>
            </a:r>
          </a:p>
          <a:p>
            <a:r>
              <a:rPr lang="sv-SE" sz="1100" dirty="0"/>
              <a:t>Idensalmi</a:t>
            </a:r>
            <a:r>
              <a:rPr lang="en-US" sz="1100" dirty="0"/>
              <a:t>	</a:t>
            </a:r>
            <a:r>
              <a:rPr lang="sv-SE" sz="1100" dirty="0"/>
              <a:t>1</a:t>
            </a:r>
          </a:p>
          <a:p>
            <a:r>
              <a:rPr lang="sv-SE" sz="1100" dirty="0"/>
              <a:t>Imatra</a:t>
            </a:r>
            <a:r>
              <a:rPr lang="en-US" sz="1100" dirty="0"/>
              <a:t>	</a:t>
            </a:r>
            <a:r>
              <a:rPr lang="sv-SE" sz="1100" dirty="0"/>
              <a:t>1</a:t>
            </a:r>
          </a:p>
          <a:p>
            <a:r>
              <a:rPr lang="sv-SE" sz="1100" dirty="0"/>
              <a:t>S:t Karins</a:t>
            </a:r>
            <a:r>
              <a:rPr lang="en-US" sz="1100" dirty="0"/>
              <a:t>	</a:t>
            </a:r>
            <a:r>
              <a:rPr lang="sv-SE" sz="1100" dirty="0"/>
              <a:t>1</a:t>
            </a:r>
          </a:p>
          <a:p>
            <a:r>
              <a:rPr lang="sv-SE" sz="1100" dirty="0"/>
              <a:t>Lempäälä</a:t>
            </a:r>
            <a:r>
              <a:rPr lang="en-US" sz="1100" dirty="0"/>
              <a:t>	</a:t>
            </a:r>
            <a:r>
              <a:rPr lang="sv-SE" sz="1100" dirty="0"/>
              <a:t>1</a:t>
            </a:r>
          </a:p>
          <a:p>
            <a:r>
              <a:rPr lang="sv-SE" sz="1100" dirty="0"/>
              <a:t>Lojo</a:t>
            </a:r>
            <a:r>
              <a:rPr lang="en-US" sz="1100" dirty="0"/>
              <a:t>	</a:t>
            </a:r>
            <a:r>
              <a:rPr lang="sv-SE" sz="1100" dirty="0"/>
              <a:t>1</a:t>
            </a:r>
          </a:p>
          <a:p>
            <a:r>
              <a:rPr lang="sv-SE" sz="1100" dirty="0"/>
              <a:t>Mäntsälä</a:t>
            </a:r>
            <a:r>
              <a:rPr lang="en-US" sz="1100" dirty="0"/>
              <a:t>	</a:t>
            </a:r>
            <a:r>
              <a:rPr lang="sv-SE" sz="1100" dirty="0"/>
              <a:t>1</a:t>
            </a:r>
          </a:p>
          <a:p>
            <a:r>
              <a:rPr lang="sv-SE" sz="1100" dirty="0"/>
              <a:t>Nokia</a:t>
            </a:r>
            <a:r>
              <a:rPr lang="en-US" sz="1100" dirty="0"/>
              <a:t>	</a:t>
            </a:r>
            <a:r>
              <a:rPr lang="sv-SE" sz="1100" dirty="0"/>
              <a:t>1</a:t>
            </a:r>
          </a:p>
          <a:p>
            <a:r>
              <a:rPr lang="sv-SE" sz="1100" dirty="0"/>
              <a:t>Brahestad</a:t>
            </a:r>
            <a:r>
              <a:rPr lang="en-US" sz="1100" dirty="0"/>
              <a:t>	</a:t>
            </a:r>
            <a:r>
              <a:rPr lang="sv-SE" sz="1100" dirty="0"/>
              <a:t>1</a:t>
            </a:r>
          </a:p>
          <a:p>
            <a:r>
              <a:rPr lang="sv-SE" sz="1100" dirty="0"/>
              <a:t>Raseborg</a:t>
            </a:r>
            <a:r>
              <a:rPr lang="en-US" sz="1100" dirty="0"/>
              <a:t>	</a:t>
            </a:r>
            <a:r>
              <a:rPr lang="sv-SE" sz="1100" dirty="0"/>
              <a:t>1</a:t>
            </a:r>
          </a:p>
          <a:p>
            <a:r>
              <a:rPr lang="sv-SE" sz="1100" dirty="0"/>
              <a:t>Sibbo</a:t>
            </a:r>
            <a:r>
              <a:rPr lang="en-US" sz="1100" dirty="0"/>
              <a:t>	</a:t>
            </a:r>
            <a:r>
              <a:rPr lang="sv-SE" sz="1100" dirty="0"/>
              <a:t>1</a:t>
            </a:r>
          </a:p>
          <a:p>
            <a:r>
              <a:rPr lang="sv-SE" sz="1100" dirty="0"/>
              <a:t>Valkeakoski</a:t>
            </a:r>
            <a:r>
              <a:rPr lang="en-US" sz="1100" dirty="0"/>
              <a:t>	</a:t>
            </a:r>
            <a:r>
              <a:rPr lang="sv-SE" sz="1100" dirty="0"/>
              <a:t>1</a:t>
            </a:r>
          </a:p>
          <a:p>
            <a:r>
              <a:rPr lang="sv-SE" sz="1100" dirty="0"/>
              <a:t>Vichtis</a:t>
            </a:r>
            <a:r>
              <a:rPr lang="en-US" sz="1100" dirty="0"/>
              <a:t>	</a:t>
            </a:r>
            <a:r>
              <a:rPr lang="sv-SE" sz="1100" dirty="0"/>
              <a:t>1</a:t>
            </a:r>
          </a:p>
          <a:p>
            <a:r>
              <a:rPr lang="sv-SE" sz="1100" dirty="0"/>
              <a:t>Ylöjärvi</a:t>
            </a:r>
            <a:r>
              <a:rPr lang="en-US" sz="1100" dirty="0"/>
              <a:t>	</a:t>
            </a:r>
            <a:r>
              <a:rPr lang="sv-SE" sz="1100" dirty="0"/>
              <a:t>1</a:t>
            </a:r>
          </a:p>
          <a:p>
            <a:r>
              <a:rPr lang="sv-SE" sz="1100" dirty="0"/>
              <a:t>Hollola</a:t>
            </a:r>
            <a:r>
              <a:rPr lang="en-US" sz="1100" dirty="0"/>
              <a:t>	</a:t>
            </a:r>
            <a:r>
              <a:rPr lang="sv-SE" sz="1100" dirty="0"/>
              <a:t>2</a:t>
            </a:r>
          </a:p>
          <a:p>
            <a:r>
              <a:rPr lang="sv-SE" sz="1100" dirty="0"/>
              <a:t>Träskända</a:t>
            </a:r>
            <a:r>
              <a:rPr lang="en-US" sz="1100" dirty="0"/>
              <a:t>	</a:t>
            </a:r>
            <a:r>
              <a:rPr lang="sv-SE" sz="1100" dirty="0"/>
              <a:t>2</a:t>
            </a:r>
          </a:p>
          <a:p>
            <a:r>
              <a:rPr lang="sv-SE" sz="1100" dirty="0"/>
              <a:t>Kyrkslätt</a:t>
            </a:r>
            <a:r>
              <a:rPr lang="en-US" sz="1100" dirty="0"/>
              <a:t>	</a:t>
            </a:r>
            <a:r>
              <a:rPr lang="sv-SE" sz="1100" dirty="0"/>
              <a:t>2</a:t>
            </a:r>
          </a:p>
          <a:p>
            <a:r>
              <a:rPr lang="sv-SE" sz="1100" dirty="0"/>
              <a:t>Karleby</a:t>
            </a:r>
            <a:r>
              <a:rPr lang="en-US" sz="1100" dirty="0"/>
              <a:t>	</a:t>
            </a:r>
            <a:r>
              <a:rPr lang="sv-SE" sz="1100" dirty="0"/>
              <a:t>2</a:t>
            </a:r>
          </a:p>
          <a:p>
            <a:r>
              <a:rPr lang="sv-SE" sz="1100" dirty="0"/>
              <a:t>Raumo</a:t>
            </a:r>
            <a:r>
              <a:rPr lang="en-US" sz="1100" dirty="0"/>
              <a:t>	</a:t>
            </a:r>
            <a:r>
              <a:rPr lang="sv-SE" sz="1100" dirty="0"/>
              <a:t>2</a:t>
            </a:r>
          </a:p>
          <a:p>
            <a:r>
              <a:rPr lang="sv-SE" sz="1100" dirty="0"/>
              <a:t>Riihimäki</a:t>
            </a:r>
            <a:r>
              <a:rPr lang="en-US" sz="1100" dirty="0"/>
              <a:t>	</a:t>
            </a:r>
            <a:r>
              <a:rPr lang="sv-SE" sz="1100" dirty="0"/>
              <a:t>2</a:t>
            </a:r>
          </a:p>
          <a:p>
            <a:r>
              <a:rPr lang="sv-SE" sz="1100" dirty="0"/>
              <a:t>Sastamala</a:t>
            </a:r>
            <a:r>
              <a:rPr lang="en-US" sz="1100" dirty="0"/>
              <a:t>	</a:t>
            </a:r>
            <a:r>
              <a:rPr lang="sv-SE" sz="1100" dirty="0"/>
              <a:t>2</a:t>
            </a:r>
          </a:p>
          <a:p>
            <a:r>
              <a:rPr lang="sv-SE" sz="1100" dirty="0"/>
              <a:t>Nyslott</a:t>
            </a:r>
            <a:r>
              <a:rPr lang="en-US" sz="1100" dirty="0"/>
              <a:t>	</a:t>
            </a:r>
            <a:r>
              <a:rPr lang="sv-SE" sz="1100" dirty="0"/>
              <a:t>2</a:t>
            </a:r>
          </a:p>
          <a:p>
            <a:r>
              <a:rPr lang="sv-SE" sz="1100" dirty="0"/>
              <a:t>Torneå</a:t>
            </a:r>
            <a:r>
              <a:rPr lang="en-US" sz="1100" dirty="0"/>
              <a:t>	</a:t>
            </a:r>
            <a:r>
              <a:rPr lang="sv-SE" sz="1100" dirty="0"/>
              <a:t>2</a:t>
            </a:r>
          </a:p>
          <a:p>
            <a:r>
              <a:rPr lang="sv-SE" sz="1100" dirty="0"/>
              <a:t>Tusby</a:t>
            </a:r>
            <a:r>
              <a:rPr lang="en-US" sz="1100" dirty="0"/>
              <a:t>	</a:t>
            </a:r>
            <a:r>
              <a:rPr lang="sv-SE" sz="1100" dirty="0"/>
              <a:t>2</a:t>
            </a:r>
          </a:p>
          <a:p>
            <a:r>
              <a:rPr lang="sv-SE" sz="1100" dirty="0"/>
              <a:t>Hyvinge</a:t>
            </a:r>
            <a:r>
              <a:rPr lang="en-US" sz="1100" dirty="0"/>
              <a:t>	</a:t>
            </a:r>
            <a:r>
              <a:rPr lang="sv-SE" sz="1100" dirty="0"/>
              <a:t>3</a:t>
            </a:r>
          </a:p>
          <a:p>
            <a:endParaRPr lang="sv-SE" sz="1100" dirty="0"/>
          </a:p>
          <a:p>
            <a:r>
              <a:rPr lang="sv-SE" sz="1200" b="1" dirty="0">
                <a:solidFill>
                  <a:schemeClr val="accent3"/>
                </a:solidFill>
              </a:rPr>
              <a:t>50 001–100 000 inv. (n=11)</a:t>
            </a:r>
          </a:p>
          <a:p>
            <a:r>
              <a:rPr lang="sv-SE" sz="1100" dirty="0"/>
              <a:t>Villmanstrand 4</a:t>
            </a:r>
          </a:p>
          <a:p>
            <a:r>
              <a:rPr lang="sv-SE" sz="1100" dirty="0"/>
              <a:t>Rovaniemi</a:t>
            </a:r>
            <a:r>
              <a:rPr lang="en-US" sz="1100" dirty="0"/>
              <a:t>	</a:t>
            </a:r>
            <a:r>
              <a:rPr lang="sv-SE" sz="1100" dirty="0"/>
              <a:t>4</a:t>
            </a:r>
          </a:p>
          <a:p>
            <a:r>
              <a:rPr lang="sv-SE" sz="1100" dirty="0"/>
              <a:t>Vasa</a:t>
            </a:r>
            <a:r>
              <a:rPr lang="en-US" sz="1100" dirty="0"/>
              <a:t>	</a:t>
            </a:r>
            <a:r>
              <a:rPr lang="sv-SE" sz="1100" dirty="0"/>
              <a:t>4</a:t>
            </a:r>
          </a:p>
          <a:p>
            <a:r>
              <a:rPr lang="sv-SE" sz="1100" dirty="0"/>
              <a:t>Tavastehus</a:t>
            </a:r>
            <a:r>
              <a:rPr lang="en-US" sz="1100" dirty="0"/>
              <a:t>	</a:t>
            </a:r>
            <a:r>
              <a:rPr lang="sv-SE" sz="1100" dirty="0"/>
              <a:t>3</a:t>
            </a:r>
          </a:p>
          <a:p>
            <a:r>
              <a:rPr lang="sv-SE" sz="1100" dirty="0"/>
              <a:t>Joensuu</a:t>
            </a:r>
            <a:r>
              <a:rPr lang="en-US" sz="1100" dirty="0"/>
              <a:t>	</a:t>
            </a:r>
            <a:r>
              <a:rPr lang="sv-SE" sz="1100" dirty="0"/>
              <a:t>3</a:t>
            </a:r>
          </a:p>
          <a:p>
            <a:r>
              <a:rPr lang="sv-SE" sz="1100" dirty="0"/>
              <a:t>Kouvola</a:t>
            </a:r>
            <a:r>
              <a:rPr lang="en-US" sz="1100" dirty="0"/>
              <a:t>	</a:t>
            </a:r>
            <a:r>
              <a:rPr lang="sv-SE" sz="1100" dirty="0"/>
              <a:t>3</a:t>
            </a:r>
          </a:p>
          <a:p>
            <a:r>
              <a:rPr lang="sv-SE" sz="1100" dirty="0"/>
              <a:t>Björneborg</a:t>
            </a:r>
            <a:r>
              <a:rPr lang="en-US" sz="1100" dirty="0"/>
              <a:t>	</a:t>
            </a:r>
            <a:r>
              <a:rPr lang="sv-SE" sz="1100" dirty="0"/>
              <a:t>3</a:t>
            </a:r>
          </a:p>
          <a:p>
            <a:r>
              <a:rPr lang="sv-SE" sz="1100" dirty="0"/>
              <a:t>S:t Michel</a:t>
            </a:r>
            <a:r>
              <a:rPr lang="en-US" sz="1100" dirty="0"/>
              <a:t>	</a:t>
            </a:r>
            <a:r>
              <a:rPr lang="sv-SE" sz="1100" dirty="0"/>
              <a:t>2</a:t>
            </a:r>
          </a:p>
          <a:p>
            <a:r>
              <a:rPr lang="sv-SE" sz="1100" dirty="0"/>
              <a:t>Salo</a:t>
            </a:r>
            <a:r>
              <a:rPr lang="en-US" sz="1100" dirty="0"/>
              <a:t>	</a:t>
            </a:r>
            <a:r>
              <a:rPr lang="sv-SE" sz="1100" dirty="0"/>
              <a:t>2</a:t>
            </a:r>
          </a:p>
          <a:p>
            <a:r>
              <a:rPr lang="sv-SE" sz="1100" dirty="0"/>
              <a:t>Kotka</a:t>
            </a:r>
            <a:r>
              <a:rPr lang="en-US" sz="1100" dirty="0"/>
              <a:t>	</a:t>
            </a:r>
            <a:r>
              <a:rPr lang="sv-SE" sz="1100" dirty="0"/>
              <a:t>1</a:t>
            </a:r>
          </a:p>
          <a:p>
            <a:r>
              <a:rPr lang="sv-SE" sz="1100" dirty="0"/>
              <a:t>Seinäjoki</a:t>
            </a:r>
            <a:r>
              <a:rPr lang="en-US" sz="1100" dirty="0"/>
              <a:t>	</a:t>
            </a:r>
            <a:r>
              <a:rPr lang="sv-SE" sz="1100" dirty="0"/>
              <a:t>1</a:t>
            </a:r>
          </a:p>
          <a:p>
            <a:endParaRPr lang="sv-SE" sz="1100" dirty="0"/>
          </a:p>
          <a:p>
            <a:r>
              <a:rPr lang="sv-SE" sz="1200" b="1" dirty="0">
                <a:solidFill>
                  <a:schemeClr val="accent3"/>
                </a:solidFill>
              </a:rPr>
              <a:t>Över 100 000 inv. (n=9)</a:t>
            </a:r>
          </a:p>
          <a:p>
            <a:r>
              <a:rPr lang="sv-SE" sz="1100" dirty="0"/>
              <a:t>Helsingfors</a:t>
            </a:r>
            <a:r>
              <a:rPr lang="en-US" sz="1100" dirty="0"/>
              <a:t>	</a:t>
            </a:r>
            <a:r>
              <a:rPr lang="sv-SE" sz="1100" dirty="0"/>
              <a:t>19</a:t>
            </a:r>
          </a:p>
          <a:p>
            <a:r>
              <a:rPr lang="sv-SE" sz="1100" dirty="0"/>
              <a:t>Esbo</a:t>
            </a:r>
            <a:r>
              <a:rPr lang="en-US" sz="1100" dirty="0"/>
              <a:t>	</a:t>
            </a:r>
            <a:r>
              <a:rPr lang="sv-SE" sz="1100" dirty="0"/>
              <a:t>12</a:t>
            </a:r>
          </a:p>
          <a:p>
            <a:r>
              <a:rPr lang="sv-SE" sz="1100" dirty="0"/>
              <a:t>Tammerfors</a:t>
            </a:r>
            <a:r>
              <a:rPr lang="en-US" sz="1100" dirty="0"/>
              <a:t>	</a:t>
            </a:r>
            <a:r>
              <a:rPr lang="sv-SE" sz="1100" dirty="0"/>
              <a:t>12</a:t>
            </a:r>
          </a:p>
          <a:p>
            <a:r>
              <a:rPr lang="sv-SE" sz="1100" dirty="0"/>
              <a:t>Uleåborg</a:t>
            </a:r>
            <a:r>
              <a:rPr lang="en-US" sz="1100" dirty="0"/>
              <a:t>	</a:t>
            </a:r>
            <a:r>
              <a:rPr lang="sv-SE" sz="1100" dirty="0"/>
              <a:t>10</a:t>
            </a:r>
          </a:p>
          <a:p>
            <a:r>
              <a:rPr lang="sv-SE" sz="1100" dirty="0"/>
              <a:t>Åbo</a:t>
            </a:r>
            <a:r>
              <a:rPr lang="en-US" sz="1100" dirty="0"/>
              <a:t>	</a:t>
            </a:r>
            <a:r>
              <a:rPr lang="sv-SE" sz="1100" dirty="0"/>
              <a:t>7</a:t>
            </a:r>
          </a:p>
          <a:p>
            <a:r>
              <a:rPr lang="sv-SE" sz="1100" dirty="0"/>
              <a:t>Kuopio</a:t>
            </a:r>
            <a:r>
              <a:rPr lang="en-US" sz="1100" dirty="0"/>
              <a:t>	</a:t>
            </a:r>
            <a:r>
              <a:rPr lang="sv-SE" sz="1100" dirty="0"/>
              <a:t>5</a:t>
            </a:r>
          </a:p>
          <a:p>
            <a:r>
              <a:rPr lang="sv-SE" sz="1100" dirty="0"/>
              <a:t>Jyväskylä</a:t>
            </a:r>
            <a:r>
              <a:rPr lang="en-US" sz="1100" dirty="0"/>
              <a:t>	</a:t>
            </a:r>
            <a:r>
              <a:rPr lang="sv-SE" sz="1100" dirty="0"/>
              <a:t>4</a:t>
            </a:r>
          </a:p>
          <a:p>
            <a:r>
              <a:rPr lang="sv-SE" sz="1100" dirty="0"/>
              <a:t>Vanda</a:t>
            </a:r>
            <a:r>
              <a:rPr lang="en-US" sz="1100" dirty="0"/>
              <a:t>	</a:t>
            </a:r>
            <a:r>
              <a:rPr lang="sv-SE" sz="1100" dirty="0"/>
              <a:t>4</a:t>
            </a:r>
          </a:p>
          <a:p>
            <a:r>
              <a:rPr lang="sv-SE" sz="1100" dirty="0"/>
              <a:t>Lahtis</a:t>
            </a:r>
            <a:r>
              <a:rPr lang="en-US" sz="1100" dirty="0"/>
              <a:t>	</a:t>
            </a:r>
            <a:r>
              <a:rPr lang="sv-SE" sz="1100" dirty="0"/>
              <a:t>3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FC697172-55B8-F348-4B39-18015E98A49C}"/>
              </a:ext>
            </a:extLst>
          </p:cNvPr>
          <p:cNvSpPr txBox="1"/>
          <p:nvPr/>
        </p:nvSpPr>
        <p:spPr>
          <a:xfrm>
            <a:off x="9785002" y="6557478"/>
            <a:ext cx="172034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700" dirty="0"/>
              <a:t>Marianne Pekola-Sjöblom 5.4.2023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D5D2B41D-0D75-C8AA-00EE-19244229C5FB}"/>
              </a:ext>
            </a:extLst>
          </p:cNvPr>
          <p:cNvSpPr txBox="1"/>
          <p:nvPr/>
        </p:nvSpPr>
        <p:spPr>
          <a:xfrm>
            <a:off x="252296" y="6526701"/>
            <a:ext cx="957706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v-SE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</a:rPr>
              <a:t>Källor: </a:t>
            </a:r>
            <a:r>
              <a:rPr kumimoji="0" lang="sv-SE" sz="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</a:rPr>
              <a:t>Kandidatregistret i riksdagsvalet</a:t>
            </a:r>
            <a:r>
              <a:rPr lang="sv-SE" sz="900" dirty="0">
                <a:solidFill>
                  <a:srgbClr val="000000"/>
                </a:solidFill>
                <a:latin typeface="Work Sans"/>
              </a:rPr>
              <a:t>, </a:t>
            </a:r>
            <a:r>
              <a:rPr kumimoji="0" lang="sv-SE" sz="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</a:rPr>
              <a:t>Kommunförbundets uppgifter om förtroendevalda samt kommunernas och välfärdsområdenas uppgifter om förtroendevalda</a:t>
            </a:r>
            <a:endParaRPr lang="sv-SE" sz="900" dirty="0"/>
          </a:p>
        </p:txBody>
      </p:sp>
    </p:spTree>
    <p:extLst>
      <p:ext uri="{BB962C8B-B14F-4D97-AF65-F5344CB8AC3E}">
        <p14:creationId xmlns:p14="http://schemas.microsoft.com/office/powerpoint/2010/main" val="218809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D2D356-E2FB-7AF9-724A-AD6D1A103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62968"/>
            <a:ext cx="10153127" cy="883218"/>
          </a:xfrm>
        </p:spPr>
        <p:txBody>
          <a:bodyPr/>
          <a:lstStyle/>
          <a:p>
            <a:r>
              <a:rPr lang="sv-SE" sz="2800" dirty="0"/>
              <a:t>Av de invalda har 111 en trippelroll som ledamot i både kommun- och välfärdsfullmäktige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BAFFF8-8149-2D76-DCFE-0ABB25C60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012" y="1340768"/>
            <a:ext cx="7641228" cy="432048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endParaRPr lang="sv-SE" dirty="0"/>
          </a:p>
          <a:p>
            <a:r>
              <a:rPr lang="sv-SE" dirty="0"/>
              <a:t>Invalda med trippelroll representerar totalt </a:t>
            </a:r>
            <a:r>
              <a:rPr lang="sv-SE" b="1" dirty="0"/>
              <a:t>59 kommuner</a:t>
            </a:r>
            <a:r>
              <a:rPr lang="sv-SE" dirty="0"/>
              <a:t>.</a:t>
            </a:r>
          </a:p>
          <a:p>
            <a:pPr lvl="1"/>
            <a:r>
              <a:rPr lang="sv-SE" dirty="0"/>
              <a:t>Flest från städer med över 100 000 inv. (38)</a:t>
            </a:r>
          </a:p>
          <a:p>
            <a:pPr lvl="1"/>
            <a:r>
              <a:rPr lang="sv-SE" dirty="0"/>
              <a:t>Flest från Esbo (8), Tammerfors (7) och Åbo (6) </a:t>
            </a:r>
          </a:p>
          <a:p>
            <a:r>
              <a:rPr lang="sv-SE" dirty="0"/>
              <a:t>Flest fån Nylands valkrets (23, dvs 21 %)</a:t>
            </a:r>
          </a:p>
          <a:p>
            <a:r>
              <a:rPr lang="sv-SE" dirty="0"/>
              <a:t>Flest från </a:t>
            </a:r>
            <a:r>
              <a:rPr lang="sv-SE" dirty="0" err="1"/>
              <a:t>Saml</a:t>
            </a:r>
            <a:r>
              <a:rPr lang="sv-SE" dirty="0"/>
              <a:t> (30), </a:t>
            </a:r>
            <a:r>
              <a:rPr lang="sv-SE" dirty="0" err="1"/>
              <a:t>Sannf</a:t>
            </a:r>
            <a:r>
              <a:rPr lang="sv-SE" dirty="0"/>
              <a:t> (28) och SDP (22)</a:t>
            </a:r>
          </a:p>
          <a:p>
            <a:r>
              <a:rPr lang="sv-SE" dirty="0"/>
              <a:t>61 män (55 %) och 50 kvinnor (45 %)</a:t>
            </a:r>
          </a:p>
          <a:p>
            <a:r>
              <a:rPr lang="sv-SE" dirty="0"/>
              <a:t>Medelålder 46 år, yngsta 23 år och äldsta 71 år </a:t>
            </a:r>
          </a:p>
          <a:p>
            <a:r>
              <a:rPr lang="sv-SE" dirty="0"/>
              <a:t>Mest 40–49-åringar (33%)</a:t>
            </a:r>
          </a:p>
          <a:p>
            <a:pPr marL="271463" marR="0" lvl="0" indent="-271463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2346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</a:rPr>
              <a:t>Modersmål: finska 104 (94 %), svenska 7 (6 %)</a:t>
            </a:r>
          </a:p>
          <a:p>
            <a:endParaRPr lang="sv-SE" dirty="0"/>
          </a:p>
          <a:p>
            <a:pPr marL="0" indent="0">
              <a:buNone/>
            </a:pPr>
            <a:endParaRPr lang="sv-SE" sz="2400" b="1" dirty="0"/>
          </a:p>
          <a:p>
            <a:pPr marL="0" indent="0">
              <a:buNone/>
            </a:pPr>
            <a:endParaRPr lang="sv-SE" sz="2400" b="1" dirty="0"/>
          </a:p>
          <a:p>
            <a:pPr marL="0" indent="0">
              <a:buNone/>
            </a:pPr>
            <a:endParaRPr lang="sv-SE" sz="2400" b="1" dirty="0"/>
          </a:p>
          <a:p>
            <a:pPr marL="0" indent="0">
              <a:buNone/>
            </a:pPr>
            <a:endParaRPr lang="sv-SE" sz="2400" b="1" dirty="0"/>
          </a:p>
          <a:p>
            <a:pPr marL="0" indent="0">
              <a:buNone/>
            </a:pPr>
            <a:endParaRPr lang="sv-SE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sv-SE" sz="1200" dirty="0">
              <a:solidFill>
                <a:schemeClr val="accent1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sv-SE" b="1" dirty="0">
              <a:solidFill>
                <a:schemeClr val="accent1"/>
              </a:solidFill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BD69CB7-FECA-330A-F21C-5D0D11871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AD408C-5143-298C-F99B-C459F1FFB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556" y="931569"/>
            <a:ext cx="2657861" cy="1735145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8F588930-4A04-1BAD-C548-80A0C976E7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2352097"/>
            <a:ext cx="2657861" cy="2657861"/>
          </a:xfrm>
          <a:prstGeom prst="rect">
            <a:avLst/>
          </a:prstGeom>
        </p:spPr>
      </p:pic>
      <p:pic>
        <p:nvPicPr>
          <p:cNvPr id="11" name="Kuva 10" descr="Kuva, joka sisältää kohteen teksti, vektorigrafiikka&#10;&#10;Kuvaus luotu automaattisesti">
            <a:extLst>
              <a:ext uri="{FF2B5EF4-FFF2-40B4-BE49-F238E27FC236}">
                <a16:creationId xmlns:a16="http://schemas.microsoft.com/office/drawing/2014/main" id="{82103FED-CF0F-A77B-0C3D-BB7ED34AE0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902" y="3501008"/>
            <a:ext cx="2926086" cy="2657861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E1760A3E-D2B1-4885-DEF4-B9FC611499D8}"/>
              </a:ext>
            </a:extLst>
          </p:cNvPr>
          <p:cNvSpPr txBox="1"/>
          <p:nvPr/>
        </p:nvSpPr>
        <p:spPr>
          <a:xfrm>
            <a:off x="9785002" y="6557478"/>
            <a:ext cx="172034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700" dirty="0"/>
              <a:t>Marianne Pekola-Sjöblom 5.4.2023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45544A1-81EC-0395-5864-761E5FB9714C}"/>
              </a:ext>
            </a:extLst>
          </p:cNvPr>
          <p:cNvSpPr txBox="1"/>
          <p:nvPr/>
        </p:nvSpPr>
        <p:spPr>
          <a:xfrm>
            <a:off x="119336" y="6127341"/>
            <a:ext cx="9587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v-SE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</a:rPr>
              <a:t>Källor: </a:t>
            </a:r>
            <a:r>
              <a:rPr kumimoji="0" lang="sv-SE" sz="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</a:rPr>
              <a:t>Kandidatregistret i riksdagsvalet</a:t>
            </a:r>
            <a:r>
              <a:rPr lang="sv-SE" sz="900" dirty="0">
                <a:solidFill>
                  <a:srgbClr val="000000"/>
                </a:solidFill>
                <a:latin typeface="Work Sans"/>
              </a:rPr>
              <a:t>, </a:t>
            </a:r>
            <a:r>
              <a:rPr kumimoji="0" lang="sv-SE" sz="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</a:rPr>
              <a:t>Kommunförbundets uppgifter om förtroendevalda samt kommunernas och välfärdsområdenas uppgifter om förtroendevalda</a:t>
            </a:r>
            <a:endParaRPr lang="sv-SE" sz="900" dirty="0"/>
          </a:p>
        </p:txBody>
      </p:sp>
    </p:spTree>
    <p:extLst>
      <p:ext uri="{BB962C8B-B14F-4D97-AF65-F5344CB8AC3E}">
        <p14:creationId xmlns:p14="http://schemas.microsoft.com/office/powerpoint/2010/main" val="200475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D2D356-E2FB-7AF9-724A-AD6D1A103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355" y="169517"/>
            <a:ext cx="9909149" cy="640036"/>
          </a:xfrm>
        </p:spPr>
        <p:txBody>
          <a:bodyPr/>
          <a:lstStyle/>
          <a:p>
            <a:r>
              <a:rPr lang="sv-SE" sz="3200" dirty="0"/>
              <a:t>Nya riksdagsledamöter med </a:t>
            </a:r>
            <a:br>
              <a:rPr lang="sv-SE" sz="3200" dirty="0"/>
            </a:br>
            <a:r>
              <a:rPr lang="sv-SE" sz="3200" u="sng" dirty="0"/>
              <a:t>kommunal ordförandepost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BAFFF8-8149-2D76-DCFE-0ABB25C60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36" y="1124746"/>
            <a:ext cx="6995040" cy="518457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sv-SE" sz="2400" b="1" dirty="0"/>
              <a:t>Totalt 177 av de invalda riksdagsledamöterna sitter i kommunfullmäktige. </a:t>
            </a:r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r>
              <a:rPr lang="sv-SE" sz="2400" b="1" dirty="0"/>
              <a:t>Av dem representerar 70, dvs. 40 % kommunfullmäktiges eller kommunstyrelsens presidium:</a:t>
            </a:r>
          </a:p>
          <a:p>
            <a:endParaRPr lang="sv-SE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sv-SE" sz="2400" dirty="0"/>
              <a:t>31 ordförande och 14 vice ordförande för kommunfullmäktige</a:t>
            </a:r>
          </a:p>
          <a:p>
            <a:pPr>
              <a:buFont typeface="Wingdings" panose="05000000000000000000" pitchFamily="2" charset="2"/>
              <a:buChar char="§"/>
            </a:pPr>
            <a:endParaRPr lang="sv-SE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sv-SE" sz="2400" dirty="0"/>
              <a:t>10 ordförande och 24 vice ordförande för kommunstyrelsen</a:t>
            </a:r>
          </a:p>
          <a:p>
            <a:pPr marL="0" indent="0">
              <a:buNone/>
            </a:pPr>
            <a:endParaRPr lang="sv-SE" b="1" dirty="0"/>
          </a:p>
          <a:p>
            <a:pPr lvl="1">
              <a:buFont typeface="Wingdings" panose="05000000000000000000" pitchFamily="2" charset="2"/>
              <a:buChar char="v"/>
            </a:pPr>
            <a:endParaRPr lang="sv-SE" sz="1200" dirty="0">
              <a:solidFill>
                <a:schemeClr val="accent1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sv-SE" b="1" dirty="0">
              <a:solidFill>
                <a:schemeClr val="accent1"/>
              </a:solidFill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BD69CB7-FECA-330A-F21C-5D0D11871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AD408C-5143-298C-F99B-C459F1FFB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5578" y="1118052"/>
            <a:ext cx="2201286" cy="1437077"/>
          </a:xfrm>
          <a:prstGeom prst="rect">
            <a:avLst/>
          </a:prstGeom>
        </p:spPr>
      </p:pic>
      <p:pic>
        <p:nvPicPr>
          <p:cNvPr id="6" name="Kuva 5" descr="Kuva, joka sisältää kohteen teksti, vektorigrafiikka&#10;&#10;Kuvaus luotu automaattisesti">
            <a:extLst>
              <a:ext uri="{FF2B5EF4-FFF2-40B4-BE49-F238E27FC236}">
                <a16:creationId xmlns:a16="http://schemas.microsoft.com/office/drawing/2014/main" id="{85ED7BB7-7A6D-403A-AA60-92D306DE5B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3398021"/>
            <a:ext cx="2926086" cy="265786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423D9803-FEC9-965E-DBE3-9DB05F1CCF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707372"/>
            <a:ext cx="1423677" cy="1423677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75CA1E78-54EB-093C-6102-735885CC1CD6}"/>
              </a:ext>
            </a:extLst>
          </p:cNvPr>
          <p:cNvSpPr txBox="1"/>
          <p:nvPr/>
        </p:nvSpPr>
        <p:spPr>
          <a:xfrm>
            <a:off x="9785002" y="6557478"/>
            <a:ext cx="172034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700" dirty="0"/>
              <a:t>Marianne Pekola-Sjöblom 5.4.2023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046A1A28-9685-AA62-B477-33A074D82618}"/>
              </a:ext>
            </a:extLst>
          </p:cNvPr>
          <p:cNvSpPr txBox="1"/>
          <p:nvPr/>
        </p:nvSpPr>
        <p:spPr>
          <a:xfrm>
            <a:off x="479376" y="6525345"/>
            <a:ext cx="922728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v-SE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</a:rPr>
              <a:t>Källor: </a:t>
            </a:r>
            <a:r>
              <a:rPr kumimoji="0" lang="sv-SE" sz="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</a:rPr>
              <a:t>Kandidatregistret i riksdagsvalet</a:t>
            </a:r>
            <a:r>
              <a:rPr lang="sv-SE" sz="900" dirty="0">
                <a:solidFill>
                  <a:srgbClr val="000000"/>
                </a:solidFill>
                <a:latin typeface="Work Sans"/>
              </a:rPr>
              <a:t>, </a:t>
            </a:r>
            <a:r>
              <a:rPr kumimoji="0" lang="sv-SE" sz="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</a:rPr>
              <a:t>Kommunförbundets uppgifter om förtroendevalda samt kommunernas och välfärdsområdenas uppgifter om förtroendevalda</a:t>
            </a:r>
            <a:endParaRPr lang="sv-SE" sz="900" dirty="0"/>
          </a:p>
        </p:txBody>
      </p:sp>
    </p:spTree>
    <p:extLst>
      <p:ext uri="{BB962C8B-B14F-4D97-AF65-F5344CB8AC3E}">
        <p14:creationId xmlns:p14="http://schemas.microsoft.com/office/powerpoint/2010/main" val="29943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D2D356-E2FB-7AF9-724A-AD6D1A103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09" y="108680"/>
            <a:ext cx="8757021" cy="640036"/>
          </a:xfrm>
        </p:spPr>
        <p:txBody>
          <a:bodyPr/>
          <a:lstStyle/>
          <a:p>
            <a:r>
              <a:rPr lang="sv-SE" sz="3200" dirty="0"/>
              <a:t>Nya riksdagsledamöter med </a:t>
            </a:r>
            <a:r>
              <a:rPr lang="sv-SE" sz="3200" u="sng" dirty="0"/>
              <a:t>ordförandepost i ett välfärdsområde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BAFFF8-8149-2D76-DCFE-0ABB25C60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013" y="1124747"/>
            <a:ext cx="6851024" cy="504055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sv-SE" sz="2400" b="1" dirty="0"/>
              <a:t>Totalt 114 av de invalda riksdagsledamöterna sitter i välfärdsfullmäktige. </a:t>
            </a:r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r>
              <a:rPr lang="sv-SE" sz="2400" b="1" dirty="0"/>
              <a:t>Av dem representerar 30, dvs. 26 % välfärdsfullmäktiges eller välfärdsstyrelsens presidium:</a:t>
            </a:r>
          </a:p>
          <a:p>
            <a:endParaRPr lang="sv-SE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sv-SE" sz="2400" dirty="0"/>
              <a:t>13 ordförande och 13 vice ordförande för välfärdsfullmäktige</a:t>
            </a:r>
          </a:p>
          <a:p>
            <a:pPr>
              <a:buFont typeface="Wingdings" panose="05000000000000000000" pitchFamily="2" charset="2"/>
              <a:buChar char="§"/>
            </a:pPr>
            <a:endParaRPr lang="sv-SE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sv-SE" sz="2400" dirty="0"/>
              <a:t>1 ordförande och 3 vice ordförande för välfärdsstyrelsen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sv-SE" sz="1200" dirty="0">
              <a:solidFill>
                <a:schemeClr val="accent1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sv-SE" b="1" dirty="0">
              <a:solidFill>
                <a:schemeClr val="accent1"/>
              </a:solidFill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BD69CB7-FECA-330A-F21C-5D0D11871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D1CE376-584A-D6EF-1954-6D76959A28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2304067"/>
            <a:ext cx="4003725" cy="3498501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C5AD408C-5143-298C-F99B-C459F1FFB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8476" y="866990"/>
            <a:ext cx="2201286" cy="1437077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90985BE5-6887-BB06-3FE0-F4D3C40E395D}"/>
              </a:ext>
            </a:extLst>
          </p:cNvPr>
          <p:cNvSpPr txBox="1"/>
          <p:nvPr/>
        </p:nvSpPr>
        <p:spPr>
          <a:xfrm>
            <a:off x="9785002" y="6557478"/>
            <a:ext cx="172034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700" dirty="0"/>
              <a:t>Marianne Pekola-Sjöblom 5.4.2023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C15B7E47-486E-C809-96C3-128E22CCBC83}"/>
              </a:ext>
            </a:extLst>
          </p:cNvPr>
          <p:cNvSpPr txBox="1"/>
          <p:nvPr/>
        </p:nvSpPr>
        <p:spPr>
          <a:xfrm>
            <a:off x="320254" y="6438529"/>
            <a:ext cx="964907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v-SE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</a:rPr>
              <a:t>Källor: </a:t>
            </a:r>
            <a:r>
              <a:rPr kumimoji="0" lang="sv-SE" sz="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</a:rPr>
              <a:t>Kandidatregistret i riksdagsvalet</a:t>
            </a:r>
            <a:r>
              <a:rPr lang="sv-SE" sz="900" dirty="0">
                <a:solidFill>
                  <a:srgbClr val="000000"/>
                </a:solidFill>
                <a:latin typeface="Work Sans"/>
              </a:rPr>
              <a:t>, </a:t>
            </a:r>
            <a:r>
              <a:rPr kumimoji="0" lang="sv-SE" sz="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</a:rPr>
              <a:t>Kommunförbundets uppgifter om förtroendevalda samt kommunernas och välfärdsområdenas uppgifter om förtroendevalda</a:t>
            </a:r>
            <a:endParaRPr lang="sv-SE" sz="900" dirty="0"/>
          </a:p>
        </p:txBody>
      </p:sp>
    </p:spTree>
    <p:extLst>
      <p:ext uri="{BB962C8B-B14F-4D97-AF65-F5344CB8AC3E}">
        <p14:creationId xmlns:p14="http://schemas.microsoft.com/office/powerpoint/2010/main" val="181476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D2D356-E2FB-7AF9-724A-AD6D1A103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1230"/>
            <a:ext cx="11061277" cy="640036"/>
          </a:xfrm>
        </p:spPr>
        <p:txBody>
          <a:bodyPr/>
          <a:lstStyle/>
          <a:p>
            <a:r>
              <a:rPr lang="sv-SE" sz="3200" dirty="0"/>
              <a:t>Nya riksdagsledamöter med </a:t>
            </a:r>
            <a:r>
              <a:rPr lang="sv-SE" sz="3200" u="sng" dirty="0"/>
              <a:t>ordförandepost i både en kommun och ett välfärdsområde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BAFFF8-8149-2D76-DCFE-0ABB25C60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951" y="1678673"/>
            <a:ext cx="11382697" cy="4630648"/>
          </a:xfrm>
          <a:solidFill>
            <a:schemeClr val="accent3">
              <a:lumMod val="20000"/>
              <a:lumOff val="80000"/>
            </a:schemeClr>
          </a:solidFill>
        </p:spPr>
        <p:txBody>
          <a:bodyPr numCol="2"/>
          <a:lstStyle/>
          <a:p>
            <a:pPr>
              <a:buFont typeface="Wingdings" panose="05000000000000000000" pitchFamily="2" charset="2"/>
              <a:buChar char="§"/>
            </a:pPr>
            <a:r>
              <a:rPr lang="sv-SE" sz="1800" b="1" dirty="0"/>
              <a:t>Ordf. för kommunstyrelsen &amp; välfärdsfullmäktige (3):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v-SE" sz="1600" dirty="0"/>
              <a:t>Anna-Kristiina Mikkonen, SDP, Nyslott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v-SE" sz="1600" dirty="0"/>
              <a:t>Eemeli Peltonen, SDP, Träskända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v-SE" sz="1600" dirty="0"/>
              <a:t>Paula Risikko, Saml, Seinäjoki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sv-SE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sv-SE" sz="1800" b="1" dirty="0"/>
              <a:t>Ordf. för kommunfullmäktige &amp; välfärdsfullmäktige (2):</a:t>
            </a:r>
            <a:endParaRPr lang="sv-SE" sz="1400" b="1" dirty="0"/>
          </a:p>
          <a:p>
            <a:pPr marL="715963" marR="0" lvl="1" indent="-271463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92346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v-SE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Jarno Limnéll, Saml, Esbo</a:t>
            </a:r>
          </a:p>
          <a:p>
            <a:pPr marL="715963" marR="0" lvl="1" indent="-271463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92346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v-SE" sz="1600" dirty="0">
                <a:solidFill>
                  <a:srgbClr val="000000"/>
                </a:solidFill>
              </a:rPr>
              <a:t>Mikko Ollikainen, SFP, Malax</a:t>
            </a:r>
          </a:p>
          <a:p>
            <a:pPr>
              <a:spcBef>
                <a:spcPts val="200"/>
              </a:spcBef>
              <a:buClr>
                <a:srgbClr val="923468"/>
              </a:buClr>
              <a:buFont typeface="Wingdings" panose="05000000000000000000" pitchFamily="2" charset="2"/>
              <a:buChar char="§"/>
              <a:defRPr/>
            </a:pPr>
            <a:endParaRPr kumimoji="0" lang="sv-SE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>
              <a:spcBef>
                <a:spcPts val="200"/>
              </a:spcBef>
              <a:buClr>
                <a:srgbClr val="923468"/>
              </a:buClr>
              <a:buFont typeface="Wingdings" panose="05000000000000000000" pitchFamily="2" charset="2"/>
              <a:buChar char="§"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Ordf. för kommunfullmäktige/</a:t>
            </a:r>
            <a:br>
              <a:rPr kumimoji="0" lang="sv-SE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kommunstyrelsen &amp; vice ordf. för välfärdsfullmäktige/välfärdsstyrelsen</a:t>
            </a:r>
            <a:r>
              <a:rPr lang="sv-SE" dirty="0"/>
              <a:t> </a:t>
            </a: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(8):</a:t>
            </a:r>
          </a:p>
          <a:p>
            <a:pPr lvl="2" indent="-271463">
              <a:buClr>
                <a:srgbClr val="923468"/>
              </a:buClr>
              <a:buFont typeface="Wingdings" panose="05000000000000000000" pitchFamily="2" charset="2"/>
              <a:buChar char="§"/>
              <a:defRPr/>
            </a:pPr>
            <a:r>
              <a:rPr lang="sv-SE" sz="1400" dirty="0"/>
              <a:t>Paula Werning, SDP, Kouvola</a:t>
            </a:r>
          </a:p>
          <a:p>
            <a:pPr lvl="2" indent="-271463">
              <a:buClr>
                <a:srgbClr val="923468"/>
              </a:buClr>
              <a:buFont typeface="Wingdings" panose="05000000000000000000" pitchFamily="2" charset="2"/>
              <a:buChar char="§"/>
              <a:defRPr/>
            </a:pPr>
            <a:r>
              <a:rPr kumimoji="0" lang="sv-SE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Ville Väyrynen, Saml, Muurame</a:t>
            </a:r>
          </a:p>
          <a:p>
            <a:pPr lvl="2" indent="-271463">
              <a:buClr>
                <a:srgbClr val="923468"/>
              </a:buClr>
              <a:buFont typeface="Wingdings" panose="05000000000000000000" pitchFamily="2" charset="2"/>
              <a:buChar char="§"/>
              <a:defRPr/>
            </a:pPr>
            <a:r>
              <a:rPr lang="sv-SE" sz="1400" dirty="0"/>
              <a:t>Juha Hänninen, Saml, Uleåborg</a:t>
            </a:r>
          </a:p>
          <a:p>
            <a:pPr lvl="2" indent="-271463">
              <a:buClr>
                <a:srgbClr val="923468"/>
              </a:buClr>
              <a:buFont typeface="Wingdings" panose="05000000000000000000" pitchFamily="2" charset="2"/>
              <a:buChar char="§"/>
              <a:defRPr/>
            </a:pPr>
            <a:r>
              <a:rPr kumimoji="0" lang="sv-SE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Joona Räsänen, Saml, Lojo</a:t>
            </a:r>
          </a:p>
          <a:p>
            <a:pPr lvl="2" indent="-271463">
              <a:buClr>
                <a:srgbClr val="923468"/>
              </a:buClr>
              <a:buFont typeface="Wingdings" panose="05000000000000000000" pitchFamily="2" charset="2"/>
              <a:buChar char="§"/>
              <a:defRPr/>
            </a:pPr>
            <a:r>
              <a:rPr kumimoji="0" lang="sv-SE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Henrik Wickström, SFP, Ingå</a:t>
            </a:r>
          </a:p>
          <a:p>
            <a:pPr marL="1162050" marR="0" lvl="2" indent="-271463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92346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</a:rPr>
              <a:t>Joakim Strand, SFP, Vasa</a:t>
            </a:r>
          </a:p>
          <a:p>
            <a:pPr marL="1162050" marR="0" lvl="2" indent="-271463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92346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</a:rPr>
              <a:t>Anna-Kaisa Ikonen, Saml, Tammerfors</a:t>
            </a:r>
          </a:p>
          <a:p>
            <a:pPr marL="1162050" marR="0" lvl="2" indent="-271463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92346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</a:rPr>
              <a:t>Heikki Autto, Saml, Rovaniemi</a:t>
            </a:r>
          </a:p>
          <a:p>
            <a:pPr marL="1162050" marR="0" lvl="2" indent="-271463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92346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271463" marR="0" lvl="0" indent="-271463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92346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</a:rPr>
              <a:t>Vice ordf. för kommunfullmäktige/</a:t>
            </a:r>
            <a:b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</a:rPr>
            </a:b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</a:rPr>
              <a:t>välfärdsfullmäktige &amp; ordf. eller vice ordf. för välfärdsfullmäktige/välfärdsstyrelsen</a:t>
            </a:r>
          </a:p>
          <a:p>
            <a:pPr marL="1162050" marR="0" lvl="2" indent="-271463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92346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v-SE" sz="1400" dirty="0">
                <a:solidFill>
                  <a:srgbClr val="000000"/>
                </a:solidFill>
                <a:latin typeface="Work Sans"/>
              </a:rPr>
              <a:t>Sanni Grahn-Laasonen, Saml, Forssa</a:t>
            </a:r>
          </a:p>
          <a:p>
            <a:pPr marL="1162050" marR="0" lvl="2" indent="-271463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92346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</a:rPr>
              <a:t>Jani Kokko, SDP, Muurame</a:t>
            </a:r>
          </a:p>
          <a:p>
            <a:pPr marL="1162050" marR="0" lvl="2" indent="-271463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92346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v-SE" sz="1400" dirty="0">
                <a:solidFill>
                  <a:srgbClr val="000000"/>
                </a:solidFill>
                <a:latin typeface="Work Sans"/>
              </a:rPr>
              <a:t>Mikko Polvinen, Sannf, Kuhmo</a:t>
            </a:r>
          </a:p>
          <a:p>
            <a:pPr marL="1162050" marR="0" lvl="2" indent="-271463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92346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</a:rPr>
              <a:t>Lauri Lyly, Saml, Tammerfors</a:t>
            </a:r>
          </a:p>
          <a:p>
            <a:pPr marL="1162050" marR="0" lvl="2" indent="-271463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92346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</a:rPr>
              <a:t>Maria Guzenina, SDP, Esbo</a:t>
            </a:r>
          </a:p>
          <a:p>
            <a:pPr marL="1162050" marR="0" lvl="2" indent="-271463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92346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1162050" marR="0" lvl="2" indent="-271463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92346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lvl="1">
              <a:buClr>
                <a:srgbClr val="923468"/>
              </a:buClr>
              <a:buFont typeface="Wingdings" panose="05000000000000000000" pitchFamily="2" charset="2"/>
              <a:buChar char="§"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BD69CB7-FECA-330A-F21C-5D0D11871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ED43DA4D-DF05-9756-2BBA-BFE15F55BF3D}"/>
              </a:ext>
            </a:extLst>
          </p:cNvPr>
          <p:cNvSpPr txBox="1"/>
          <p:nvPr/>
        </p:nvSpPr>
        <p:spPr>
          <a:xfrm>
            <a:off x="545952" y="982470"/>
            <a:ext cx="107291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v-SE" b="1" dirty="0"/>
              <a:t>Totalt 18 av de invalda riksdagsledamöterna har en ordförandepost i både en kommun och ett välfärdsområde. 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CF469D74-C0DD-5C33-BA51-874F9DAF52B5}"/>
              </a:ext>
            </a:extLst>
          </p:cNvPr>
          <p:cNvSpPr txBox="1"/>
          <p:nvPr/>
        </p:nvSpPr>
        <p:spPr>
          <a:xfrm>
            <a:off x="9785002" y="6557478"/>
            <a:ext cx="172034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700" dirty="0"/>
              <a:t>Marianne Pekola-Sjöblom 5.4.2023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19ED0AE9-7201-7C53-9BF0-96C6503E657E}"/>
              </a:ext>
            </a:extLst>
          </p:cNvPr>
          <p:cNvSpPr txBox="1"/>
          <p:nvPr/>
        </p:nvSpPr>
        <p:spPr>
          <a:xfrm>
            <a:off x="263352" y="6409929"/>
            <a:ext cx="957706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v-SE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</a:rPr>
              <a:t>Källor: </a:t>
            </a:r>
            <a:r>
              <a:rPr kumimoji="0" lang="sv-SE" sz="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</a:rPr>
              <a:t>Kandidatregistret i riksdagsvalet</a:t>
            </a:r>
            <a:r>
              <a:rPr lang="sv-SE" sz="900" dirty="0">
                <a:solidFill>
                  <a:srgbClr val="000000"/>
                </a:solidFill>
                <a:latin typeface="Work Sans"/>
              </a:rPr>
              <a:t>, </a:t>
            </a:r>
            <a:r>
              <a:rPr kumimoji="0" lang="sv-SE" sz="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</a:rPr>
              <a:t>Kommunförbundets uppgifter om förtroendevalda samt kommunernas och välfärdsområdenas uppgifter om förtroendevalda</a:t>
            </a:r>
            <a:endParaRPr lang="sv-SE" sz="900" dirty="0"/>
          </a:p>
        </p:txBody>
      </p:sp>
    </p:spTree>
    <p:extLst>
      <p:ext uri="{BB962C8B-B14F-4D97-AF65-F5344CB8AC3E}">
        <p14:creationId xmlns:p14="http://schemas.microsoft.com/office/powerpoint/2010/main" val="99167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Kuntaliitto FI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lank.potx" id="{0C704AD4-10B4-4F6D-98EB-ADFAA4A835CF}" vid="{0CB629F6-77AC-45AA-833D-27371779476A}"/>
    </a:ext>
  </a:extLst>
</a:theme>
</file>

<file path=ppt/theme/theme2.xml><?xml version="1.0" encoding="utf-8"?>
<a:theme xmlns:a="http://schemas.openxmlformats.org/drawingml/2006/main" name="Office Theme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524</TotalTime>
  <Words>1085</Words>
  <Application>Microsoft Office PowerPoint</Application>
  <PresentationFormat>Laajakuva</PresentationFormat>
  <Paragraphs>211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5" baseType="lpstr">
      <vt:lpstr>Work Sans SemiBold</vt:lpstr>
      <vt:lpstr>Arial</vt:lpstr>
      <vt:lpstr>Helvetica</vt:lpstr>
      <vt:lpstr>Work Sans</vt:lpstr>
      <vt:lpstr>Wingdings</vt:lpstr>
      <vt:lpstr>Work Sans ExtraBold</vt:lpstr>
      <vt:lpstr>Kuntaliitto FI</vt:lpstr>
      <vt:lpstr>Uppgifter om de invalda i riksdagsdagsvalet 2023</vt:lpstr>
      <vt:lpstr>Fakta om de invalda riksdagsledamöterna 2023 </vt:lpstr>
      <vt:lpstr>Av de invalda riksdagsledamöterna sitter 177 i kommunfullmäktige</vt:lpstr>
      <vt:lpstr>177 av de invalda är kommunfullmäktigeledamöter, representerar totalt 76 kommuner</vt:lpstr>
      <vt:lpstr>Av de invalda har 111 en trippelroll som ledamot i både kommun- och välfärdsfullmäktige </vt:lpstr>
      <vt:lpstr>Nya riksdagsledamöter med  kommunal ordförandepost</vt:lpstr>
      <vt:lpstr>Nya riksdagsledamöter med ordförandepost i ett välfärdsområde</vt:lpstr>
      <vt:lpstr>Nya riksdagsledamöter med ordförandepost i både en kommun och ett välfärdsområde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Eduskuntavaalit 2023</dc:title>
  <dc:creator>Pekola-Sjöblom Marianne</dc:creator>
  <cp:lastModifiedBy>Eriksson Veronica</cp:lastModifiedBy>
  <cp:revision>17</cp:revision>
  <cp:lastPrinted>2023-04-05T05:44:05Z</cp:lastPrinted>
  <dcterms:created xsi:type="dcterms:W3CDTF">2023-04-02T19:31:03Z</dcterms:created>
  <dcterms:modified xsi:type="dcterms:W3CDTF">2023-04-05T12:14:56Z</dcterms:modified>
</cp:coreProperties>
</file>