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6"/>
  </p:notesMasterIdLst>
  <p:sldIdLst>
    <p:sldId id="272" r:id="rId2"/>
    <p:sldId id="299" r:id="rId3"/>
    <p:sldId id="304" r:id="rId4"/>
    <p:sldId id="301" r:id="rId5"/>
    <p:sldId id="298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96" r:id="rId15"/>
    <p:sldId id="295" r:id="rId16"/>
    <p:sldId id="285" r:id="rId17"/>
    <p:sldId id="286" r:id="rId18"/>
    <p:sldId id="302" r:id="rId19"/>
    <p:sldId id="303" r:id="rId20"/>
    <p:sldId id="289" r:id="rId21"/>
    <p:sldId id="290" r:id="rId22"/>
    <p:sldId id="292" r:id="rId23"/>
    <p:sldId id="293" r:id="rId24"/>
    <p:sldId id="294" r:id="rId2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BD2"/>
    <a:srgbClr val="FF7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332" autoAdjust="0"/>
  </p:normalViewPr>
  <p:slideViewPr>
    <p:cSldViewPr>
      <p:cViewPr varScale="1">
        <p:scale>
          <a:sx n="143" d="100"/>
          <a:sy n="143" d="100"/>
        </p:scale>
        <p:origin x="600" y="96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4494703083733"/>
          <c:y val="2.6726057906458798E-2"/>
          <c:w val="0.72824449911734579"/>
          <c:h val="0.7784484348353663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Skattefinansiering (skatteinkomster + statsandelar)</c:v>
                </c:pt>
              </c:strCache>
            </c:strRef>
          </c:tx>
          <c:spPr>
            <a:solidFill>
              <a:srgbClr val="9EC9E3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5648.9103289080567</c:v>
                </c:pt>
                <c:pt idx="1">
                  <c:v>5418.2949172562903</c:v>
                </c:pt>
                <c:pt idx="2">
                  <c:v>5560.7824253821891</c:v>
                </c:pt>
                <c:pt idx="3">
                  <c:v>5528.7483169513362</c:v>
                </c:pt>
                <c:pt idx="4">
                  <c:v>5744.3131276696113</c:v>
                </c:pt>
                <c:pt idx="5">
                  <c:v>6163.5185191438213</c:v>
                </c:pt>
                <c:pt idx="6">
                  <c:v>6593.7564628275986</c:v>
                </c:pt>
                <c:pt idx="7">
                  <c:v>6820.3059446201514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A-4841-9E17-F61644353D7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Verksamhetsbidrag 1)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baseline="0">
                    <a:solidFill>
                      <a:schemeClr val="bg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5146.3551064169105</c:v>
                </c:pt>
                <c:pt idx="1">
                  <c:v>4767.1401724493071</c:v>
                </c:pt>
                <c:pt idx="2">
                  <c:v>5220.0783082585131</c:v>
                </c:pt>
                <c:pt idx="3">
                  <c:v>5105.2923015945489</c:v>
                </c:pt>
                <c:pt idx="4">
                  <c:v>5327.9885356701589</c:v>
                </c:pt>
                <c:pt idx="5">
                  <c:v>5712.0694370815081</c:v>
                </c:pt>
                <c:pt idx="6">
                  <c:v>6164.7281155286146</c:v>
                </c:pt>
                <c:pt idx="7">
                  <c:v>6361.9268917145373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A-4841-9E17-F61644353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"/>
        <c:axId val="163717120"/>
        <c:axId val="163719424"/>
      </c:barChart>
      <c:catAx>
        <c:axId val="16371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tx1"/>
                </a:solidFill>
                <a:latin typeface="Verdana" panose="020B060403050404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63719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63719424"/>
        <c:scaling>
          <c:orientation val="minMax"/>
          <c:max val="7000"/>
          <c:min val="0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3717120"/>
        <c:crosses val="autoZero"/>
        <c:crossBetween val="between"/>
        <c:majorUnit val="1000"/>
        <c:minorUnit val="500"/>
      </c:valAx>
      <c:spPr>
        <a:noFill/>
        <a:ln w="12503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660284000810751"/>
          <c:y val="0.90830358739622818"/>
          <c:w val="0.76579562060444384"/>
          <c:h val="7.2445802535859416E-2"/>
        </c:manualLayout>
      </c:layout>
      <c:overlay val="0"/>
      <c:spPr>
        <a:solidFill>
          <a:schemeClr val="bg1"/>
        </a:solidFill>
        <a:ln w="3126">
          <a:solidFill>
            <a:schemeClr val="tx1"/>
          </a:solidFill>
          <a:prstDash val="solid"/>
        </a:ln>
      </c:spPr>
      <c:txPr>
        <a:bodyPr/>
        <a:lstStyle/>
        <a:p>
          <a:pPr>
            <a:defRPr sz="124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1596005386483E-2"/>
          <c:y val="3.6900325439587607E-2"/>
          <c:w val="0.85225505443234839"/>
          <c:h val="0.851036193314710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Årsbidrag</c:v>
                </c:pt>
              </c:strCache>
            </c:strRef>
          </c:tx>
          <c:spPr>
            <a:solidFill>
              <a:srgbClr val="426BBA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2D-4AFE-BEE1-527A46547CE0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2D-4AFE-BEE1-527A46547CE0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2D-4AFE-BEE1-527A46547CE0}"/>
              </c:ext>
            </c:extLst>
          </c:dPt>
          <c:dPt>
            <c:idx val="21"/>
            <c:invertIfNegative val="0"/>
            <c:bubble3D val="0"/>
            <c:spPr>
              <a:solidFill>
                <a:srgbClr val="809BD2"/>
              </a:solidFill>
              <a:ln w="952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D1E2-4514-B76B-2E1DC811EFE5}"/>
              </c:ext>
            </c:extLst>
          </c:dPt>
          <c:dPt>
            <c:idx val="22"/>
            <c:invertIfNegative val="0"/>
            <c:bubble3D val="0"/>
            <c:spPr>
              <a:solidFill>
                <a:srgbClr val="809BD2"/>
              </a:solidFill>
              <a:ln w="952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7EC7-4FF3-BEEE-A1AE34DE2149}"/>
              </c:ext>
            </c:extLst>
          </c:dPt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Sheet1!$B$2:$X$2</c:f>
              <c:numCache>
                <c:formatCode>0.000</c:formatCode>
                <c:ptCount val="23"/>
                <c:pt idx="0">
                  <c:v>1.2491317298296425</c:v>
                </c:pt>
                <c:pt idx="1">
                  <c:v>1.4924952865333609</c:v>
                </c:pt>
                <c:pt idx="2">
                  <c:v>1.5824944960501073</c:v>
                </c:pt>
                <c:pt idx="3">
                  <c:v>1.6980993082430587</c:v>
                </c:pt>
                <c:pt idx="4">
                  <c:v>1.9526890000000015</c:v>
                </c:pt>
                <c:pt idx="5">
                  <c:v>2.2625569999999993</c:v>
                </c:pt>
                <c:pt idx="6">
                  <c:v>1.5842380000000045</c:v>
                </c:pt>
                <c:pt idx="7">
                  <c:v>1.4398240000000051</c:v>
                </c:pt>
                <c:pt idx="8">
                  <c:v>1.4767779999999979</c:v>
                </c:pt>
                <c:pt idx="9">
                  <c:v>2.1043049999999996</c:v>
                </c:pt>
                <c:pt idx="10">
                  <c:v>2.3872130000000009</c:v>
                </c:pt>
                <c:pt idx="11">
                  <c:v>2.4007989999999992</c:v>
                </c:pt>
                <c:pt idx="12">
                  <c:v>2.3061440000000011</c:v>
                </c:pt>
                <c:pt idx="13">
                  <c:v>3.0254940000000001</c:v>
                </c:pt>
                <c:pt idx="14">
                  <c:v>2.548</c:v>
                </c:pt>
                <c:pt idx="15">
                  <c:v>1.7909999999999999</c:v>
                </c:pt>
                <c:pt idx="16">
                  <c:v>2.69</c:v>
                </c:pt>
                <c:pt idx="17">
                  <c:v>2.875</c:v>
                </c:pt>
                <c:pt idx="18">
                  <c:v>2.698</c:v>
                </c:pt>
                <c:pt idx="19">
                  <c:v>3.1469999999999998</c:v>
                </c:pt>
                <c:pt idx="20">
                  <c:v>3.93</c:v>
                </c:pt>
                <c:pt idx="21">
                  <c:v>2.76</c:v>
                </c:pt>
                <c:pt idx="22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2D-4AFE-BEE1-527A46547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6483456"/>
        <c:axId val="166484992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Avskrivningar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5-452D-4AFE-BEE1-527A46547CE0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7-452D-4AFE-BEE1-527A46547CE0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9-452D-4AFE-BEE1-527A46547CE0}"/>
              </c:ext>
            </c:extLst>
          </c:dPt>
          <c:dPt>
            <c:idx val="21"/>
            <c:bubble3D val="0"/>
            <c:spPr>
              <a:ln w="22225">
                <a:solidFill>
                  <a:srgbClr val="0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F-D1E2-4514-B76B-2E1DC811EFE5}"/>
              </c:ext>
            </c:extLst>
          </c:dPt>
          <c:dPt>
            <c:idx val="22"/>
            <c:bubble3D val="0"/>
            <c:spPr>
              <a:ln w="22225">
                <a:solidFill>
                  <a:srgbClr val="00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2-7EC7-4FF3-BEEE-A1AE34DE2149}"/>
              </c:ext>
            </c:extLst>
          </c:dPt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Sheet1!$B$3:$X$3</c:f>
              <c:numCache>
                <c:formatCode>0.000</c:formatCode>
                <c:ptCount val="23"/>
                <c:pt idx="0">
                  <c:v>1.2159987083167247</c:v>
                </c:pt>
                <c:pt idx="1">
                  <c:v>1.2741917308724076</c:v>
                </c:pt>
                <c:pt idx="2">
                  <c:v>1.3597770164470975</c:v>
                </c:pt>
                <c:pt idx="3">
                  <c:v>1.4211001845021554</c:v>
                </c:pt>
                <c:pt idx="4">
                  <c:v>1.4500360000000001</c:v>
                </c:pt>
                <c:pt idx="5">
                  <c:v>1.5588390000000001</c:v>
                </c:pt>
                <c:pt idx="6">
                  <c:v>1.6107130000000003</c:v>
                </c:pt>
                <c:pt idx="7">
                  <c:v>1.6924940000000002</c:v>
                </c:pt>
                <c:pt idx="8">
                  <c:v>1.7568589999999999</c:v>
                </c:pt>
                <c:pt idx="9">
                  <c:v>1.7816869999999998</c:v>
                </c:pt>
                <c:pt idx="10">
                  <c:v>1.8389579999999999</c:v>
                </c:pt>
                <c:pt idx="11">
                  <c:v>1.9434</c:v>
                </c:pt>
                <c:pt idx="12">
                  <c:v>2.0361069999999999</c:v>
                </c:pt>
                <c:pt idx="13">
                  <c:v>2.1559379999999999</c:v>
                </c:pt>
                <c:pt idx="14">
                  <c:v>2.2290000000000001</c:v>
                </c:pt>
                <c:pt idx="15">
                  <c:v>2.4020000000000001</c:v>
                </c:pt>
                <c:pt idx="16">
                  <c:v>2.62</c:v>
                </c:pt>
                <c:pt idx="17">
                  <c:v>2.6389999999999998</c:v>
                </c:pt>
                <c:pt idx="18">
                  <c:v>2.665</c:v>
                </c:pt>
                <c:pt idx="19">
                  <c:v>2.6339999999999999</c:v>
                </c:pt>
                <c:pt idx="20">
                  <c:v>2.7480000000000002</c:v>
                </c:pt>
                <c:pt idx="21">
                  <c:v>2.76</c:v>
                </c:pt>
                <c:pt idx="22">
                  <c:v>2.82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52D-4AFE-BEE1-527A46547CE0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Egen anskaffningsutgift för investeringar 1)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B-452D-4AFE-BEE1-527A46547CE0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D-452D-4AFE-BEE1-527A46547CE0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F-452D-4AFE-BEE1-527A46547CE0}"/>
              </c:ext>
            </c:extLst>
          </c:dPt>
          <c:dPt>
            <c:idx val="21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0-D1E2-4514-B76B-2E1DC811EFE5}"/>
              </c:ext>
            </c:extLst>
          </c:dPt>
          <c:dPt>
            <c:idx val="22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7EC7-4FF3-BEEE-A1AE34DE2149}"/>
              </c:ext>
            </c:extLst>
          </c:dPt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Sheet1!$B$4:$X$4</c:f>
              <c:numCache>
                <c:formatCode>0.000</c:formatCode>
                <c:ptCount val="23"/>
                <c:pt idx="0">
                  <c:v>2.0044637075682883</c:v>
                </c:pt>
                <c:pt idx="1">
                  <c:v>2.157837305091217</c:v>
                </c:pt>
                <c:pt idx="2">
                  <c:v>2.0216996617740803</c:v>
                </c:pt>
                <c:pt idx="3">
                  <c:v>2.6199244466196752</c:v>
                </c:pt>
                <c:pt idx="4">
                  <c:v>2.8289079999999998</c:v>
                </c:pt>
                <c:pt idx="5">
                  <c:v>2.8219240000000001</c:v>
                </c:pt>
                <c:pt idx="6">
                  <c:v>2.9992179999999999</c:v>
                </c:pt>
                <c:pt idx="7">
                  <c:v>3.0814160000000004</c:v>
                </c:pt>
                <c:pt idx="8">
                  <c:v>3.0171690000000009</c:v>
                </c:pt>
                <c:pt idx="9">
                  <c:v>3.3570220000000002</c:v>
                </c:pt>
                <c:pt idx="10">
                  <c:v>3.5572210000000002</c:v>
                </c:pt>
                <c:pt idx="11">
                  <c:v>3.9206779999999992</c:v>
                </c:pt>
                <c:pt idx="12">
                  <c:v>3.7531080000000001</c:v>
                </c:pt>
                <c:pt idx="13">
                  <c:v>5.425751</c:v>
                </c:pt>
                <c:pt idx="14">
                  <c:v>4.0679999999999996</c:v>
                </c:pt>
                <c:pt idx="15">
                  <c:v>4.3840000000000003</c:v>
                </c:pt>
                <c:pt idx="16">
                  <c:v>4.47</c:v>
                </c:pt>
                <c:pt idx="17">
                  <c:v>7.383</c:v>
                </c:pt>
                <c:pt idx="18">
                  <c:v>4.2080000000000002</c:v>
                </c:pt>
                <c:pt idx="19">
                  <c:v>4.0910000000000002</c:v>
                </c:pt>
                <c:pt idx="20">
                  <c:v>4.2969999999999997</c:v>
                </c:pt>
                <c:pt idx="21">
                  <c:v>5.25</c:v>
                </c:pt>
                <c:pt idx="22">
                  <c:v>5.32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52D-4AFE-BEE1-527A46547CE0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Egen anskaffningsutgift för investeringar som avskrivs 2)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Sheet1!$B$5:$X$5</c:f>
              <c:numCache>
                <c:formatCode>0.000</c:formatCode>
                <c:ptCount val="23"/>
                <c:pt idx="0">
                  <c:v>1.7131726465883919</c:v>
                </c:pt>
                <c:pt idx="1">
                  <c:v>1.7475532861398015</c:v>
                </c:pt>
                <c:pt idx="2">
                  <c:v>1.7233346166072123</c:v>
                </c:pt>
                <c:pt idx="3">
                  <c:v>2.0671290791879215</c:v>
                </c:pt>
                <c:pt idx="4">
                  <c:v>2.3236919999999999</c:v>
                </c:pt>
                <c:pt idx="5">
                  <c:v>2.4492820000000002</c:v>
                </c:pt>
                <c:pt idx="6">
                  <c:v>2.587002</c:v>
                </c:pt>
                <c:pt idx="7">
                  <c:v>2.6805509999999999</c:v>
                </c:pt>
                <c:pt idx="8">
                  <c:v>2.665598000000001</c:v>
                </c:pt>
                <c:pt idx="9">
                  <c:v>2.8949720000000001</c:v>
                </c:pt>
                <c:pt idx="10">
                  <c:v>3.0222179999999996</c:v>
                </c:pt>
                <c:pt idx="11">
                  <c:v>3.4950359999999998</c:v>
                </c:pt>
                <c:pt idx="12">
                  <c:v>3.230556</c:v>
                </c:pt>
                <c:pt idx="13">
                  <c:v>4.1886929999999989</c:v>
                </c:pt>
                <c:pt idx="14">
                  <c:v>3.5338420000000004</c:v>
                </c:pt>
                <c:pt idx="15">
                  <c:v>3.8220000000000001</c:v>
                </c:pt>
                <c:pt idx="16">
                  <c:v>3.6946019999999997</c:v>
                </c:pt>
                <c:pt idx="17">
                  <c:v>3.5840000000000001</c:v>
                </c:pt>
                <c:pt idx="18">
                  <c:v>3.5649999999999999</c:v>
                </c:pt>
                <c:pt idx="19">
                  <c:v>3.6910000000000003</c:v>
                </c:pt>
                <c:pt idx="20">
                  <c:v>3.7290000000000001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EF2-4C08-92F5-004123C69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90880"/>
        <c:axId val="166492416"/>
      </c:lineChart>
      <c:catAx>
        <c:axId val="1664834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4849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484992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#,##0.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483456"/>
        <c:crosses val="autoZero"/>
        <c:crossBetween val="between"/>
        <c:majorUnit val="1"/>
        <c:minorUnit val="0.5"/>
      </c:valAx>
      <c:catAx>
        <c:axId val="166490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492416"/>
        <c:crosses val="autoZero"/>
        <c:auto val="0"/>
        <c:lblAlgn val="ctr"/>
        <c:lblOffset val="100"/>
        <c:noMultiLvlLbl val="0"/>
      </c:catAx>
      <c:valAx>
        <c:axId val="166492416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in"/>
        <c:tickLblPos val="nextTo"/>
        <c:spPr>
          <a:ln w="4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490880"/>
        <c:crosses val="max"/>
        <c:crossBetween val="between"/>
        <c:majorUnit val="1"/>
        <c:minorUnit val="0.5"/>
      </c:valAx>
      <c:spPr>
        <a:noFill/>
        <a:ln w="173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2990110412180318E-2"/>
          <c:y val="5.4347992650142021E-2"/>
          <c:w val="0.5969926725207868"/>
          <c:h val="0.20230470148515611"/>
        </c:manualLayout>
      </c:layout>
      <c:overlay val="0"/>
      <c:spPr>
        <a:solidFill>
          <a:schemeClr val="bg1"/>
        </a:solidFill>
        <a:ln w="9525">
          <a:solidFill>
            <a:schemeClr val="tx2"/>
          </a:solidFill>
        </a:ln>
      </c:spPr>
      <c:txPr>
        <a:bodyPr/>
        <a:lstStyle/>
        <a:p>
          <a:pPr>
            <a:defRPr sz="12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3.0625022566941829E-2"/>
          <c:w val="0.87954830614805524"/>
          <c:h val="0.840172151660824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Ökning av lånestocken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FCE-4D25-8F4F-E48FB25C2231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7DC-480E-B127-CA61F2957663}"/>
              </c:ext>
            </c:extLst>
          </c:dPt>
          <c:dPt>
            <c:idx val="21"/>
            <c:invertIfNegative val="0"/>
            <c:bubble3D val="0"/>
            <c:spPr>
              <a:solidFill>
                <a:srgbClr val="FF7E37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7DC-480E-B127-CA61F2957663}"/>
              </c:ext>
            </c:extLst>
          </c:dPt>
          <c:dPt>
            <c:idx val="22"/>
            <c:invertIfNegative val="0"/>
            <c:bubble3D val="0"/>
            <c:spPr>
              <a:solidFill>
                <a:srgbClr val="FF7E37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B74-4C43-8EC7-B5753625F0B9}"/>
              </c:ext>
            </c:extLst>
          </c:dPt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Sheet1!$B$2:$X$2</c:f>
              <c:numCache>
                <c:formatCode>0.00</c:formatCode>
                <c:ptCount val="23"/>
                <c:pt idx="0">
                  <c:v>0.13</c:v>
                </c:pt>
                <c:pt idx="1">
                  <c:v>-9.5867118083065184E-3</c:v>
                </c:pt>
                <c:pt idx="2">
                  <c:v>-0.22708363817395047</c:v>
                </c:pt>
                <c:pt idx="3">
                  <c:v>0.16461864194976944</c:v>
                </c:pt>
                <c:pt idx="4">
                  <c:v>0.28369049029808002</c:v>
                </c:pt>
                <c:pt idx="5">
                  <c:v>0.51768199999999887</c:v>
                </c:pt>
                <c:pt idx="6">
                  <c:v>0.77193400000000023</c:v>
                </c:pt>
                <c:pt idx="7">
                  <c:v>1.0155680000000002</c:v>
                </c:pt>
                <c:pt idx="8">
                  <c:v>1.0842760000000007</c:v>
                </c:pt>
                <c:pt idx="9">
                  <c:v>0.70286900000000063</c:v>
                </c:pt>
                <c:pt idx="10">
                  <c:v>0.60376699999999983</c:v>
                </c:pt>
                <c:pt idx="11">
                  <c:v>0.58501299999999723</c:v>
                </c:pt>
                <c:pt idx="12">
                  <c:v>1.2865560000000023</c:v>
                </c:pt>
                <c:pt idx="13">
                  <c:v>0.78926399999999919</c:v>
                </c:pt>
                <c:pt idx="14">
                  <c:v>0.62381500000000056</c:v>
                </c:pt>
                <c:pt idx="15">
                  <c:v>1.514</c:v>
                </c:pt>
                <c:pt idx="16">
                  <c:v>1.74</c:v>
                </c:pt>
                <c:pt idx="17">
                  <c:v>0.97799999999999998</c:v>
                </c:pt>
                <c:pt idx="18">
                  <c:v>0.86299999999999999</c:v>
                </c:pt>
                <c:pt idx="19">
                  <c:v>0.62</c:v>
                </c:pt>
                <c:pt idx="20">
                  <c:v>0.16</c:v>
                </c:pt>
                <c:pt idx="21">
                  <c:v>0.79</c:v>
                </c:pt>
                <c:pt idx="22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E-4D25-8F4F-E48FB25C2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66560512"/>
        <c:axId val="166562048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Verksamhetens och investeringarnas kassaflöde 1)</c:v>
                </c:pt>
              </c:strCache>
            </c:strRef>
          </c:tx>
          <c:spPr>
            <a:solidFill>
              <a:srgbClr val="426BBA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FCE-4D25-8F4F-E48FB25C2231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7DC-480E-B127-CA61F2957663}"/>
              </c:ext>
            </c:extLst>
          </c:dPt>
          <c:dPt>
            <c:idx val="21"/>
            <c:invertIfNegative val="0"/>
            <c:bubble3D val="0"/>
            <c:spPr>
              <a:solidFill>
                <a:srgbClr val="809BD2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7DC-480E-B127-CA61F2957663}"/>
              </c:ext>
            </c:extLst>
          </c:dPt>
          <c:dPt>
            <c:idx val="22"/>
            <c:invertIfNegative val="0"/>
            <c:bubble3D val="0"/>
            <c:spPr>
              <a:solidFill>
                <a:srgbClr val="809BD2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B74-4C43-8EC7-B5753625F0B9}"/>
              </c:ext>
            </c:extLst>
          </c:dPt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Sheet1!$B$3:$X$3</c:f>
              <c:numCache>
                <c:formatCode>0.00</c:formatCode>
                <c:ptCount val="23"/>
                <c:pt idx="0">
                  <c:v>-0.87222258662939622</c:v>
                </c:pt>
                <c:pt idx="1">
                  <c:v>-0.15107850507843404</c:v>
                </c:pt>
                <c:pt idx="2">
                  <c:v>0.13352933026053551</c:v>
                </c:pt>
                <c:pt idx="3">
                  <c:v>-3.3122957206265596E-2</c:v>
                </c:pt>
                <c:pt idx="4">
                  <c:v>-0.47667499999999952</c:v>
                </c:pt>
                <c:pt idx="5">
                  <c:v>2.3942999999997369E-2</c:v>
                </c:pt>
                <c:pt idx="6">
                  <c:v>-0.93488100000000451</c:v>
                </c:pt>
                <c:pt idx="7">
                  <c:v>-1.238753999999999</c:v>
                </c:pt>
                <c:pt idx="8">
                  <c:v>-0.93803600000000165</c:v>
                </c:pt>
                <c:pt idx="9">
                  <c:v>9.3088000000003376E-2</c:v>
                </c:pt>
                <c:pt idx="10">
                  <c:v>-0.59042400000000139</c:v>
                </c:pt>
                <c:pt idx="11">
                  <c:v>-0.87720000000000653</c:v>
                </c:pt>
                <c:pt idx="12">
                  <c:v>-1.000480000000004</c:v>
                </c:pt>
                <c:pt idx="13">
                  <c:v>-0.31403799999998866</c:v>
                </c:pt>
                <c:pt idx="14">
                  <c:v>-1.1140000000000001</c:v>
                </c:pt>
                <c:pt idx="15">
                  <c:v>-1.98</c:v>
                </c:pt>
                <c:pt idx="16">
                  <c:v>-1.0860000000000001</c:v>
                </c:pt>
                <c:pt idx="17">
                  <c:v>-9.7000000000000003E-2</c:v>
                </c:pt>
                <c:pt idx="18">
                  <c:v>-0.83099999999999996</c:v>
                </c:pt>
                <c:pt idx="19">
                  <c:v>-0.26</c:v>
                </c:pt>
                <c:pt idx="20">
                  <c:v>0.251</c:v>
                </c:pt>
                <c:pt idx="21">
                  <c:v>-2.25</c:v>
                </c:pt>
                <c:pt idx="22">
                  <c:v>-2.09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CE-4D25-8F4F-E48FB25C2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"/>
        <c:axId val="166563840"/>
        <c:axId val="166565376"/>
      </c:barChart>
      <c:catAx>
        <c:axId val="166560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562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562048"/>
        <c:scaling>
          <c:orientation val="minMax"/>
          <c:max val="2.5"/>
          <c:min val="-2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560512"/>
        <c:crosses val="autoZero"/>
        <c:crossBetween val="between"/>
        <c:majorUnit val="0.5"/>
        <c:minorUnit val="0.1"/>
      </c:valAx>
      <c:catAx>
        <c:axId val="16656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565376"/>
        <c:crosses val="autoZero"/>
        <c:auto val="0"/>
        <c:lblAlgn val="ctr"/>
        <c:lblOffset val="100"/>
        <c:noMultiLvlLbl val="0"/>
      </c:catAx>
      <c:valAx>
        <c:axId val="166565376"/>
        <c:scaling>
          <c:orientation val="minMax"/>
          <c:max val="2.5"/>
          <c:min val="-2.5"/>
        </c:scaling>
        <c:delete val="0"/>
        <c:axPos val="r"/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6563840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501883524645755E-2"/>
          <c:y val="6.047280627067058E-2"/>
          <c:w val="0.52131114301465775"/>
          <c:h val="0.12950109890044323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3015873015873E-2"/>
          <c:y val="2.2497419579401646E-2"/>
          <c:w val="0.88571428571428568"/>
          <c:h val="0.859921118302792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Lånestock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7C-46E6-9F8C-BFBA48D307D9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B0-4DF9-AB91-293CEFEE5498}"/>
              </c:ext>
            </c:extLst>
          </c:dPt>
          <c:dPt>
            <c:idx val="21"/>
            <c:invertIfNegative val="0"/>
            <c:bubble3D val="0"/>
            <c:spPr>
              <a:solidFill>
                <a:srgbClr val="FF7E37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5B0-4DF9-AB91-293CEFEE5498}"/>
              </c:ext>
            </c:extLst>
          </c:dPt>
          <c:dPt>
            <c:idx val="22"/>
            <c:invertIfNegative val="0"/>
            <c:bubble3D val="0"/>
            <c:spPr>
              <a:solidFill>
                <a:srgbClr val="FF7E37"/>
              </a:solidFill>
              <a:ln w="952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248-4CCA-8AB2-9ADEF5672A89}"/>
              </c:ext>
            </c:extLst>
          </c:dPt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4.0999999999999996</c:v>
                </c:pt>
                <c:pt idx="1">
                  <c:v>4.09</c:v>
                </c:pt>
                <c:pt idx="2">
                  <c:v>3.87</c:v>
                </c:pt>
                <c:pt idx="3">
                  <c:v>4.03</c:v>
                </c:pt>
                <c:pt idx="4">
                  <c:v>4.3150000000000004</c:v>
                </c:pt>
                <c:pt idx="5">
                  <c:v>4.8330000000000002</c:v>
                </c:pt>
                <c:pt idx="6">
                  <c:v>5.6040000000000001</c:v>
                </c:pt>
                <c:pt idx="7">
                  <c:v>6.6230000000000002</c:v>
                </c:pt>
                <c:pt idx="8">
                  <c:v>7.7050000000000001</c:v>
                </c:pt>
                <c:pt idx="9">
                  <c:v>8.4079999999999995</c:v>
                </c:pt>
                <c:pt idx="10">
                  <c:v>9.01</c:v>
                </c:pt>
                <c:pt idx="11">
                  <c:v>9.6</c:v>
                </c:pt>
                <c:pt idx="12">
                  <c:v>10.88</c:v>
                </c:pt>
                <c:pt idx="13">
                  <c:v>11.67</c:v>
                </c:pt>
                <c:pt idx="14">
                  <c:v>12.295999999999999</c:v>
                </c:pt>
                <c:pt idx="15">
                  <c:v>13.81</c:v>
                </c:pt>
                <c:pt idx="16">
                  <c:v>15.554</c:v>
                </c:pt>
                <c:pt idx="17">
                  <c:v>16.532</c:v>
                </c:pt>
                <c:pt idx="18">
                  <c:v>17.395</c:v>
                </c:pt>
                <c:pt idx="19">
                  <c:v>18.097000000000001</c:v>
                </c:pt>
                <c:pt idx="20">
                  <c:v>18.251999999999999</c:v>
                </c:pt>
                <c:pt idx="21">
                  <c:v>19.04</c:v>
                </c:pt>
                <c:pt idx="22">
                  <c:v>20.73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7C-46E6-9F8C-BFBA48D30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71598592"/>
        <c:axId val="17160012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Likvida medel</c:v>
                </c:pt>
              </c:strCache>
            </c:strRef>
          </c:tx>
          <c:spPr>
            <a:ln w="22225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>
                  <a:lumMod val="90000"/>
                  <a:lumOff val="10000"/>
                </a:schemeClr>
              </a:solidFill>
            </c:spPr>
          </c:marker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0B7C-46E6-9F8C-BFBA48D307D9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6-44C9-4762-B7C9-360BB6A4C789}"/>
              </c:ext>
            </c:extLst>
          </c:dPt>
          <c:dPt>
            <c:idx val="21"/>
            <c:bubble3D val="0"/>
            <c:spPr>
              <a:ln w="22225"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44C9-4762-B7C9-360BB6A4C789}"/>
              </c:ext>
            </c:extLst>
          </c:dPt>
          <c:dPt>
            <c:idx val="22"/>
            <c:bubble3D val="0"/>
            <c:spPr>
              <a:ln w="22225"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7248-4CCA-8AB2-9ADEF5672A89}"/>
              </c:ext>
            </c:extLst>
          </c:dPt>
          <c:cat>
            <c:strRef>
              <c:f>Sheet1!$B$1:$X$1</c:f>
              <c:strCache>
                <c:ptCount val="2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</c:strCache>
            </c:strRef>
          </c:cat>
          <c:val>
            <c:numRef>
              <c:f>Sheet1!$B$3:$X$3</c:f>
              <c:numCache>
                <c:formatCode>General</c:formatCode>
                <c:ptCount val="23"/>
                <c:pt idx="0">
                  <c:v>2.64</c:v>
                </c:pt>
                <c:pt idx="1">
                  <c:v>2.54</c:v>
                </c:pt>
                <c:pt idx="2">
                  <c:v>2.69</c:v>
                </c:pt>
                <c:pt idx="3">
                  <c:v>3.1560000000000001</c:v>
                </c:pt>
                <c:pt idx="4">
                  <c:v>3.077</c:v>
                </c:pt>
                <c:pt idx="5">
                  <c:v>3.339</c:v>
                </c:pt>
                <c:pt idx="6">
                  <c:v>3.31</c:v>
                </c:pt>
                <c:pt idx="7">
                  <c:v>3.2250000000000001</c:v>
                </c:pt>
                <c:pt idx="8">
                  <c:v>3.1869999999999998</c:v>
                </c:pt>
                <c:pt idx="9">
                  <c:v>4.1219999999999999</c:v>
                </c:pt>
                <c:pt idx="10">
                  <c:v>4.3019999999999996</c:v>
                </c:pt>
                <c:pt idx="11">
                  <c:v>4.0430000000000001</c:v>
                </c:pt>
                <c:pt idx="12">
                  <c:v>4.2210000000000001</c:v>
                </c:pt>
                <c:pt idx="13">
                  <c:v>4.76</c:v>
                </c:pt>
                <c:pt idx="14">
                  <c:v>4.5350000000000001</c:v>
                </c:pt>
                <c:pt idx="15">
                  <c:v>4.1970000000000001</c:v>
                </c:pt>
                <c:pt idx="16">
                  <c:v>5.1589999999999998</c:v>
                </c:pt>
                <c:pt idx="17">
                  <c:v>5.3040000000000003</c:v>
                </c:pt>
                <c:pt idx="18">
                  <c:v>5.1040000000000001</c:v>
                </c:pt>
                <c:pt idx="19">
                  <c:v>5.6790000000000003</c:v>
                </c:pt>
                <c:pt idx="20">
                  <c:v>5.7850000000000001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7C-46E6-9F8C-BFBA48D30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06016"/>
        <c:axId val="171607552"/>
      </c:lineChart>
      <c:catAx>
        <c:axId val="1715985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600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00128"/>
        <c:scaling>
          <c:orientation val="minMax"/>
          <c:max val="23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598592"/>
        <c:crosses val="autoZero"/>
        <c:crossBetween val="between"/>
        <c:majorUnit val="2"/>
        <c:minorUnit val="0.5"/>
      </c:valAx>
      <c:catAx>
        <c:axId val="17160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607552"/>
        <c:crosses val="autoZero"/>
        <c:auto val="0"/>
        <c:lblAlgn val="ctr"/>
        <c:lblOffset val="100"/>
        <c:noMultiLvlLbl val="0"/>
      </c:catAx>
      <c:valAx>
        <c:axId val="171607552"/>
        <c:scaling>
          <c:orientation val="minMax"/>
          <c:max val="23"/>
          <c:min val="0"/>
        </c:scaling>
        <c:delete val="0"/>
        <c:axPos val="r"/>
        <c:numFmt formatCode="General" sourceLinked="1"/>
        <c:majorTickMark val="cross"/>
        <c:minorTickMark val="out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606016"/>
        <c:crosses val="max"/>
        <c:crossBetween val="between"/>
        <c:majorUnit val="2"/>
        <c:minorUnit val="0.5"/>
      </c:valAx>
      <c:spPr>
        <a:noFill/>
        <a:ln w="157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14116985376828"/>
          <c:y val="0.11244019138755981"/>
          <c:w val="0.20009805303803505"/>
          <c:h val="0.12709773162665267"/>
        </c:manualLayout>
      </c:layout>
      <c:overlay val="0"/>
      <c:spPr>
        <a:solidFill>
          <a:schemeClr val="bg1"/>
        </a:solidFill>
        <a:ln w="3927">
          <a:solidFill>
            <a:schemeClr val="tx1"/>
          </a:solidFill>
          <a:prstDash val="solid"/>
        </a:ln>
      </c:spPr>
      <c:txPr>
        <a:bodyPr/>
        <a:lstStyle/>
        <a:p>
          <a:pPr>
            <a:defRPr sz="136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4103367099331"/>
          <c:y val="2.6726057906458798E-2"/>
          <c:w val="0.75054837671823427"/>
          <c:h val="0.87582656561834427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91.007972963301512</c:v>
                </c:pt>
                <c:pt idx="1">
                  <c:v>83.547201938244328</c:v>
                </c:pt>
                <c:pt idx="2">
                  <c:v>76.090523751148069</c:v>
                </c:pt>
                <c:pt idx="3">
                  <c:v>89.601278698052894</c:v>
                </c:pt>
                <c:pt idx="4">
                  <c:v>104.82811124849492</c:v>
                </c:pt>
                <c:pt idx="5">
                  <c:v>114.48726116383793</c:v>
                </c:pt>
                <c:pt idx="6">
                  <c:v>142.06053924946031</c:v>
                </c:pt>
                <c:pt idx="7">
                  <c:v>124.93828684275488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9-453F-8C0B-BDEE42A5287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EC9E3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127.45466522466764</c:v>
                </c:pt>
                <c:pt idx="1">
                  <c:v>133.41187956696177</c:v>
                </c:pt>
                <c:pt idx="2">
                  <c:v>109.98259903739356</c:v>
                </c:pt>
                <c:pt idx="3">
                  <c:v>124.85759210349613</c:v>
                </c:pt>
                <c:pt idx="4">
                  <c:v>129.62665123211752</c:v>
                </c:pt>
                <c:pt idx="5">
                  <c:v>128.94911610976766</c:v>
                </c:pt>
                <c:pt idx="6">
                  <c:v>124.82641883732965</c:v>
                </c:pt>
                <c:pt idx="7">
                  <c:v>90.634067705534662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49-453F-8C0B-BDEE42A5287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2017*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 b="0" i="0" baseline="0">
                    <a:solidFill>
                      <a:schemeClr val="bg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Fasta Finland</c:v>
                </c:pt>
                <c:pt idx="1">
                  <c:v>100 000 -            </c:v>
                </c:pt>
                <c:pt idx="2">
                  <c:v>50 001- 100 000</c:v>
                </c:pt>
                <c:pt idx="3">
                  <c:v>20 001 - 50 000</c:v>
                </c:pt>
                <c:pt idx="4">
                  <c:v>10 001 - 20 000</c:v>
                </c:pt>
                <c:pt idx="5">
                  <c:v>5 001 - 10 000</c:v>
                </c:pt>
                <c:pt idx="6">
                  <c:v>2 001 - 5 000</c:v>
                </c:pt>
                <c:pt idx="7">
                  <c:v>-2 000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149.81372657670738</c:v>
                </c:pt>
                <c:pt idx="1">
                  <c:v>166.01198844245675</c:v>
                </c:pt>
                <c:pt idx="2">
                  <c:v>120.68915107626373</c:v>
                </c:pt>
                <c:pt idx="3">
                  <c:v>133.54056047406036</c:v>
                </c:pt>
                <c:pt idx="4">
                  <c:v>139.10694569264348</c:v>
                </c:pt>
                <c:pt idx="5">
                  <c:v>149.49242203824687</c:v>
                </c:pt>
                <c:pt idx="6">
                  <c:v>147.36902180116425</c:v>
                </c:pt>
                <c:pt idx="7">
                  <c:v>138.89433084363904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8-4E0E-AB1A-C40BC73CC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57"/>
        <c:axId val="146506880"/>
        <c:axId val="146508416"/>
      </c:barChart>
      <c:catAx>
        <c:axId val="146506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4" b="0" i="0" u="none" strike="noStrike" baseline="0">
                <a:solidFill>
                  <a:schemeClr val="tx1"/>
                </a:solidFill>
                <a:latin typeface="Verdana" panose="020B060403050404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4650841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46508416"/>
        <c:scaling>
          <c:orientation val="minMax"/>
          <c:max val="180"/>
          <c:min val="0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1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6506880"/>
        <c:crosses val="autoZero"/>
        <c:crossBetween val="between"/>
        <c:majorUnit val="20"/>
        <c:minorUnit val="10"/>
      </c:valAx>
      <c:spPr>
        <a:noFill/>
        <a:ln w="63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058240615772748"/>
          <c:y val="0.39196241136350612"/>
          <c:w val="0.12531147338703058"/>
          <c:h val="0.17973431663358005"/>
        </c:manualLayout>
      </c:layout>
      <c:overlay val="0"/>
      <c:spPr>
        <a:solidFill>
          <a:schemeClr val="bg1"/>
        </a:solidFill>
        <a:ln w="312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343040656342E-2"/>
          <c:y val="2.3986122196611608E-2"/>
          <c:w val="0.92111581116183228"/>
          <c:h val="0.906520222024962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5000 invånare</c:v>
                </c:pt>
              </c:strCache>
            </c:strRef>
          </c:tx>
          <c:spPr>
            <a:ln w="22225">
              <a:solidFill>
                <a:srgbClr val="00FF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Sheet1!$B$2:$S$2</c:f>
              <c:numCache>
                <c:formatCode>#,##0</c:formatCode>
                <c:ptCount val="18"/>
                <c:pt idx="0">
                  <c:v>-20.163813174322858</c:v>
                </c:pt>
                <c:pt idx="1">
                  <c:v>68.168934240362816</c:v>
                </c:pt>
                <c:pt idx="2">
                  <c:v>222.01720549833644</c:v>
                </c:pt>
                <c:pt idx="3">
                  <c:v>169.89151251243754</c:v>
                </c:pt>
                <c:pt idx="4">
                  <c:v>68.813313452313864</c:v>
                </c:pt>
                <c:pt idx="5">
                  <c:v>52.291102188271907</c:v>
                </c:pt>
                <c:pt idx="6">
                  <c:v>143.46558513108397</c:v>
                </c:pt>
                <c:pt idx="7">
                  <c:v>224.69315362025992</c:v>
                </c:pt>
                <c:pt idx="8">
                  <c:v>270.32753622374952</c:v>
                </c:pt>
                <c:pt idx="9">
                  <c:v>304.41470586568914</c:v>
                </c:pt>
                <c:pt idx="10">
                  <c:v>431.98295826087451</c:v>
                </c:pt>
                <c:pt idx="11">
                  <c:v>265.43038865994851</c:v>
                </c:pt>
                <c:pt idx="12" formatCode="0">
                  <c:v>138.0614436455318</c:v>
                </c:pt>
                <c:pt idx="13" formatCode="0">
                  <c:v>303.88734254847384</c:v>
                </c:pt>
                <c:pt idx="14" formatCode="0">
                  <c:v>431.01930987986884</c:v>
                </c:pt>
                <c:pt idx="15">
                  <c:v>435.35602497996462</c:v>
                </c:pt>
                <c:pt idx="16" formatCode="0">
                  <c:v>405.733354948628</c:v>
                </c:pt>
                <c:pt idx="17" formatCode="General">
                  <c:v>464.31182305638225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C3-414E-880D-B81CA5372D6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5000-20000 invånare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Sheet1!$B$3:$S$3</c:f>
              <c:numCache>
                <c:formatCode>#,##0</c:formatCode>
                <c:ptCount val="18"/>
                <c:pt idx="0">
                  <c:v>68.671961326195643</c:v>
                </c:pt>
                <c:pt idx="1">
                  <c:v>183.837919383757</c:v>
                </c:pt>
                <c:pt idx="2">
                  <c:v>345.56876556171215</c:v>
                </c:pt>
                <c:pt idx="3">
                  <c:v>174.65345985646687</c:v>
                </c:pt>
                <c:pt idx="4">
                  <c:v>92.262093993475531</c:v>
                </c:pt>
                <c:pt idx="5">
                  <c:v>90.486159003128677</c:v>
                </c:pt>
                <c:pt idx="6">
                  <c:v>178.25402567436768</c:v>
                </c:pt>
                <c:pt idx="7">
                  <c:v>226.84851784131882</c:v>
                </c:pt>
                <c:pt idx="8">
                  <c:v>247.61187773920898</c:v>
                </c:pt>
                <c:pt idx="9">
                  <c:v>297.18028907659436</c:v>
                </c:pt>
                <c:pt idx="10">
                  <c:v>383.79041306787047</c:v>
                </c:pt>
                <c:pt idx="11">
                  <c:v>257.29970919443184</c:v>
                </c:pt>
                <c:pt idx="12" formatCode="0">
                  <c:v>149.08967057272631</c:v>
                </c:pt>
                <c:pt idx="13" formatCode="0">
                  <c:v>294.31192991134094</c:v>
                </c:pt>
                <c:pt idx="14" formatCode="0">
                  <c:v>413.99868391110073</c:v>
                </c:pt>
                <c:pt idx="15">
                  <c:v>333.83743909868531</c:v>
                </c:pt>
                <c:pt idx="16" formatCode="0">
                  <c:v>421.10757857540608</c:v>
                </c:pt>
                <c:pt idx="17" formatCode="General">
                  <c:v>459.31456635703728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C3-414E-880D-B81CA5372D6B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20001-100000 invånare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Sheet1!$B$4:$S$4</c:f>
              <c:numCache>
                <c:formatCode>#,##0</c:formatCode>
                <c:ptCount val="18"/>
                <c:pt idx="0">
                  <c:v>180.66999232569157</c:v>
                </c:pt>
                <c:pt idx="1">
                  <c:v>262.44062950550529</c:v>
                </c:pt>
                <c:pt idx="2">
                  <c:v>425.01518051804601</c:v>
                </c:pt>
                <c:pt idx="3">
                  <c:v>187.99530894036056</c:v>
                </c:pt>
                <c:pt idx="4">
                  <c:v>143.23462931288299</c:v>
                </c:pt>
                <c:pt idx="5">
                  <c:v>151.98252575165887</c:v>
                </c:pt>
                <c:pt idx="6">
                  <c:v>236.44693537144701</c:v>
                </c:pt>
                <c:pt idx="7">
                  <c:v>276.15939683051761</c:v>
                </c:pt>
                <c:pt idx="8">
                  <c:v>279.09190287919688</c:v>
                </c:pt>
                <c:pt idx="9">
                  <c:v>281.92421485747985</c:v>
                </c:pt>
                <c:pt idx="10">
                  <c:v>409.54002971424507</c:v>
                </c:pt>
                <c:pt idx="11">
                  <c:v>287.50570500578254</c:v>
                </c:pt>
                <c:pt idx="12" formatCode="0">
                  <c:v>143.7962887290189</c:v>
                </c:pt>
                <c:pt idx="13" formatCode="0">
                  <c:v>318.88810101606231</c:v>
                </c:pt>
                <c:pt idx="14" formatCode="0">
                  <c:v>285.51431915981073</c:v>
                </c:pt>
                <c:pt idx="15">
                  <c:v>278.0334263918694</c:v>
                </c:pt>
                <c:pt idx="16" formatCode="0">
                  <c:v>408.28753376608114</c:v>
                </c:pt>
                <c:pt idx="17" formatCode="General">
                  <c:v>445.48597341336495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C3-414E-880D-B81CA5372D6B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Över 100000 invånare</c:v>
                </c:pt>
              </c:strCache>
            </c:strRef>
          </c:tx>
          <c:spPr>
            <a:ln w="22225">
              <a:solidFill>
                <a:schemeClr val="accent1">
                  <a:lumMod val="50000"/>
                  <a:lumOff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FF"/>
              </a:solidFill>
              <a:ln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Sheet1!$B$5:$S$5</c:f>
              <c:numCache>
                <c:formatCode>#,##0</c:formatCode>
                <c:ptCount val="18"/>
                <c:pt idx="0">
                  <c:v>602.22071355358889</c:v>
                </c:pt>
                <c:pt idx="1">
                  <c:v>545.84096862747026</c:v>
                </c:pt>
                <c:pt idx="2">
                  <c:v>391.93388483479333</c:v>
                </c:pt>
                <c:pt idx="3">
                  <c:v>344.61462543750628</c:v>
                </c:pt>
                <c:pt idx="4">
                  <c:v>380.44093161992066</c:v>
                </c:pt>
                <c:pt idx="5">
                  <c:v>381.84673857948343</c:v>
                </c:pt>
                <c:pt idx="6">
                  <c:v>542.9604533603723</c:v>
                </c:pt>
                <c:pt idx="7">
                  <c:v>610.16942057514461</c:v>
                </c:pt>
                <c:pt idx="8">
                  <c:v>527.62599607551294</c:v>
                </c:pt>
                <c:pt idx="9">
                  <c:v>418.99928256090425</c:v>
                </c:pt>
                <c:pt idx="10">
                  <c:v>561.18837684495531</c:v>
                </c:pt>
                <c:pt idx="11">
                  <c:v>565.39729290264108</c:v>
                </c:pt>
                <c:pt idx="12" formatCode="0">
                  <c:v>420.93482332722181</c:v>
                </c:pt>
                <c:pt idx="13" formatCode="0">
                  <c:v>498.94914137518782</c:v>
                </c:pt>
                <c:pt idx="14" formatCode="0">
                  <c:v>496.18092058719702</c:v>
                </c:pt>
                <c:pt idx="15">
                  <c:v>400.92726319899123</c:v>
                </c:pt>
                <c:pt idx="16" formatCode="0">
                  <c:v>618.33017448083967</c:v>
                </c:pt>
                <c:pt idx="17" formatCode="General">
                  <c:v>795.39780094845707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C3-414E-880D-B81CA5372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99808"/>
        <c:axId val="164206080"/>
      </c:lineChart>
      <c:lineChart>
        <c:grouping val="standard"/>
        <c:varyColors val="0"/>
        <c:ser>
          <c:idx val="3"/>
          <c:order val="4"/>
          <c:tx>
            <c:strRef>
              <c:f>Sheet1!$A$6</c:f>
              <c:strCache>
                <c:ptCount val="1"/>
                <c:pt idx="0">
                  <c:v>Fasta Finland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Sheet1!$B$6:$S$6</c:f>
              <c:numCache>
                <c:formatCode>#,##0</c:formatCode>
                <c:ptCount val="18"/>
                <c:pt idx="0">
                  <c:v>287.03178144905678</c:v>
                </c:pt>
                <c:pt idx="1">
                  <c:v>329.84354677103977</c:v>
                </c:pt>
                <c:pt idx="2">
                  <c:v>379.61439665114426</c:v>
                </c:pt>
                <c:pt idx="3">
                  <c:v>239.52162221749398</c:v>
                </c:pt>
                <c:pt idx="4">
                  <c:v>210.92205668203624</c:v>
                </c:pt>
                <c:pt idx="5">
                  <c:v>213.19978105933774</c:v>
                </c:pt>
                <c:pt idx="6">
                  <c:v>327.06429217955241</c:v>
                </c:pt>
                <c:pt idx="7">
                  <c:v>382.19978984820034</c:v>
                </c:pt>
                <c:pt idx="8">
                  <c:v>361.77115899312645</c:v>
                </c:pt>
                <c:pt idx="9">
                  <c:v>337.2127205682221</c:v>
                </c:pt>
                <c:pt idx="10">
                  <c:v>461.03796162115651</c:v>
                </c:pt>
                <c:pt idx="11">
                  <c:v>382.37581736387693</c:v>
                </c:pt>
                <c:pt idx="12" formatCode="0">
                  <c:v>248.35013624053917</c:v>
                </c:pt>
                <c:pt idx="13" formatCode="0">
                  <c:v>380.35268664280113</c:v>
                </c:pt>
                <c:pt idx="14" formatCode="0">
                  <c:v>403.36060036337665</c:v>
                </c:pt>
                <c:pt idx="15">
                  <c:v>347.1220566748957</c:v>
                </c:pt>
                <c:pt idx="16" formatCode="0">
                  <c:v>492.361734376333</c:v>
                </c:pt>
                <c:pt idx="17" formatCode="General">
                  <c:v>585.26715798792236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C3-414E-880D-B81CA5372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735"/>
        <c:axId val="485231"/>
      </c:lineChart>
      <c:catAx>
        <c:axId val="164199808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20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206080"/>
        <c:scaling>
          <c:orientation val="minMax"/>
          <c:max val="900"/>
          <c:min val="-10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#,##0" sourceLinked="1"/>
        <c:majorTickMark val="out"/>
        <c:minorTickMark val="in"/>
        <c:tickLblPos val="nextTo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199808"/>
        <c:crosses val="autoZero"/>
        <c:crossBetween val="between"/>
        <c:minorUnit val="50"/>
      </c:valAx>
      <c:valAx>
        <c:axId val="485231"/>
        <c:scaling>
          <c:orientation val="minMax"/>
          <c:max val="900"/>
          <c:min val="-1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82735"/>
        <c:crosses val="max"/>
        <c:crossBetween val="between"/>
        <c:minorUnit val="50"/>
      </c:valAx>
      <c:catAx>
        <c:axId val="48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231"/>
        <c:crosses val="autoZero"/>
        <c:auto val="1"/>
        <c:lblAlgn val="ctr"/>
        <c:lblOffset val="100"/>
        <c:noMultiLvlLbl val="0"/>
      </c:catAx>
      <c:spPr>
        <a:noFill/>
        <a:ln w="129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420591284287785"/>
          <c:y val="3.5927078061285374E-2"/>
          <c:w val="0.30236279635046331"/>
          <c:h val="0.23867306924744991"/>
        </c:manualLayout>
      </c:layout>
      <c:overlay val="0"/>
      <c:spPr>
        <a:solidFill>
          <a:srgbClr val="FFFFFF"/>
        </a:solidFill>
        <a:ln w="3227">
          <a:solidFill>
            <a:schemeClr val="tx1"/>
          </a:solidFill>
          <a:prstDash val="solid"/>
        </a:ln>
      </c:spPr>
      <c:txPr>
        <a:bodyPr/>
        <a:lstStyle/>
        <a:p>
          <a:pPr>
            <a:defRPr sz="118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343040656342E-2"/>
          <c:y val="2.3986122196611608E-2"/>
          <c:w val="0.91225573753717848"/>
          <c:h val="0.906520222024962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5000 invånare</c:v>
                </c:pt>
              </c:strCache>
            </c:strRef>
          </c:tx>
          <c:spPr>
            <a:ln w="22225">
              <a:solidFill>
                <a:srgbClr val="00FF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Sheet1!$B$2:$S$2</c:f>
              <c:numCache>
                <c:formatCode>#,##0</c:formatCode>
                <c:ptCount val="18"/>
                <c:pt idx="0">
                  <c:v>319.03710686924728</c:v>
                </c:pt>
                <c:pt idx="1">
                  <c:v>345.15050787853778</c:v>
                </c:pt>
                <c:pt idx="2">
                  <c:v>305.90792804973421</c:v>
                </c:pt>
                <c:pt idx="3">
                  <c:v>370.36601153348238</c:v>
                </c:pt>
                <c:pt idx="4">
                  <c:v>391.27679825708532</c:v>
                </c:pt>
                <c:pt idx="5">
                  <c:v>367.22107966354366</c:v>
                </c:pt>
                <c:pt idx="6">
                  <c:v>348.60013134502248</c:v>
                </c:pt>
                <c:pt idx="7">
                  <c:v>369.07332670881931</c:v>
                </c:pt>
                <c:pt idx="8">
                  <c:v>408.99510842568765</c:v>
                </c:pt>
                <c:pt idx="9">
                  <c:v>410.91551889224422</c:v>
                </c:pt>
                <c:pt idx="10">
                  <c:v>434.26451817395252</c:v>
                </c:pt>
                <c:pt idx="11">
                  <c:v>483.78178712008406</c:v>
                </c:pt>
                <c:pt idx="12" formatCode="0">
                  <c:v>501.53784200205433</c:v>
                </c:pt>
                <c:pt idx="13" formatCode="0">
                  <c:v>577.25739491437469</c:v>
                </c:pt>
                <c:pt idx="14">
                  <c:v>561.16485739088409</c:v>
                </c:pt>
                <c:pt idx="15">
                  <c:v>605.54639892338162</c:v>
                </c:pt>
                <c:pt idx="16" formatCode="0">
                  <c:v>486.44812788097721</c:v>
                </c:pt>
                <c:pt idx="17" formatCode="General">
                  <c:v>427.45060854191581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26-4C10-99BB-2F53BCECB27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5000-20000 invånare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Sheet1!$B$3:$S$3</c:f>
              <c:numCache>
                <c:formatCode>#,##0</c:formatCode>
                <c:ptCount val="18"/>
                <c:pt idx="0">
                  <c:v>302.92848177851181</c:v>
                </c:pt>
                <c:pt idx="1">
                  <c:v>313.55160559971603</c:v>
                </c:pt>
                <c:pt idx="2">
                  <c:v>302.65203746946707</c:v>
                </c:pt>
                <c:pt idx="3">
                  <c:v>347.40369082886679</c:v>
                </c:pt>
                <c:pt idx="4">
                  <c:v>380.80774980721668</c:v>
                </c:pt>
                <c:pt idx="5">
                  <c:v>359.49501026315744</c:v>
                </c:pt>
                <c:pt idx="6">
                  <c:v>392.12235573241037</c:v>
                </c:pt>
                <c:pt idx="7">
                  <c:v>419.99744490474131</c:v>
                </c:pt>
                <c:pt idx="8">
                  <c:v>473.65842343643817</c:v>
                </c:pt>
                <c:pt idx="9">
                  <c:v>439.39707533624835</c:v>
                </c:pt>
                <c:pt idx="10">
                  <c:v>444.71417295096938</c:v>
                </c:pt>
                <c:pt idx="11">
                  <c:v>472.2967929815116</c:v>
                </c:pt>
                <c:pt idx="12" formatCode="0">
                  <c:v>510.27372365615025</c:v>
                </c:pt>
                <c:pt idx="13" formatCode="0">
                  <c:v>534.99355489639515</c:v>
                </c:pt>
                <c:pt idx="14">
                  <c:v>526.97448249856438</c:v>
                </c:pt>
                <c:pt idx="15">
                  <c:v>490.25001114425953</c:v>
                </c:pt>
                <c:pt idx="16" formatCode="0">
                  <c:v>490.40281695517552</c:v>
                </c:pt>
                <c:pt idx="17" formatCode="General">
                  <c:v>492.64848060853666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26-4C10-99BB-2F53BCECB277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20001-100000 invånare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Sheet1!$B$4:$S$4</c:f>
              <c:numCache>
                <c:formatCode>#,##0</c:formatCode>
                <c:ptCount val="18"/>
                <c:pt idx="0">
                  <c:v>318.524399169746</c:v>
                </c:pt>
                <c:pt idx="1">
                  <c:v>348.15414022090056</c:v>
                </c:pt>
                <c:pt idx="2">
                  <c:v>366.80873703872913</c:v>
                </c:pt>
                <c:pt idx="3">
                  <c:v>410.88685092758971</c:v>
                </c:pt>
                <c:pt idx="4">
                  <c:v>431.23674644481082</c:v>
                </c:pt>
                <c:pt idx="5">
                  <c:v>425.93138325069128</c:v>
                </c:pt>
                <c:pt idx="6">
                  <c:v>445.54074724407172</c:v>
                </c:pt>
                <c:pt idx="7">
                  <c:v>466.49584835936594</c:v>
                </c:pt>
                <c:pt idx="8">
                  <c:v>507.10109916859847</c:v>
                </c:pt>
                <c:pt idx="9">
                  <c:v>452.7819940201955</c:v>
                </c:pt>
                <c:pt idx="10">
                  <c:v>434.09376000854064</c:v>
                </c:pt>
                <c:pt idx="11">
                  <c:v>492.16420225187102</c:v>
                </c:pt>
                <c:pt idx="12" formatCode="0">
                  <c:v>501.28995491784269</c:v>
                </c:pt>
                <c:pt idx="13" formatCode="0">
                  <c:v>462.39589435065824</c:v>
                </c:pt>
                <c:pt idx="14">
                  <c:v>433.76969537093521</c:v>
                </c:pt>
                <c:pt idx="15">
                  <c:v>441.50051947310271</c:v>
                </c:pt>
                <c:pt idx="16" formatCode="0">
                  <c:v>466.20425856331985</c:v>
                </c:pt>
                <c:pt idx="17" formatCode="General">
                  <c:v>456.18181558529153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26-4C10-99BB-2F53BCECB277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Över 100000 invånare</c:v>
                </c:pt>
              </c:strCache>
            </c:strRef>
          </c:tx>
          <c:spPr>
            <a:ln w="22225">
              <a:solidFill>
                <a:schemeClr val="accent1">
                  <a:lumMod val="50000"/>
                  <a:lumOff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FF"/>
              </a:solidFill>
              <a:ln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Sheet1!$B$5:$S$5</c:f>
              <c:numCache>
                <c:formatCode>#,##0</c:formatCode>
                <c:ptCount val="18"/>
                <c:pt idx="0">
                  <c:v>533.87049734837024</c:v>
                </c:pt>
                <c:pt idx="1">
                  <c:v>589.99179284593265</c:v>
                </c:pt>
                <c:pt idx="2">
                  <c:v>606.91760524847359</c:v>
                </c:pt>
                <c:pt idx="3">
                  <c:v>552.50479593634293</c:v>
                </c:pt>
                <c:pt idx="4">
                  <c:v>559.2398070589345</c:v>
                </c:pt>
                <c:pt idx="5">
                  <c:v>546.90351339549511</c:v>
                </c:pt>
                <c:pt idx="6">
                  <c:v>574.0619793683469</c:v>
                </c:pt>
                <c:pt idx="7">
                  <c:v>639.96060911453185</c:v>
                </c:pt>
                <c:pt idx="8">
                  <c:v>765.54633903569891</c:v>
                </c:pt>
                <c:pt idx="9">
                  <c:v>685.7703815946403</c:v>
                </c:pt>
                <c:pt idx="10">
                  <c:v>638.03890947993932</c:v>
                </c:pt>
                <c:pt idx="11">
                  <c:v>715.0791057075204</c:v>
                </c:pt>
                <c:pt idx="12" formatCode="0">
                  <c:v>687.65716016774309</c:v>
                </c:pt>
                <c:pt idx="13" formatCode="0">
                  <c:v>683.13582078901402</c:v>
                </c:pt>
                <c:pt idx="14">
                  <c:v>692.38168870096251</c:v>
                </c:pt>
                <c:pt idx="15">
                  <c:v>664.31430346917091</c:v>
                </c:pt>
                <c:pt idx="16" formatCode="0">
                  <c:v>671.01992834487601</c:v>
                </c:pt>
                <c:pt idx="17" formatCode="General">
                  <c:v>629.58467649375382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26-4C10-99BB-2F53BCEC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17824"/>
        <c:axId val="145945728"/>
      </c:lineChart>
      <c:lineChart>
        <c:grouping val="standard"/>
        <c:varyColors val="0"/>
        <c:ser>
          <c:idx val="3"/>
          <c:order val="4"/>
          <c:tx>
            <c:strRef>
              <c:f>Sheet1!$A$6</c:f>
              <c:strCache>
                <c:ptCount val="1"/>
                <c:pt idx="0">
                  <c:v>Fasta Finland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Sheet1!$B$6:$S$6</c:f>
              <c:numCache>
                <c:formatCode>#,##0</c:formatCode>
                <c:ptCount val="18"/>
                <c:pt idx="0">
                  <c:v>390.56226358087326</c:v>
                </c:pt>
                <c:pt idx="1">
                  <c:v>425.40414509729555</c:v>
                </c:pt>
                <c:pt idx="2">
                  <c:v>432.72867882436384</c:v>
                </c:pt>
                <c:pt idx="3">
                  <c:v>443.59738397981278</c:v>
                </c:pt>
                <c:pt idx="4">
                  <c:v>462.37956761132887</c:v>
                </c:pt>
                <c:pt idx="5">
                  <c:v>449.71593940805695</c:v>
                </c:pt>
                <c:pt idx="6">
                  <c:v>472.73540427944056</c:v>
                </c:pt>
                <c:pt idx="7">
                  <c:v>511.86887377257375</c:v>
                </c:pt>
                <c:pt idx="8">
                  <c:v>586.92910812103287</c:v>
                </c:pt>
                <c:pt idx="9">
                  <c:v>532.38268998606793</c:v>
                </c:pt>
                <c:pt idx="10">
                  <c:v>511.76310748533501</c:v>
                </c:pt>
                <c:pt idx="11">
                  <c:v>569.86256803339268</c:v>
                </c:pt>
                <c:pt idx="12" formatCode="0">
                  <c:v>573.09000656333171</c:v>
                </c:pt>
                <c:pt idx="13" formatCode="0">
                  <c:v>569.21268822137847</c:v>
                </c:pt>
                <c:pt idx="14">
                  <c:v>560.85199685384657</c:v>
                </c:pt>
                <c:pt idx="15">
                  <c:v>547.78544700068244</c:v>
                </c:pt>
                <c:pt idx="16" formatCode="0">
                  <c:v>552.11895764094186</c:v>
                </c:pt>
                <c:pt idx="17" formatCode="General">
                  <c:v>529.69766808431655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26-4C10-99BB-2F53BCEC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818207"/>
        <c:axId val="1400815711"/>
      </c:lineChart>
      <c:catAx>
        <c:axId val="145917824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594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945728"/>
        <c:scaling>
          <c:orientation val="minMax"/>
          <c:max val="900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#,##0" sourceLinked="1"/>
        <c:majorTickMark val="out"/>
        <c:minorTickMark val="in"/>
        <c:tickLblPos val="nextTo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5917824"/>
        <c:crosses val="autoZero"/>
        <c:crossBetween val="between"/>
        <c:minorUnit val="50"/>
      </c:valAx>
      <c:valAx>
        <c:axId val="1400815711"/>
        <c:scaling>
          <c:orientation val="minMax"/>
          <c:max val="9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1400818207"/>
        <c:crosses val="max"/>
        <c:crossBetween val="between"/>
        <c:minorUnit val="50"/>
      </c:valAx>
      <c:catAx>
        <c:axId val="14008182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815711"/>
        <c:crosses val="autoZero"/>
        <c:auto val="1"/>
        <c:lblAlgn val="ctr"/>
        <c:lblOffset val="100"/>
        <c:noMultiLvlLbl val="0"/>
      </c:catAx>
      <c:spPr>
        <a:noFill/>
        <a:ln w="129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1233911941985044"/>
          <c:y val="0.62702379081753501"/>
          <c:w val="0.3405223545214599"/>
          <c:h val="0.25233558093967418"/>
        </c:manualLayout>
      </c:layout>
      <c:overlay val="0"/>
      <c:spPr>
        <a:solidFill>
          <a:srgbClr val="FFFFFF"/>
        </a:solidFill>
        <a:ln w="3227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14903179447627"/>
          <c:y val="3.9198947692634404E-3"/>
          <c:w val="0.73782721050385602"/>
          <c:h val="0.9140285381510534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EC9E3"/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12-4FE7-8E58-CF04C338C50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1D4-4D66-BF81-258483C73206}"/>
              </c:ext>
            </c:extLst>
          </c:dPt>
          <c:cat>
            <c:strRef>
              <c:f>Sheet1!$A$2:$A$20</c:f>
              <c:strCache>
                <c:ptCount val="19"/>
                <c:pt idx="0">
                  <c:v>Kymmenedalen</c:v>
                </c:pt>
                <c:pt idx="1">
                  <c:v>Kajanaland</c:v>
                </c:pt>
                <c:pt idx="2">
                  <c:v>Norra Savolax</c:v>
                </c:pt>
                <c:pt idx="3">
                  <c:v>Österbotten</c:v>
                </c:pt>
                <c:pt idx="4">
                  <c:v>Egentliga Finland</c:v>
                </c:pt>
                <c:pt idx="5">
                  <c:v>Birkaland</c:v>
                </c:pt>
                <c:pt idx="6">
                  <c:v>Päijänne-Tavastland</c:v>
                </c:pt>
                <c:pt idx="7">
                  <c:v>Mellersta Österbotten</c:v>
                </c:pt>
                <c:pt idx="8">
                  <c:v>Egentliga Tavastland</c:v>
                </c:pt>
                <c:pt idx="9">
                  <c:v>Södra Karelen</c:v>
                </c:pt>
                <c:pt idx="10">
                  <c:v>Mellersta Finland</c:v>
                </c:pt>
                <c:pt idx="11">
                  <c:v>Satakunta</c:v>
                </c:pt>
                <c:pt idx="12">
                  <c:v>Norra Karelen</c:v>
                </c:pt>
                <c:pt idx="13">
                  <c:v>FASTA FINLAND</c:v>
                </c:pt>
                <c:pt idx="14">
                  <c:v>Norra Österbotten</c:v>
                </c:pt>
                <c:pt idx="15">
                  <c:v>Södra Savolax</c:v>
                </c:pt>
                <c:pt idx="16">
                  <c:v>Lappland</c:v>
                </c:pt>
                <c:pt idx="17">
                  <c:v>Södra Österbotten</c:v>
                </c:pt>
                <c:pt idx="18">
                  <c:v>Nyland</c:v>
                </c:pt>
              </c:strCache>
            </c:strRef>
          </c:cat>
          <c:val>
            <c:numRef>
              <c:f>Sheet1!$B$2:$B$20</c:f>
              <c:numCache>
                <c:formatCode>#\ ##0_ ;[Red]\-#\ ##0\ </c:formatCode>
                <c:ptCount val="19"/>
                <c:pt idx="0">
                  <c:v>100.21730749009849</c:v>
                </c:pt>
                <c:pt idx="1">
                  <c:v>104.8583157307401</c:v>
                </c:pt>
                <c:pt idx="2">
                  <c:v>96.175845898260889</c:v>
                </c:pt>
                <c:pt idx="3">
                  <c:v>106.69484053388464</c:v>
                </c:pt>
                <c:pt idx="4">
                  <c:v>123.91317660667507</c:v>
                </c:pt>
                <c:pt idx="5">
                  <c:v>102.13808865098936</c:v>
                </c:pt>
                <c:pt idx="6">
                  <c:v>101.2261857881944</c:v>
                </c:pt>
                <c:pt idx="7">
                  <c:v>73.778943560057883</c:v>
                </c:pt>
                <c:pt idx="8">
                  <c:v>102.21921681932747</c:v>
                </c:pt>
                <c:pt idx="9">
                  <c:v>117.49507986635544</c:v>
                </c:pt>
                <c:pt idx="10">
                  <c:v>110.41877459246768</c:v>
                </c:pt>
                <c:pt idx="11">
                  <c:v>128.55964275892777</c:v>
                </c:pt>
                <c:pt idx="12">
                  <c:v>125.51013373776368</c:v>
                </c:pt>
                <c:pt idx="13">
                  <c:v>127.45466522466764</c:v>
                </c:pt>
                <c:pt idx="14">
                  <c:v>102.45419277045269</c:v>
                </c:pt>
                <c:pt idx="15">
                  <c:v>134.33787945446545</c:v>
                </c:pt>
                <c:pt idx="16">
                  <c:v>129.72708266626486</c:v>
                </c:pt>
                <c:pt idx="17">
                  <c:v>132.74421268996193</c:v>
                </c:pt>
                <c:pt idx="18">
                  <c:v>155.13121415918386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2-4FE7-8E58-CF04C338C505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2017*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412-4FE7-8E58-CF04C338C50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1D4-4D66-BF81-258483C732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50" b="0" i="0" baseline="0">
                    <a:solidFill>
                      <a:schemeClr val="bg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Kymmenedalen</c:v>
                </c:pt>
                <c:pt idx="1">
                  <c:v>Kajanaland</c:v>
                </c:pt>
                <c:pt idx="2">
                  <c:v>Norra Savolax</c:v>
                </c:pt>
                <c:pt idx="3">
                  <c:v>Österbotten</c:v>
                </c:pt>
                <c:pt idx="4">
                  <c:v>Egentliga Finland</c:v>
                </c:pt>
                <c:pt idx="5">
                  <c:v>Birkaland</c:v>
                </c:pt>
                <c:pt idx="6">
                  <c:v>Päijänne-Tavastland</c:v>
                </c:pt>
                <c:pt idx="7">
                  <c:v>Mellersta Österbotten</c:v>
                </c:pt>
                <c:pt idx="8">
                  <c:v>Egentliga Tavastland</c:v>
                </c:pt>
                <c:pt idx="9">
                  <c:v>Södra Karelen</c:v>
                </c:pt>
                <c:pt idx="10">
                  <c:v>Mellersta Finland</c:v>
                </c:pt>
                <c:pt idx="11">
                  <c:v>Satakunta</c:v>
                </c:pt>
                <c:pt idx="12">
                  <c:v>Norra Karelen</c:v>
                </c:pt>
                <c:pt idx="13">
                  <c:v>FASTA FINLAND</c:v>
                </c:pt>
                <c:pt idx="14">
                  <c:v>Norra Österbotten</c:v>
                </c:pt>
                <c:pt idx="15">
                  <c:v>Södra Savolax</c:v>
                </c:pt>
                <c:pt idx="16">
                  <c:v>Lappland</c:v>
                </c:pt>
                <c:pt idx="17">
                  <c:v>Södra Österbotten</c:v>
                </c:pt>
                <c:pt idx="18">
                  <c:v>Nyland</c:v>
                </c:pt>
              </c:strCache>
            </c:strRef>
          </c:cat>
          <c:val>
            <c:numRef>
              <c:f>Sheet1!$C$2:$C$20</c:f>
              <c:numCache>
                <c:formatCode>#\ ##0_ ;[Red]\-#\ ##0\ </c:formatCode>
                <c:ptCount val="19"/>
                <c:pt idx="0">
                  <c:v>104.88508818813469</c:v>
                </c:pt>
                <c:pt idx="1">
                  <c:v>106.71776855104865</c:v>
                </c:pt>
                <c:pt idx="2">
                  <c:v>116.59333822189632</c:v>
                </c:pt>
                <c:pt idx="3">
                  <c:v>116.90068699529951</c:v>
                </c:pt>
                <c:pt idx="4">
                  <c:v>117.42071660849071</c:v>
                </c:pt>
                <c:pt idx="5">
                  <c:v>121.53340889935187</c:v>
                </c:pt>
                <c:pt idx="6">
                  <c:v>122.15400246752304</c:v>
                </c:pt>
                <c:pt idx="7">
                  <c:v>125.28740960504358</c:v>
                </c:pt>
                <c:pt idx="8">
                  <c:v>131.07993113138468</c:v>
                </c:pt>
                <c:pt idx="9">
                  <c:v>131.80459424215067</c:v>
                </c:pt>
                <c:pt idx="10">
                  <c:v>137.33703885977863</c:v>
                </c:pt>
                <c:pt idx="11">
                  <c:v>143.87265292725954</c:v>
                </c:pt>
                <c:pt idx="12">
                  <c:v>148.12925170068027</c:v>
                </c:pt>
                <c:pt idx="13">
                  <c:v>149.81372657670738</c:v>
                </c:pt>
                <c:pt idx="14">
                  <c:v>150.29126627925999</c:v>
                </c:pt>
                <c:pt idx="15">
                  <c:v>151.08449197860963</c:v>
                </c:pt>
                <c:pt idx="16">
                  <c:v>151.85439855601874</c:v>
                </c:pt>
                <c:pt idx="17">
                  <c:v>155.77867940355742</c:v>
                </c:pt>
                <c:pt idx="18">
                  <c:v>180.13215059358851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12-4FE7-8E58-CF04C338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39"/>
        <c:axId val="146327424"/>
        <c:axId val="146527360"/>
      </c:barChart>
      <c:catAx>
        <c:axId val="14632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0" b="0" i="0" u="none" strike="noStrike" baseline="0">
                <a:solidFill>
                  <a:schemeClr val="accent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46527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527360"/>
        <c:scaling>
          <c:orientation val="minMax"/>
          <c:max val="200"/>
          <c:min val="0"/>
        </c:scaling>
        <c:delete val="0"/>
        <c:axPos val="b"/>
        <c:majorGridlines>
          <c:spPr>
            <a:ln w="3051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46327424"/>
        <c:crosses val="autoZero"/>
        <c:crossBetween val="between"/>
        <c:majorUnit val="20"/>
        <c:minorUnit val="10"/>
      </c:valAx>
      <c:spPr>
        <a:noFill/>
        <a:ln w="1220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955483668440729"/>
          <c:y val="0.59814279017729044"/>
          <c:w val="0.1217846115115577"/>
          <c:h val="0.11427762062464171"/>
        </c:manualLayout>
      </c:layout>
      <c:overlay val="0"/>
      <c:spPr>
        <a:solidFill>
          <a:schemeClr val="bg1"/>
        </a:solidFill>
        <a:ln w="30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343040656342E-2"/>
          <c:y val="2.3986122196611608E-2"/>
          <c:w val="0.88642312689894365"/>
          <c:h val="0.906520222024962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Kommunkoncerner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Sheet1!$B$2:$S$2</c:f>
              <c:numCache>
                <c:formatCode>#,##0.00</c:formatCode>
                <c:ptCount val="18"/>
                <c:pt idx="0">
                  <c:v>12.724546691491208</c:v>
                </c:pt>
                <c:pt idx="1">
                  <c:v>13.441152000000002</c:v>
                </c:pt>
                <c:pt idx="2">
                  <c:v>14.306293000000002</c:v>
                </c:pt>
                <c:pt idx="3">
                  <c:v>15.483585999999999</c:v>
                </c:pt>
                <c:pt idx="4">
                  <c:v>16.702738999999998</c:v>
                </c:pt>
                <c:pt idx="5">
                  <c:v>17.996307000000002</c:v>
                </c:pt>
                <c:pt idx="6">
                  <c:v>18.893675999999999</c:v>
                </c:pt>
                <c:pt idx="7">
                  <c:v>19.745689999999996</c:v>
                </c:pt>
                <c:pt idx="8">
                  <c:v>20.796341999999999</c:v>
                </c:pt>
                <c:pt idx="9">
                  <c:v>22.753375999999999</c:v>
                </c:pt>
                <c:pt idx="10">
                  <c:v>24.579616999999999</c:v>
                </c:pt>
                <c:pt idx="11">
                  <c:v>25.517902999999997</c:v>
                </c:pt>
                <c:pt idx="12">
                  <c:v>27.278226999999998</c:v>
                </c:pt>
                <c:pt idx="13">
                  <c:v>30.222999999999999</c:v>
                </c:pt>
                <c:pt idx="14">
                  <c:v>31.564</c:v>
                </c:pt>
                <c:pt idx="15">
                  <c:v>32.79</c:v>
                </c:pt>
                <c:pt idx="16">
                  <c:v>33.832000000000001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2-483D-B15A-76A2216AFC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Kommuner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Sheet1!$B$3:$S$3</c:f>
              <c:numCache>
                <c:formatCode>#,##0.00</c:formatCode>
                <c:ptCount val="18"/>
                <c:pt idx="0">
                  <c:v>3.8359999999999999</c:v>
                </c:pt>
                <c:pt idx="1">
                  <c:v>4.0510000000000002</c:v>
                </c:pt>
                <c:pt idx="2">
                  <c:v>4.4850000000000003</c:v>
                </c:pt>
                <c:pt idx="3">
                  <c:v>5.2149999999999999</c:v>
                </c:pt>
                <c:pt idx="4">
                  <c:v>6.1529999999999996</c:v>
                </c:pt>
                <c:pt idx="5">
                  <c:v>7.0949999999999998</c:v>
                </c:pt>
                <c:pt idx="6">
                  <c:v>7.7140000000000004</c:v>
                </c:pt>
                <c:pt idx="7">
                  <c:v>8.1999999999999993</c:v>
                </c:pt>
                <c:pt idx="8">
                  <c:v>8.6769999999999996</c:v>
                </c:pt>
                <c:pt idx="9">
                  <c:v>9.8360000000000003</c:v>
                </c:pt>
                <c:pt idx="10">
                  <c:v>10.510999999999999</c:v>
                </c:pt>
                <c:pt idx="11">
                  <c:v>10.99</c:v>
                </c:pt>
                <c:pt idx="12">
                  <c:v>12.262</c:v>
                </c:pt>
                <c:pt idx="13">
                  <c:v>13.836</c:v>
                </c:pt>
                <c:pt idx="14">
                  <c:v>14.727</c:v>
                </c:pt>
                <c:pt idx="15">
                  <c:v>15.544</c:v>
                </c:pt>
                <c:pt idx="16">
                  <c:v>16.125</c:v>
                </c:pt>
                <c:pt idx="17">
                  <c:v>16.021999999999998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2-483D-B15A-76A2216A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13440"/>
        <c:axId val="164426880"/>
      </c:lineChart>
      <c:lineChart>
        <c:grouping val="standard"/>
        <c:varyColors val="0"/>
        <c:ser>
          <c:idx val="4"/>
          <c:order val="2"/>
          <c:tx>
            <c:strRef>
              <c:f>Sheet1!$A$4</c:f>
              <c:strCache>
                <c:ptCount val="1"/>
                <c:pt idx="0">
                  <c:v>Samkommuner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Sheet1!$B$4:$S$4</c:f>
              <c:numCache>
                <c:formatCode>#,##0.00</c:formatCode>
                <c:ptCount val="18"/>
                <c:pt idx="0">
                  <c:v>0.19500000000000001</c:v>
                </c:pt>
                <c:pt idx="1">
                  <c:v>0.26400000000000001</c:v>
                </c:pt>
                <c:pt idx="2">
                  <c:v>0.34799999999999998</c:v>
                </c:pt>
                <c:pt idx="3">
                  <c:v>0.39</c:v>
                </c:pt>
                <c:pt idx="4">
                  <c:v>0.46800000000000003</c:v>
                </c:pt>
                <c:pt idx="5">
                  <c:v>0.61</c:v>
                </c:pt>
                <c:pt idx="6">
                  <c:v>0.69399999999999995</c:v>
                </c:pt>
                <c:pt idx="7">
                  <c:v>0.81100000000000005</c:v>
                </c:pt>
                <c:pt idx="8">
                  <c:v>0.91900000000000004</c:v>
                </c:pt>
                <c:pt idx="9">
                  <c:v>1.0469999999999999</c:v>
                </c:pt>
                <c:pt idx="10">
                  <c:v>1.1619999999999999</c:v>
                </c:pt>
                <c:pt idx="11">
                  <c:v>1.302</c:v>
                </c:pt>
                <c:pt idx="12">
                  <c:v>1.5489999999999999</c:v>
                </c:pt>
                <c:pt idx="13">
                  <c:v>1.718</c:v>
                </c:pt>
                <c:pt idx="14">
                  <c:v>1.804</c:v>
                </c:pt>
                <c:pt idx="15">
                  <c:v>1.851</c:v>
                </c:pt>
                <c:pt idx="16">
                  <c:v>1.9730000000000001</c:v>
                </c:pt>
                <c:pt idx="17">
                  <c:v>2.23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12-483D-B15A-76A2216A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290896"/>
        <c:axId val="1074282160"/>
      </c:lineChart>
      <c:catAx>
        <c:axId val="164413440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42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426880"/>
        <c:scaling>
          <c:orientation val="minMax"/>
          <c:max val="35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#,##0" sourceLinked="0"/>
        <c:majorTickMark val="out"/>
        <c:minorTickMark val="in"/>
        <c:tickLblPos val="nextTo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413440"/>
        <c:crosses val="autoZero"/>
        <c:crossBetween val="between"/>
        <c:majorUnit val="5"/>
        <c:minorUnit val="1"/>
      </c:valAx>
      <c:valAx>
        <c:axId val="1074282160"/>
        <c:scaling>
          <c:orientation val="minMax"/>
          <c:max val="35"/>
        </c:scaling>
        <c:delete val="0"/>
        <c:axPos val="r"/>
        <c:numFmt formatCode="#,##0" sourceLinked="0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4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1074290896"/>
        <c:crosses val="max"/>
        <c:crossBetween val="between"/>
        <c:majorUnit val="5"/>
      </c:valAx>
      <c:catAx>
        <c:axId val="1074290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4282160"/>
        <c:crosses val="autoZero"/>
        <c:auto val="1"/>
        <c:lblAlgn val="ctr"/>
        <c:lblOffset val="100"/>
        <c:noMultiLvlLbl val="0"/>
      </c:catAx>
      <c:spPr>
        <a:noFill/>
        <a:ln w="129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218730404719624"/>
          <c:y val="9.5294730170109546E-2"/>
          <c:w val="0.2626980538127125"/>
          <c:h val="0.16081131467869259"/>
        </c:manualLayout>
      </c:layout>
      <c:overlay val="0"/>
      <c:spPr>
        <a:solidFill>
          <a:srgbClr val="FFFFFF"/>
        </a:solidFill>
        <a:ln w="3227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3015873015873E-2"/>
          <c:y val="3.3492822966507178E-2"/>
          <c:w val="0.88571428571428568"/>
          <c:h val="0.896006201841833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Övriga förändringar i lånestocken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Sheet1!$B$2:$S$2</c:f>
              <c:numCache>
                <c:formatCode>0.000</c:formatCode>
                <c:ptCount val="18"/>
                <c:pt idx="0">
                  <c:v>101.96685172720578</c:v>
                </c:pt>
                <c:pt idx="1">
                  <c:v>147.54169506688231</c:v>
                </c:pt>
                <c:pt idx="2">
                  <c:v>405.12400000000002</c:v>
                </c:pt>
                <c:pt idx="3">
                  <c:v>693.82500000000005</c:v>
                </c:pt>
                <c:pt idx="4">
                  <c:v>870.99</c:v>
                </c:pt>
                <c:pt idx="5">
                  <c:v>863.25400000000002</c:v>
                </c:pt>
                <c:pt idx="6">
                  <c:v>592.01699999999994</c:v>
                </c:pt>
                <c:pt idx="7">
                  <c:v>458.88400000000001</c:v>
                </c:pt>
                <c:pt idx="8">
                  <c:v>443.52300000000002</c:v>
                </c:pt>
                <c:pt idx="9">
                  <c:v>1140.771</c:v>
                </c:pt>
                <c:pt idx="10">
                  <c:v>675.51400000000001</c:v>
                </c:pt>
                <c:pt idx="11">
                  <c:v>437.53399999999999</c:v>
                </c:pt>
                <c:pt idx="12">
                  <c:v>1177.8150000000001</c:v>
                </c:pt>
                <c:pt idx="13">
                  <c:v>1560.5830000000001</c:v>
                </c:pt>
                <c:pt idx="14">
                  <c:v>883.40700000000004</c:v>
                </c:pt>
                <c:pt idx="15">
                  <c:v>809.27099999999996</c:v>
                </c:pt>
                <c:pt idx="16">
                  <c:v>580.26</c:v>
                </c:pt>
                <c:pt idx="17">
                  <c:v>-103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3-4839-AF91-078C71808A2E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Lån för löpande utgifter 1)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175">
              <a:solidFill>
                <a:schemeClr val="tx2"/>
              </a:solidFill>
            </a:ln>
          </c:spPr>
          <c:invertIfNegative val="0"/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Sheet1!$B$3:$S$3</c:f>
              <c:numCache>
                <c:formatCode>0.000</c:formatCode>
                <c:ptCount val="18"/>
                <c:pt idx="0">
                  <c:v>86.316000000000003</c:v>
                </c:pt>
                <c:pt idx="1">
                  <c:v>43.747999999999998</c:v>
                </c:pt>
                <c:pt idx="2">
                  <c:v>27.187999999999999</c:v>
                </c:pt>
                <c:pt idx="3">
                  <c:v>36</c:v>
                </c:pt>
                <c:pt idx="4">
                  <c:v>71.165000000000006</c:v>
                </c:pt>
                <c:pt idx="5">
                  <c:v>80.010999999999996</c:v>
                </c:pt>
                <c:pt idx="6">
                  <c:v>33.143000000000001</c:v>
                </c:pt>
                <c:pt idx="7">
                  <c:v>18.959</c:v>
                </c:pt>
                <c:pt idx="8">
                  <c:v>35.935000000000002</c:v>
                </c:pt>
                <c:pt idx="9">
                  <c:v>16.606000000000002</c:v>
                </c:pt>
                <c:pt idx="10">
                  <c:v>1.494</c:v>
                </c:pt>
                <c:pt idx="11">
                  <c:v>45.784999999999997</c:v>
                </c:pt>
                <c:pt idx="12">
                  <c:v>90.048000000000002</c:v>
                </c:pt>
                <c:pt idx="13">
                  <c:v>16.326000000000001</c:v>
                </c:pt>
                <c:pt idx="14">
                  <c:v>8.593</c:v>
                </c:pt>
                <c:pt idx="15">
                  <c:v>7.7290000000000001</c:v>
                </c:pt>
                <c:pt idx="16">
                  <c:v>7.4279999999999999</c:v>
                </c:pt>
                <c:pt idx="17">
                  <c:v>5.101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3-4839-AF91-078C71808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9482752"/>
        <c:axId val="109484288"/>
      </c:barChart>
      <c:catAx>
        <c:axId val="109482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094842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9484288"/>
        <c:scaling>
          <c:orientation val="minMax"/>
          <c:max val="1600"/>
          <c:min val="-2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09482752"/>
        <c:crosses val="autoZero"/>
        <c:crossBetween val="between"/>
        <c:majorUnit val="200"/>
        <c:minorUnit val="100"/>
      </c:valAx>
      <c:spPr>
        <a:noFill/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912958595484974"/>
          <c:y val="7.7220461757092934E-2"/>
          <c:w val="0.40235449326410166"/>
          <c:h val="0.13489458449036765"/>
        </c:manualLayout>
      </c:layout>
      <c:overlay val="0"/>
      <c:spPr>
        <a:solidFill>
          <a:schemeClr val="bg1"/>
        </a:solidFill>
        <a:ln w="3927">
          <a:solidFill>
            <a:schemeClr val="tx1"/>
          </a:solidFill>
          <a:prstDash val="solid"/>
        </a:ln>
      </c:spPr>
      <c:txPr>
        <a:bodyPr/>
        <a:lstStyle/>
        <a:p>
          <a:pPr>
            <a:defRPr sz="126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4343040656342E-2"/>
          <c:y val="2.3986122196611608E-2"/>
          <c:w val="0.88642312689894365"/>
          <c:h val="0.8672212810394782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5000 invånare</c:v>
                </c:pt>
              </c:strCache>
            </c:strRef>
          </c:tx>
          <c:spPr>
            <a:ln w="22225">
              <a:solidFill>
                <a:srgbClr val="00FF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Sheet1!$B$2:$S$2</c:f>
              <c:numCache>
                <c:formatCode>#,##0</c:formatCode>
                <c:ptCount val="18"/>
                <c:pt idx="0">
                  <c:v>698.67014025621302</c:v>
                </c:pt>
                <c:pt idx="1">
                  <c:v>832.12868480725626</c:v>
                </c:pt>
                <c:pt idx="2">
                  <c:v>908.40524383292905</c:v>
                </c:pt>
                <c:pt idx="3">
                  <c:v>962.20056276546802</c:v>
                </c:pt>
                <c:pt idx="4">
                  <c:v>1123.0448158803688</c:v>
                </c:pt>
                <c:pt idx="5">
                  <c:v>1298.6321940391081</c:v>
                </c:pt>
                <c:pt idx="6">
                  <c:v>1393.0843273513644</c:v>
                </c:pt>
                <c:pt idx="7">
                  <c:v>1432.196803579458</c:v>
                </c:pt>
                <c:pt idx="8">
                  <c:v>1477.2947320859771</c:v>
                </c:pt>
                <c:pt idx="9">
                  <c:v>1575.6737922164748</c:v>
                </c:pt>
                <c:pt idx="10">
                  <c:v>1586.5036736255672</c:v>
                </c:pt>
                <c:pt idx="11">
                  <c:v>1686.7605129803419</c:v>
                </c:pt>
                <c:pt idx="12" formatCode="0">
                  <c:v>1908.2313941544496</c:v>
                </c:pt>
                <c:pt idx="13" formatCode="0">
                  <c:v>2165.3329480586876</c:v>
                </c:pt>
                <c:pt idx="14">
                  <c:v>2306.2404353001189</c:v>
                </c:pt>
                <c:pt idx="15">
                  <c:v>2435.6886879470158</c:v>
                </c:pt>
                <c:pt idx="16" formatCode="0">
                  <c:v>2532.537645788535</c:v>
                </c:pt>
                <c:pt idx="17" formatCode="General">
                  <c:v>2629.2375408727889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2-483D-B15A-76A2216AFC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5000-20000 invånare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Sheet1!$B$3:$S$3</c:f>
              <c:numCache>
                <c:formatCode>#,##0</c:formatCode>
                <c:ptCount val="18"/>
                <c:pt idx="0">
                  <c:v>800.36474190499541</c:v>
                </c:pt>
                <c:pt idx="1">
                  <c:v>886.71774403851362</c:v>
                </c:pt>
                <c:pt idx="2">
                  <c:v>882.58497295509835</c:v>
                </c:pt>
                <c:pt idx="3">
                  <c:v>948.10072598315151</c:v>
                </c:pt>
                <c:pt idx="4">
                  <c:v>1098.5550626606866</c:v>
                </c:pt>
                <c:pt idx="5">
                  <c:v>1280.1499611157576</c:v>
                </c:pt>
                <c:pt idx="6">
                  <c:v>1433.2965066825705</c:v>
                </c:pt>
                <c:pt idx="7">
                  <c:v>1547.5381982672548</c:v>
                </c:pt>
                <c:pt idx="8">
                  <c:v>1668.1028904886118</c:v>
                </c:pt>
                <c:pt idx="9">
                  <c:v>1832.8666952407805</c:v>
                </c:pt>
                <c:pt idx="10">
                  <c:v>1876.6912167627795</c:v>
                </c:pt>
                <c:pt idx="11">
                  <c:v>1958.6599287873041</c:v>
                </c:pt>
                <c:pt idx="12" formatCode="0">
                  <c:v>2195.295086238511</c:v>
                </c:pt>
                <c:pt idx="13" formatCode="0">
                  <c:v>2415.3128127349351</c:v>
                </c:pt>
                <c:pt idx="14">
                  <c:v>2563.4109212375838</c:v>
                </c:pt>
                <c:pt idx="15">
                  <c:v>2676.3839106610112</c:v>
                </c:pt>
                <c:pt idx="16" formatCode="0">
                  <c:v>2803.56916121226</c:v>
                </c:pt>
                <c:pt idx="17" formatCode="General">
                  <c:v>2881.3557634136077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2-483D-B15A-76A2216AFC61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20001-100000 invånare</c:v>
                </c:pt>
              </c:strCache>
            </c:strRef>
          </c:tx>
          <c:spPr>
            <a:ln w="22225">
              <a:solidFill>
                <a:srgbClr val="002060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Sheet1!$B$4:$S$4</c:f>
              <c:numCache>
                <c:formatCode>#,##0</c:formatCode>
                <c:ptCount val="18"/>
                <c:pt idx="0">
                  <c:v>859.98396505421806</c:v>
                </c:pt>
                <c:pt idx="1">
                  <c:v>899.0581301852261</c:v>
                </c:pt>
                <c:pt idx="2">
                  <c:v>900.13879330784937</c:v>
                </c:pt>
                <c:pt idx="3">
                  <c:v>994.53746025294186</c:v>
                </c:pt>
                <c:pt idx="4">
                  <c:v>1195.3953526204664</c:v>
                </c:pt>
                <c:pt idx="5">
                  <c:v>1407.8586236635385</c:v>
                </c:pt>
                <c:pt idx="6">
                  <c:v>1572.9931788754418</c:v>
                </c:pt>
                <c:pt idx="7">
                  <c:v>1640.3362823273553</c:v>
                </c:pt>
                <c:pt idx="8">
                  <c:v>1807.8981744838304</c:v>
                </c:pt>
                <c:pt idx="9">
                  <c:v>1977.8058116015354</c:v>
                </c:pt>
                <c:pt idx="10">
                  <c:v>2026.6688685456033</c:v>
                </c:pt>
                <c:pt idx="11">
                  <c:v>2059.7208867462191</c:v>
                </c:pt>
                <c:pt idx="12" formatCode="0">
                  <c:v>2311.4953979091242</c:v>
                </c:pt>
                <c:pt idx="13" formatCode="0">
                  <c:v>2513.0564229497077</c:v>
                </c:pt>
                <c:pt idx="14">
                  <c:v>2627.5545589940589</c:v>
                </c:pt>
                <c:pt idx="15">
                  <c:v>2741.265603412488</c:v>
                </c:pt>
                <c:pt idx="16" formatCode="0">
                  <c:v>2880.7984559055353</c:v>
                </c:pt>
                <c:pt idx="17" formatCode="General">
                  <c:v>2949.7685945510689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12-483D-B15A-76A2216AFC61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Över 100000 invånare</c:v>
                </c:pt>
              </c:strCache>
            </c:strRef>
          </c:tx>
          <c:spPr>
            <a:ln w="22225">
              <a:solidFill>
                <a:schemeClr val="accent1">
                  <a:lumMod val="50000"/>
                  <a:lumOff val="50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FF"/>
              </a:solidFill>
              <a:ln>
                <a:solidFill>
                  <a:schemeClr val="accent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Sheet1!$B$5:$S$5</c:f>
              <c:numCache>
                <c:formatCode>#,##0</c:formatCode>
                <c:ptCount val="18"/>
                <c:pt idx="0">
                  <c:v>611.64480152189958</c:v>
                </c:pt>
                <c:pt idx="1">
                  <c:v>587.79673932682772</c:v>
                </c:pt>
                <c:pt idx="2">
                  <c:v>804.59133091712852</c:v>
                </c:pt>
                <c:pt idx="3">
                  <c:v>1044.2809974254669</c:v>
                </c:pt>
                <c:pt idx="4">
                  <c:v>1209.8785868416935</c:v>
                </c:pt>
                <c:pt idx="5">
                  <c:v>1344.3299912187717</c:v>
                </c:pt>
                <c:pt idx="6">
                  <c:v>1387.3109108040267</c:v>
                </c:pt>
                <c:pt idx="7">
                  <c:v>1476.7725636831524</c:v>
                </c:pt>
                <c:pt idx="8">
                  <c:v>1466.3458924168533</c:v>
                </c:pt>
                <c:pt idx="9">
                  <c:v>1759.699382264967</c:v>
                </c:pt>
                <c:pt idx="10">
                  <c:v>2006.3652542501786</c:v>
                </c:pt>
                <c:pt idx="11">
                  <c:v>2126.9365410024402</c:v>
                </c:pt>
                <c:pt idx="12" formatCode="0">
                  <c:v>2318.9485168040105</c:v>
                </c:pt>
                <c:pt idx="13" formatCode="0">
                  <c:v>2707.0088848874798</c:v>
                </c:pt>
                <c:pt idx="14">
                  <c:v>2898.7481571016237</c:v>
                </c:pt>
                <c:pt idx="15">
                  <c:v>3085.5312958488889</c:v>
                </c:pt>
                <c:pt idx="16" formatCode="0">
                  <c:v>3128.7807834928312</c:v>
                </c:pt>
                <c:pt idx="17" formatCode="General">
                  <c:v>2964.6716011069261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12-483D-B15A-76A2216A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13440"/>
        <c:axId val="164426880"/>
      </c:lineChart>
      <c:lineChart>
        <c:grouping val="standard"/>
        <c:varyColors val="0"/>
        <c:ser>
          <c:idx val="3"/>
          <c:order val="4"/>
          <c:tx>
            <c:strRef>
              <c:f>Sheet1!$A$6</c:f>
              <c:strCache>
                <c:ptCount val="1"/>
                <c:pt idx="0">
                  <c:v>Fasta Finland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Sheet1!$B$1:$S$1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17*</c:v>
                </c:pt>
              </c:strCache>
            </c:strRef>
          </c:cat>
          <c:val>
            <c:numRef>
              <c:f>Sheet1!$B$6:$S$6</c:f>
              <c:numCache>
                <c:formatCode>#,##0</c:formatCode>
                <c:ptCount val="18"/>
                <c:pt idx="0">
                  <c:v>746.26052572583637</c:v>
                </c:pt>
                <c:pt idx="1">
                  <c:v>780.8687469444618</c:v>
                </c:pt>
                <c:pt idx="2">
                  <c:v>862.53247563048762</c:v>
                </c:pt>
                <c:pt idx="3">
                  <c:v>999.02395066031113</c:v>
                </c:pt>
                <c:pt idx="4">
                  <c:v>1172.6322489036158</c:v>
                </c:pt>
                <c:pt idx="5">
                  <c:v>1347.375140901933</c:v>
                </c:pt>
                <c:pt idx="6">
                  <c:v>1460.8223340352972</c:v>
                </c:pt>
                <c:pt idx="7">
                  <c:v>1545.2130731031298</c:v>
                </c:pt>
                <c:pt idx="8">
                  <c:v>1628.7862403559409</c:v>
                </c:pt>
                <c:pt idx="9">
                  <c:v>1837.7265556071698</c:v>
                </c:pt>
                <c:pt idx="10">
                  <c:v>1955.957517753455</c:v>
                </c:pt>
                <c:pt idx="11">
                  <c:v>2037.566772437968</c:v>
                </c:pt>
                <c:pt idx="12" formatCode="0">
                  <c:v>2262.3296808012637</c:v>
                </c:pt>
                <c:pt idx="13" formatCode="0">
                  <c:v>2542.4762715477655</c:v>
                </c:pt>
                <c:pt idx="14">
                  <c:v>2696.5986672024169</c:v>
                </c:pt>
                <c:pt idx="15">
                  <c:v>2840.5019854992147</c:v>
                </c:pt>
                <c:pt idx="16" formatCode="0">
                  <c:v>2939.1077921178762</c:v>
                </c:pt>
                <c:pt idx="17" formatCode="General">
                  <c:v>2921.3418941583459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12-483D-B15A-76A2216A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816959"/>
        <c:axId val="1400816127"/>
      </c:lineChart>
      <c:catAx>
        <c:axId val="164413440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42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426880"/>
        <c:scaling>
          <c:orientation val="minMax"/>
          <c:max val="3500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#,##0" sourceLinked="1"/>
        <c:majorTickMark val="out"/>
        <c:minorTickMark val="in"/>
        <c:tickLblPos val="nextTo"/>
        <c:spPr>
          <a:ln w="32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64413440"/>
        <c:crosses val="autoZero"/>
        <c:crossBetween val="between"/>
        <c:majorUnit val="500"/>
        <c:minorUnit val="100"/>
      </c:valAx>
      <c:valAx>
        <c:axId val="1400816127"/>
        <c:scaling>
          <c:orientation val="minMax"/>
          <c:max val="35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1400816959"/>
        <c:crosses val="max"/>
        <c:crossBetween val="between"/>
      </c:valAx>
      <c:catAx>
        <c:axId val="140081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816127"/>
        <c:crosses val="autoZero"/>
        <c:auto val="1"/>
        <c:lblAlgn val="ctr"/>
        <c:lblOffset val="100"/>
        <c:noMultiLvlLbl val="0"/>
      </c:catAx>
      <c:spPr>
        <a:noFill/>
        <a:ln w="1290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218730404719624"/>
          <c:y val="8.5311530330745719E-2"/>
          <c:w val="0.33012927942093062"/>
          <c:h val="0.26099249728404172"/>
        </c:manualLayout>
      </c:layout>
      <c:overlay val="0"/>
      <c:spPr>
        <a:solidFill>
          <a:srgbClr val="FFFFFF"/>
        </a:solidFill>
        <a:ln w="3227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79549882719835"/>
          <c:y val="1.4693440099626306E-2"/>
          <c:w val="0.7395693608969226"/>
          <c:h val="0.91907901755455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EC9E3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54D-4EFD-BFAF-E96EA1824AA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76-4FFB-BCF2-7BD008BDB139}"/>
              </c:ext>
            </c:extLst>
          </c:dPt>
          <c:cat>
            <c:strRef>
              <c:f>Sheet1!$A$2:$A$20</c:f>
              <c:strCache>
                <c:ptCount val="19"/>
                <c:pt idx="0">
                  <c:v>Mellersta Österbotten</c:v>
                </c:pt>
                <c:pt idx="1">
                  <c:v>Päijänne-Tavastland</c:v>
                </c:pt>
                <c:pt idx="2">
                  <c:v>Södra Österbotten</c:v>
                </c:pt>
                <c:pt idx="3">
                  <c:v>Norra Österbotten</c:v>
                </c:pt>
                <c:pt idx="4">
                  <c:v>Kymmenedalen</c:v>
                </c:pt>
                <c:pt idx="5">
                  <c:v>Österbotten</c:v>
                </c:pt>
                <c:pt idx="6">
                  <c:v>Kajanaland</c:v>
                </c:pt>
                <c:pt idx="7">
                  <c:v>Södra Savolax</c:v>
                </c:pt>
                <c:pt idx="8">
                  <c:v>Egentliga Tavastland</c:v>
                </c:pt>
                <c:pt idx="9">
                  <c:v>Mellersta Finland</c:v>
                </c:pt>
                <c:pt idx="10">
                  <c:v>FASTA FINLAND</c:v>
                </c:pt>
                <c:pt idx="11">
                  <c:v>Egentliga Finland</c:v>
                </c:pt>
                <c:pt idx="12">
                  <c:v>Norra Savolax</c:v>
                </c:pt>
                <c:pt idx="13">
                  <c:v>Nyland</c:v>
                </c:pt>
                <c:pt idx="14">
                  <c:v>Lappland</c:v>
                </c:pt>
                <c:pt idx="15">
                  <c:v>Södra Karelen</c:v>
                </c:pt>
                <c:pt idx="16">
                  <c:v>Birkaland</c:v>
                </c:pt>
                <c:pt idx="17">
                  <c:v>Norra Karelen</c:v>
                </c:pt>
                <c:pt idx="18">
                  <c:v>Satakunta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4757.6600460689297</c:v>
                </c:pt>
                <c:pt idx="1">
                  <c:v>4710.533753129881</c:v>
                </c:pt>
                <c:pt idx="2">
                  <c:v>3442.4267695194412</c:v>
                </c:pt>
                <c:pt idx="3">
                  <c:v>3459.6521950626293</c:v>
                </c:pt>
                <c:pt idx="4">
                  <c:v>3500.1379046375359</c:v>
                </c:pt>
                <c:pt idx="5">
                  <c:v>3073.4894538720578</c:v>
                </c:pt>
                <c:pt idx="6">
                  <c:v>2774.0598639092013</c:v>
                </c:pt>
                <c:pt idx="7">
                  <c:v>3269.9580466521229</c:v>
                </c:pt>
                <c:pt idx="8">
                  <c:v>3233.9726437297518</c:v>
                </c:pt>
                <c:pt idx="9">
                  <c:v>3038.3169922808443</c:v>
                </c:pt>
                <c:pt idx="10">
                  <c:v>2939.1077921178762</c:v>
                </c:pt>
                <c:pt idx="11">
                  <c:v>2720.8096849285976</c:v>
                </c:pt>
                <c:pt idx="12">
                  <c:v>2758.0475913728528</c:v>
                </c:pt>
                <c:pt idx="13">
                  <c:v>2840.3246549915066</c:v>
                </c:pt>
                <c:pt idx="14">
                  <c:v>2678.3865221661754</c:v>
                </c:pt>
                <c:pt idx="15">
                  <c:v>2561.6676627894503</c:v>
                </c:pt>
                <c:pt idx="16">
                  <c:v>2420.3386236738156</c:v>
                </c:pt>
                <c:pt idx="17">
                  <c:v>2070.4330072828106</c:v>
                </c:pt>
                <c:pt idx="18">
                  <c:v>1949.1972580499685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76-4FFB-BCF2-7BD008BDB139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2017*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54D-4EFD-BFAF-E96EA1824AA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C76-4FFB-BCF2-7BD008BDB13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C76-4FFB-BCF2-7BD008BDB1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aseline="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Mellersta Österbotten</c:v>
                </c:pt>
                <c:pt idx="1">
                  <c:v>Päijänne-Tavastland</c:v>
                </c:pt>
                <c:pt idx="2">
                  <c:v>Södra Österbotten</c:v>
                </c:pt>
                <c:pt idx="3">
                  <c:v>Norra Österbotten</c:v>
                </c:pt>
                <c:pt idx="4">
                  <c:v>Kymmenedalen</c:v>
                </c:pt>
                <c:pt idx="5">
                  <c:v>Österbotten</c:v>
                </c:pt>
                <c:pt idx="6">
                  <c:v>Kajanaland</c:v>
                </c:pt>
                <c:pt idx="7">
                  <c:v>Södra Savolax</c:v>
                </c:pt>
                <c:pt idx="8">
                  <c:v>Egentliga Tavastland</c:v>
                </c:pt>
                <c:pt idx="9">
                  <c:v>Mellersta Finland</c:v>
                </c:pt>
                <c:pt idx="10">
                  <c:v>FASTA FINLAND</c:v>
                </c:pt>
                <c:pt idx="11">
                  <c:v>Egentliga Finland</c:v>
                </c:pt>
                <c:pt idx="12">
                  <c:v>Norra Savolax</c:v>
                </c:pt>
                <c:pt idx="13">
                  <c:v>Nyland</c:v>
                </c:pt>
                <c:pt idx="14">
                  <c:v>Lappland</c:v>
                </c:pt>
                <c:pt idx="15">
                  <c:v>Södra Karelen</c:v>
                </c:pt>
                <c:pt idx="16">
                  <c:v>Birkaland</c:v>
                </c:pt>
                <c:pt idx="17">
                  <c:v>Norra Karelen</c:v>
                </c:pt>
                <c:pt idx="18">
                  <c:v>Satakunta</c:v>
                </c:pt>
              </c:strCache>
            </c:strRef>
          </c:cat>
          <c:val>
            <c:numRef>
              <c:f>Sheet1!$C$2:$C$20</c:f>
              <c:numCache>
                <c:formatCode>#,##0</c:formatCode>
                <c:ptCount val="19"/>
                <c:pt idx="0">
                  <c:v>4903.1103770988166</c:v>
                </c:pt>
                <c:pt idx="1">
                  <c:v>4762.9670029997269</c:v>
                </c:pt>
                <c:pt idx="2">
                  <c:v>3616.6162827061398</c:v>
                </c:pt>
                <c:pt idx="3">
                  <c:v>3496.0598321780371</c:v>
                </c:pt>
                <c:pt idx="4">
                  <c:v>3407.9050315492036</c:v>
                </c:pt>
                <c:pt idx="5">
                  <c:v>3321.3165712270106</c:v>
                </c:pt>
                <c:pt idx="6">
                  <c:v>3265.4037939654827</c:v>
                </c:pt>
                <c:pt idx="7">
                  <c:v>3186.0177882194998</c:v>
                </c:pt>
                <c:pt idx="8">
                  <c:v>3157.3935010156461</c:v>
                </c:pt>
                <c:pt idx="9">
                  <c:v>2954.814696809512</c:v>
                </c:pt>
                <c:pt idx="10">
                  <c:v>2921.3418941583459</c:v>
                </c:pt>
                <c:pt idx="11">
                  <c:v>2810.1139118859915</c:v>
                </c:pt>
                <c:pt idx="12">
                  <c:v>2797.4824034611906</c:v>
                </c:pt>
                <c:pt idx="13">
                  <c:v>2677.1645853336368</c:v>
                </c:pt>
                <c:pt idx="14">
                  <c:v>2654.3863445926072</c:v>
                </c:pt>
                <c:pt idx="15">
                  <c:v>2562.066111902901</c:v>
                </c:pt>
                <c:pt idx="16">
                  <c:v>2476.4683247080629</c:v>
                </c:pt>
                <c:pt idx="17">
                  <c:v>2223.4329768107991</c:v>
                </c:pt>
                <c:pt idx="18">
                  <c:v>1872.210697212952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76-4FFB-BCF2-7BD008BDB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44"/>
        <c:axId val="165728256"/>
        <c:axId val="165729792"/>
      </c:barChart>
      <c:catAx>
        <c:axId val="16572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aseline="0"/>
            </a:pPr>
            <a:endParaRPr lang="fi-FI"/>
          </a:p>
        </c:txPr>
        <c:crossAx val="165729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729792"/>
        <c:scaling>
          <c:orientation val="minMax"/>
          <c:max val="5500"/>
          <c:min val="0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0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aseline="0"/>
            </a:pPr>
            <a:endParaRPr lang="fi-FI"/>
          </a:p>
        </c:txPr>
        <c:crossAx val="165728256"/>
        <c:crosses val="autoZero"/>
        <c:crossBetween val="between"/>
        <c:majorUnit val="1000"/>
        <c:minorUnit val="500"/>
      </c:valAx>
      <c:spPr>
        <a:noFill/>
        <a:ln w="1220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205868235111571"/>
          <c:y val="0.25231422751690663"/>
          <c:w val="0.12235707774649922"/>
          <c:h val="0.12472160356347439"/>
        </c:manualLayout>
      </c:layout>
      <c:overlay val="0"/>
      <c:spPr>
        <a:solidFill>
          <a:schemeClr val="bg1"/>
        </a:solidFill>
        <a:ln w="3051">
          <a:solidFill>
            <a:schemeClr val="tx1"/>
          </a:solidFill>
          <a:prstDash val="solid"/>
        </a:ln>
      </c:spPr>
      <c:txPr>
        <a:bodyPr/>
        <a:lstStyle/>
        <a:p>
          <a:pPr>
            <a:defRPr sz="133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0" b="0" i="0" u="none" strike="noStrike" baseline="0">
          <a:solidFill>
            <a:schemeClr val="tx1"/>
          </a:solidFill>
          <a:latin typeface="Verdana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7.2.2018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79438" y="862013"/>
            <a:ext cx="7656513" cy="4306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2605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5DB6-E446-4127-9DA2-3D6784D67BA0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i-FI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531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078C2-0FBA-4EF2-8589-29F7CE82A5E2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i-FI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602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5DB6-E446-4127-9DA2-3D6784D67BA0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i-FI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2321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1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5DB6-E446-4127-9DA2-3D6784D67BA0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i-FI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217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078C2-0FBA-4EF2-8589-29F7CE82A5E2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i-FI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663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8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29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37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06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i-FI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79438" y="862013"/>
            <a:ext cx="7656513" cy="4306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6274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Enligt</a:t>
            </a:r>
            <a:r>
              <a:rPr lang="fi-FI" dirty="0" smtClean="0"/>
              <a:t> </a:t>
            </a:r>
            <a:r>
              <a:rPr lang="fi-FI" dirty="0" err="1" smtClean="0"/>
              <a:t>Kommunförbundets</a:t>
            </a:r>
            <a:r>
              <a:rPr lang="fi-FI" dirty="0" smtClean="0"/>
              <a:t> </a:t>
            </a:r>
            <a:r>
              <a:rPr lang="fi-FI" dirty="0" err="1" smtClean="0"/>
              <a:t>skatteprognos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skatteinkomsterna</a:t>
            </a:r>
            <a:r>
              <a:rPr lang="fi-FI" dirty="0" smtClean="0"/>
              <a:t> 350 </a:t>
            </a:r>
            <a:r>
              <a:rPr lang="fi-FI" dirty="0" err="1" smtClean="0"/>
              <a:t>mn</a:t>
            </a:r>
            <a:r>
              <a:rPr lang="fi-FI" dirty="0" smtClean="0"/>
              <a:t> euro </a:t>
            </a:r>
            <a:r>
              <a:rPr lang="fi-FI" dirty="0" err="1" smtClean="0"/>
              <a:t>högre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2018 </a:t>
            </a:r>
            <a:r>
              <a:rPr lang="fi-FI" dirty="0" err="1" smtClean="0"/>
              <a:t>och</a:t>
            </a:r>
            <a:r>
              <a:rPr lang="fi-FI" dirty="0" smtClean="0"/>
              <a:t> 600 </a:t>
            </a:r>
            <a:r>
              <a:rPr lang="fi-FI" dirty="0" err="1" smtClean="0"/>
              <a:t>mn</a:t>
            </a:r>
            <a:r>
              <a:rPr lang="fi-FI" dirty="0" smtClean="0"/>
              <a:t> euro </a:t>
            </a:r>
            <a:r>
              <a:rPr lang="fi-FI" dirty="0" err="1" smtClean="0"/>
              <a:t>högre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2019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903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F28E6-F993-48EA-88AB-C4D8225D27EC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i-FI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133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8513"/>
            <a:ext cx="7097713" cy="3992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D767E-1847-4D42-AA83-06DD21005617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07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i-FI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79438" y="862013"/>
            <a:ext cx="7656513" cy="4306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z="1200" i="1" baseline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6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Övriga</a:t>
            </a:r>
            <a:r>
              <a:rPr lang="fi-FI" dirty="0" smtClean="0"/>
              <a:t> </a:t>
            </a:r>
            <a:r>
              <a:rPr lang="fi-FI" dirty="0" err="1" smtClean="0"/>
              <a:t>statsandelsnedskärningar</a:t>
            </a:r>
            <a:r>
              <a:rPr lang="fi-FI" dirty="0" smtClean="0"/>
              <a:t> </a:t>
            </a:r>
            <a:r>
              <a:rPr lang="fi-FI" dirty="0" err="1" smtClean="0"/>
              <a:t>gjordes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baseline="0" dirty="0" smtClean="0"/>
              <a:t> 125 </a:t>
            </a:r>
            <a:r>
              <a:rPr lang="fi-FI" baseline="0" dirty="0" err="1" smtClean="0"/>
              <a:t>mn</a:t>
            </a:r>
            <a:r>
              <a:rPr lang="fi-FI" baseline="0" dirty="0" smtClean="0"/>
              <a:t>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34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defTabSz="4571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E859D-1039-4B24-AC42-9B228AFB444D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004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FFE75-ADFB-48FE-B4F9-7B31A6B5E33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44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CAD98-5F12-4D04-ADC1-94744B37E0E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47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CAD98-5F12-4D04-ADC1-94744B37E0E5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i-FI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97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7" indent="-28574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0" indent="-22859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2" indent="-22859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4" indent="-22859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55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48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3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55DB6-E446-4127-9DA2-3D6784D67BA0}" type="slidenum">
              <a:rPr lang="fi-F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i-FI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798513"/>
            <a:ext cx="7097713" cy="3992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4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7.2.2018 Jari Koskinen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56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  <p:sldLayoutId id="2147483810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3566" y="1563613"/>
            <a:ext cx="7345610" cy="1547738"/>
          </a:xfrm>
        </p:spPr>
        <p:txBody>
          <a:bodyPr>
            <a:noAutofit/>
          </a:bodyPr>
          <a:lstStyle/>
          <a:p>
            <a:pPr eaLnBrk="1" hangingPunct="1"/>
            <a:r>
              <a:rPr lang="fi-FI" sz="2300" dirty="0"/>
              <a:t>Kommunernas och </a:t>
            </a:r>
            <a:r>
              <a:rPr lang="fi-FI" sz="2300" dirty="0" err="1"/>
              <a:t>samkommunernas</a:t>
            </a:r>
            <a:r>
              <a:rPr lang="fi-FI" sz="2300" dirty="0"/>
              <a:t> </a:t>
            </a:r>
            <a:r>
              <a:rPr lang="fi-FI" sz="2300" dirty="0" err="1"/>
              <a:t>bokslutsprognoser</a:t>
            </a:r>
            <a:r>
              <a:rPr lang="fi-FI" sz="2300" dirty="0"/>
              <a:t> för </a:t>
            </a:r>
            <a:r>
              <a:rPr lang="fi-FI" sz="2300" dirty="0" smtClean="0"/>
              <a:t>2017 </a:t>
            </a:r>
            <a:r>
              <a:rPr lang="fi-FI" sz="2300" dirty="0" err="1"/>
              <a:t>samt</a:t>
            </a:r>
            <a:r>
              <a:rPr lang="fi-FI" sz="2300" dirty="0"/>
              <a:t> </a:t>
            </a:r>
            <a:r>
              <a:rPr lang="fi-FI" sz="2300" dirty="0" err="1"/>
              <a:t>budgetar</a:t>
            </a:r>
            <a:r>
              <a:rPr lang="fi-FI" sz="2300" dirty="0"/>
              <a:t> </a:t>
            </a:r>
            <a:r>
              <a:rPr lang="fi-FI" sz="2300" dirty="0" err="1"/>
              <a:t>och</a:t>
            </a:r>
            <a:r>
              <a:rPr lang="fi-FI" sz="2300" dirty="0"/>
              <a:t> </a:t>
            </a:r>
            <a:r>
              <a:rPr lang="fi-FI" sz="2300" dirty="0" err="1"/>
              <a:t>ekonomiplaner</a:t>
            </a:r>
            <a:r>
              <a:rPr lang="fi-FI" sz="2300" dirty="0"/>
              <a:t> för </a:t>
            </a:r>
            <a:r>
              <a:rPr lang="fi-FI" sz="2300" dirty="0" smtClean="0"/>
              <a:t>2018-2019</a:t>
            </a:r>
            <a:endParaRPr lang="fi-FI" sz="23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2352" y="3147020"/>
            <a:ext cx="6096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i-FI" sz="1800" dirty="0" err="1">
                <a:solidFill>
                  <a:schemeClr val="accent1"/>
                </a:solidFill>
              </a:rPr>
              <a:t>Presskonferens</a:t>
            </a:r>
            <a:r>
              <a:rPr lang="fi-FI" sz="1800" dirty="0">
                <a:solidFill>
                  <a:schemeClr val="accent1"/>
                </a:solidFill>
              </a:rPr>
              <a:t> </a:t>
            </a:r>
            <a:r>
              <a:rPr lang="fi-FI" sz="1800" dirty="0" smtClean="0">
                <a:solidFill>
                  <a:schemeClr val="accent1"/>
                </a:solidFill>
              </a:rPr>
              <a:t>7.2.2018</a:t>
            </a:r>
            <a:endParaRPr lang="fi-FI" sz="1800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endParaRPr lang="fi-FI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566" y="3651101"/>
            <a:ext cx="5618162" cy="504825"/>
          </a:xfrm>
        </p:spPr>
        <p:txBody>
          <a:bodyPr/>
          <a:lstStyle/>
          <a:p>
            <a:pPr eaLnBrk="1" hangingPunct="1"/>
            <a:r>
              <a:rPr lang="fi-FI" sz="1600" dirty="0"/>
              <a:t>Verkställande </a:t>
            </a:r>
            <a:r>
              <a:rPr lang="fi-FI" sz="1600" dirty="0" err="1"/>
              <a:t>direktör</a:t>
            </a:r>
            <a:r>
              <a:rPr lang="fi-FI" sz="1600" dirty="0"/>
              <a:t> Jari Koskinen</a:t>
            </a:r>
          </a:p>
        </p:txBody>
      </p:sp>
    </p:spTree>
    <p:extLst>
      <p:ext uri="{BB962C8B-B14F-4D97-AF65-F5344CB8AC3E}">
        <p14:creationId xmlns:p14="http://schemas.microsoft.com/office/powerpoint/2010/main" val="147924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3365"/>
              </p:ext>
            </p:extLst>
          </p:nvPr>
        </p:nvGraphicFramePr>
        <p:xfrm>
          <a:off x="547778" y="710569"/>
          <a:ext cx="814251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07904" y="4836654"/>
            <a:ext cx="1656181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62839" y="116632"/>
            <a:ext cx="5748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chemeClr val="accent1"/>
                </a:solidFill>
              </a:rPr>
              <a:t>Kommunernas </a:t>
            </a:r>
            <a:r>
              <a:rPr lang="fi-FI" sz="2000" dirty="0" err="1">
                <a:solidFill>
                  <a:schemeClr val="accent1"/>
                </a:solidFill>
              </a:rPr>
              <a:t>årsbidrag</a:t>
            </a:r>
            <a:r>
              <a:rPr lang="fi-FI" sz="2000" dirty="0">
                <a:solidFill>
                  <a:schemeClr val="accent1"/>
                </a:solidFill>
              </a:rPr>
              <a:t> </a:t>
            </a:r>
            <a:r>
              <a:rPr lang="fi-FI" sz="2000" dirty="0" smtClean="0">
                <a:solidFill>
                  <a:schemeClr val="accent1"/>
                </a:solidFill>
              </a:rPr>
              <a:t>2000-2017, </a:t>
            </a:r>
            <a:r>
              <a:rPr lang="fi-FI" sz="2000" dirty="0">
                <a:solidFill>
                  <a:schemeClr val="accent1"/>
                </a:solidFill>
              </a:rPr>
              <a:t>€/inv.</a:t>
            </a:r>
          </a:p>
          <a:p>
            <a:pPr algn="ctr"/>
            <a:r>
              <a:rPr lang="fi-FI" sz="1600" dirty="0">
                <a:solidFill>
                  <a:schemeClr val="accent1"/>
                </a:solidFill>
              </a:rPr>
              <a:t>Enligt kommunstorlek (exkl. Åland)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88225" y="4728247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28077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44760"/>
              </p:ext>
            </p:extLst>
          </p:nvPr>
        </p:nvGraphicFramePr>
        <p:xfrm>
          <a:off x="834574" y="627537"/>
          <a:ext cx="7707087" cy="374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602267" y="4877414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588225" y="4728247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2023" y="51470"/>
            <a:ext cx="792092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1900" dirty="0" err="1"/>
              <a:t>Kommunernas</a:t>
            </a:r>
            <a:r>
              <a:rPr lang="fi-FI" sz="1900" dirty="0"/>
              <a:t> </a:t>
            </a:r>
            <a:r>
              <a:rPr lang="fi-FI" sz="1900" dirty="0" err="1"/>
              <a:t>investeringar</a:t>
            </a:r>
            <a:r>
              <a:rPr lang="fi-FI" sz="1900" dirty="0"/>
              <a:t> </a:t>
            </a:r>
            <a:r>
              <a:rPr lang="fi-FI" sz="1900" dirty="0" err="1"/>
              <a:t>som</a:t>
            </a:r>
            <a:r>
              <a:rPr lang="fi-FI" sz="1900" dirty="0"/>
              <a:t> avskrivs</a:t>
            </a:r>
            <a:r>
              <a:rPr lang="fi-FI" sz="1900" baseline="30000" dirty="0"/>
              <a:t>1) </a:t>
            </a:r>
            <a:r>
              <a:rPr lang="fi-FI" sz="1900" dirty="0" smtClean="0"/>
              <a:t>2000-2017, </a:t>
            </a:r>
            <a:r>
              <a:rPr lang="fi-FI" sz="1900" dirty="0"/>
              <a:t>€/</a:t>
            </a:r>
            <a:r>
              <a:rPr lang="fi-FI" sz="1900" dirty="0" err="1"/>
              <a:t>inv</a:t>
            </a:r>
            <a:r>
              <a:rPr lang="fi-FI" sz="1900" dirty="0"/>
              <a:t>.</a:t>
            </a:r>
          </a:p>
          <a:p>
            <a:pPr algn="ctr"/>
            <a:r>
              <a:rPr lang="fi-FI" sz="1600" dirty="0" err="1"/>
              <a:t>Enligt</a:t>
            </a:r>
            <a:r>
              <a:rPr lang="fi-FI" sz="1600" dirty="0"/>
              <a:t> </a:t>
            </a:r>
            <a:r>
              <a:rPr lang="fi-FI" sz="1600" dirty="0" err="1"/>
              <a:t>kommunstorlek</a:t>
            </a:r>
            <a:r>
              <a:rPr lang="fi-FI" sz="1600" dirty="0"/>
              <a:t> (</a:t>
            </a:r>
            <a:r>
              <a:rPr lang="fi-FI" sz="1600" dirty="0" err="1"/>
              <a:t>exkl</a:t>
            </a:r>
            <a:r>
              <a:rPr lang="fi-FI" sz="1600" dirty="0"/>
              <a:t>. </a:t>
            </a:r>
            <a:r>
              <a:rPr lang="fi-FI" sz="1600" dirty="0" err="1"/>
              <a:t>Åland</a:t>
            </a:r>
            <a:r>
              <a:rPr lang="fi-FI" sz="1600" dirty="0"/>
              <a:t>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18486" y="4371950"/>
            <a:ext cx="6159274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50" dirty="0">
                <a:solidFill>
                  <a:srgbClr val="00B050"/>
                </a:solidFill>
              </a:rPr>
              <a:t> </a:t>
            </a:r>
            <a:r>
              <a:rPr lang="fi-FI" sz="950" dirty="0">
                <a:solidFill>
                  <a:srgbClr val="003882"/>
                </a:solidFill>
              </a:rPr>
              <a:t>1) </a:t>
            </a:r>
            <a:r>
              <a:rPr lang="fi-FI" sz="950" dirty="0" err="1">
                <a:solidFill>
                  <a:srgbClr val="003882"/>
                </a:solidFill>
              </a:rPr>
              <a:t>Bruttoinvesteringar</a:t>
            </a:r>
            <a:r>
              <a:rPr lang="fi-FI" sz="950" dirty="0">
                <a:solidFill>
                  <a:srgbClr val="003882"/>
                </a:solidFill>
              </a:rPr>
              <a:t> </a:t>
            </a:r>
            <a:r>
              <a:rPr lang="fi-FI" sz="950" dirty="0" err="1">
                <a:solidFill>
                  <a:srgbClr val="003882"/>
                </a:solidFill>
              </a:rPr>
              <a:t>exkl</a:t>
            </a:r>
            <a:r>
              <a:rPr lang="fi-FI" sz="950" dirty="0">
                <a:solidFill>
                  <a:srgbClr val="003882"/>
                </a:solidFill>
              </a:rPr>
              <a:t>. </a:t>
            </a:r>
            <a:r>
              <a:rPr lang="fi-FI" sz="950" dirty="0" err="1">
                <a:solidFill>
                  <a:srgbClr val="003882"/>
                </a:solidFill>
              </a:rPr>
              <a:t>mark-</a:t>
            </a:r>
            <a:r>
              <a:rPr lang="fi-FI" sz="950" dirty="0">
                <a:solidFill>
                  <a:srgbClr val="003882"/>
                </a:solidFill>
              </a:rPr>
              <a:t> </a:t>
            </a:r>
            <a:r>
              <a:rPr lang="fi-FI" sz="950" dirty="0" err="1">
                <a:solidFill>
                  <a:srgbClr val="003882"/>
                </a:solidFill>
              </a:rPr>
              <a:t>och</a:t>
            </a:r>
            <a:r>
              <a:rPr lang="fi-FI" sz="950" dirty="0">
                <a:solidFill>
                  <a:srgbClr val="003882"/>
                </a:solidFill>
              </a:rPr>
              <a:t> </a:t>
            </a:r>
            <a:r>
              <a:rPr lang="fi-FI" sz="950" dirty="0" err="1">
                <a:solidFill>
                  <a:srgbClr val="003882"/>
                </a:solidFill>
              </a:rPr>
              <a:t>vattenområden</a:t>
            </a:r>
            <a:r>
              <a:rPr lang="fi-FI" sz="950" dirty="0">
                <a:solidFill>
                  <a:srgbClr val="003882"/>
                </a:solidFill>
              </a:rPr>
              <a:t> </a:t>
            </a:r>
            <a:r>
              <a:rPr lang="fi-FI" sz="950" dirty="0" err="1">
                <a:solidFill>
                  <a:srgbClr val="003882"/>
                </a:solidFill>
              </a:rPr>
              <a:t>samt</a:t>
            </a:r>
            <a:r>
              <a:rPr lang="fi-FI" sz="950" dirty="0">
                <a:solidFill>
                  <a:srgbClr val="003882"/>
                </a:solidFill>
              </a:rPr>
              <a:t> </a:t>
            </a:r>
            <a:r>
              <a:rPr lang="fi-FI" sz="950" dirty="0" err="1">
                <a:solidFill>
                  <a:srgbClr val="003882"/>
                </a:solidFill>
              </a:rPr>
              <a:t>anskaffning</a:t>
            </a:r>
            <a:r>
              <a:rPr lang="fi-FI" sz="950" dirty="0">
                <a:solidFill>
                  <a:srgbClr val="003882"/>
                </a:solidFill>
              </a:rPr>
              <a:t> av </a:t>
            </a:r>
            <a:r>
              <a:rPr lang="fi-FI" sz="950" dirty="0" err="1">
                <a:solidFill>
                  <a:srgbClr val="003882"/>
                </a:solidFill>
              </a:rPr>
              <a:t>aktier</a:t>
            </a:r>
            <a:r>
              <a:rPr lang="fi-FI" sz="950" dirty="0">
                <a:solidFill>
                  <a:srgbClr val="003882"/>
                </a:solidFill>
              </a:rPr>
              <a:t> </a:t>
            </a:r>
            <a:r>
              <a:rPr lang="fi-FI" sz="950" dirty="0" err="1">
                <a:solidFill>
                  <a:srgbClr val="003882"/>
                </a:solidFill>
              </a:rPr>
              <a:t>och</a:t>
            </a:r>
            <a:r>
              <a:rPr lang="fi-FI" sz="950" dirty="0">
                <a:solidFill>
                  <a:srgbClr val="003882"/>
                </a:solidFill>
              </a:rPr>
              <a:t> </a:t>
            </a:r>
            <a:r>
              <a:rPr lang="fi-FI" sz="950" dirty="0" err="1">
                <a:solidFill>
                  <a:srgbClr val="003882"/>
                </a:solidFill>
              </a:rPr>
              <a:t>andelar</a:t>
            </a:r>
            <a:r>
              <a:rPr lang="fi-FI" sz="950" dirty="0">
                <a:solidFill>
                  <a:srgbClr val="00388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9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7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560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19"/>
          <p:cNvSpPr>
            <a:spLocks noChangeArrowheads="1"/>
          </p:cNvSpPr>
          <p:nvPr/>
        </p:nvSpPr>
        <p:spPr bwMode="white">
          <a:xfrm>
            <a:off x="7429500" y="4914902"/>
            <a:ext cx="539355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 sz="1351">
              <a:solidFill>
                <a:schemeClr val="accent1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56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21"/>
          <p:cNvGraphicFramePr>
            <a:graphicFrameLocks noChangeAspect="1"/>
          </p:cNvGraphicFramePr>
          <p:nvPr/>
        </p:nvGraphicFramePr>
        <p:xfrm>
          <a:off x="1652589" y="881064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Kaavio" r:id="rId7" imgW="10096677" imgH="5095777" progId="MSGraph.Chart.8">
                  <p:embed followColorScheme="full"/>
                </p:oleObj>
              </mc:Choice>
              <mc:Fallback>
                <p:oleObj name="Kaavio" r:id="rId7" imgW="10096677" imgH="5095777" progId="MSGraph.Chart.8">
                  <p:embed followColorScheme="full"/>
                  <p:pic>
                    <p:nvPicPr>
                      <p:cNvPr id="2560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9" y="881064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23662"/>
              </p:ext>
            </p:extLst>
          </p:nvPr>
        </p:nvGraphicFramePr>
        <p:xfrm>
          <a:off x="718459" y="638629"/>
          <a:ext cx="7801429" cy="393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587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78562" y="4841715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cxnSp>
        <p:nvCxnSpPr>
          <p:cNvPr id="4" name="Suora yhdysviiva 3"/>
          <p:cNvCxnSpPr/>
          <p:nvPr/>
        </p:nvCxnSpPr>
        <p:spPr>
          <a:xfrm>
            <a:off x="5418000" y="614166"/>
            <a:ext cx="0" cy="378000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588225" y="4728247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1682097" y="51470"/>
            <a:ext cx="631012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900" dirty="0">
                <a:solidFill>
                  <a:schemeClr val="accent1"/>
                </a:solidFill>
              </a:rPr>
              <a:t>Kommunernas årsbidrag enligt landskap</a:t>
            </a:r>
          </a:p>
          <a:p>
            <a:pPr algn="ctr">
              <a:lnSpc>
                <a:spcPct val="90000"/>
              </a:lnSpc>
            </a:pPr>
            <a:r>
              <a:rPr lang="fi-FI" sz="1700" dirty="0" err="1">
                <a:solidFill>
                  <a:schemeClr val="accent1"/>
                </a:solidFill>
              </a:rPr>
              <a:t>Årsbidraget</a:t>
            </a:r>
            <a:r>
              <a:rPr lang="fi-FI" sz="1700" dirty="0">
                <a:solidFill>
                  <a:schemeClr val="accent1"/>
                </a:solidFill>
              </a:rPr>
              <a:t> i procent av </a:t>
            </a:r>
            <a:r>
              <a:rPr lang="fi-FI" sz="1700" dirty="0" err="1">
                <a:solidFill>
                  <a:schemeClr val="accent1"/>
                </a:solidFill>
              </a:rPr>
              <a:t>avskrivningarna</a:t>
            </a:r>
            <a:r>
              <a:rPr lang="fi-FI" sz="1700" dirty="0">
                <a:solidFill>
                  <a:schemeClr val="accent1"/>
                </a:solidFill>
              </a:rPr>
              <a:t> </a:t>
            </a:r>
            <a:r>
              <a:rPr lang="fi-FI" sz="1700" dirty="0" err="1">
                <a:solidFill>
                  <a:schemeClr val="accent1"/>
                </a:solidFill>
              </a:rPr>
              <a:t>åren</a:t>
            </a:r>
            <a:r>
              <a:rPr lang="fi-FI" sz="1700" dirty="0">
                <a:solidFill>
                  <a:schemeClr val="accent1"/>
                </a:solidFill>
              </a:rPr>
              <a:t> </a:t>
            </a:r>
            <a:r>
              <a:rPr lang="fi-FI" sz="1700" dirty="0" smtClean="0">
                <a:solidFill>
                  <a:schemeClr val="accent1"/>
                </a:solidFill>
              </a:rPr>
              <a:t>2016-2017</a:t>
            </a:r>
            <a:endParaRPr lang="fi-FI" sz="1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8832" y="87479"/>
            <a:ext cx="8460457" cy="5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dirty="0" err="1" smtClean="0">
                <a:solidFill>
                  <a:schemeClr val="accent1"/>
                </a:solidFill>
              </a:rPr>
              <a:t>Kommunernas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samkommunernas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och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kommunkoncernernas</a:t>
            </a:r>
            <a:r>
              <a:rPr lang="fi-FI" dirty="0" smtClean="0">
                <a:solidFill>
                  <a:schemeClr val="accent1"/>
                </a:solidFill>
              </a:rPr>
              <a:t> lånestock</a:t>
            </a:r>
            <a:r>
              <a:rPr lang="fi-FI" baseline="30000" dirty="0" smtClean="0">
                <a:solidFill>
                  <a:schemeClr val="accent1"/>
                </a:solidFill>
              </a:rPr>
              <a:t>1)</a:t>
            </a:r>
          </a:p>
          <a:p>
            <a:pPr algn="ctr"/>
            <a:r>
              <a:rPr lang="fi-FI" sz="1951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åren</a:t>
            </a:r>
            <a:r>
              <a:rPr lang="fi-FI" dirty="0" smtClean="0">
                <a:solidFill>
                  <a:schemeClr val="accent1"/>
                </a:solidFill>
              </a:rPr>
              <a:t> 2000-2017, md euro</a:t>
            </a:r>
            <a:endParaRPr lang="fi-FI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834196"/>
              </p:ext>
            </p:extLst>
          </p:nvPr>
        </p:nvGraphicFramePr>
        <p:xfrm>
          <a:off x="631371" y="627535"/>
          <a:ext cx="7910287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635896" y="4856886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9632" y="4389366"/>
            <a:ext cx="52565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kern="0" dirty="0" smtClean="0">
                <a:solidFill>
                  <a:srgbClr val="002E63"/>
                </a:solidFill>
              </a:rPr>
              <a:t>1) </a:t>
            </a:r>
            <a:r>
              <a:rPr lang="sv-SE" kern="0" dirty="0">
                <a:solidFill>
                  <a:srgbClr val="002E63"/>
                </a:solidFill>
              </a:rPr>
              <a:t>Innehåller inte kommunernas och samkommunernas inbördes </a:t>
            </a:r>
            <a:r>
              <a:rPr lang="sv-SE" kern="0" dirty="0" smtClean="0">
                <a:solidFill>
                  <a:srgbClr val="002E63"/>
                </a:solidFill>
              </a:rPr>
              <a:t>lån</a:t>
            </a:r>
            <a:endParaRPr lang="sv-SE" kern="0" dirty="0">
              <a:solidFill>
                <a:srgbClr val="002E63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88225" y="4764248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12426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40611"/>
              </p:ext>
            </p:extLst>
          </p:nvPr>
        </p:nvGraphicFramePr>
        <p:xfrm>
          <a:off x="827584" y="555526"/>
          <a:ext cx="75541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>
          <a:xfrm>
            <a:off x="3923928" y="4876006"/>
            <a:ext cx="1800200" cy="220596"/>
          </a:xfrm>
        </p:spPr>
        <p:txBody>
          <a:bodyPr/>
          <a:lstStyle/>
          <a:p>
            <a:pPr>
              <a:defRPr/>
            </a:pPr>
            <a:r>
              <a:rPr lang="en-US" sz="750" dirty="0" smtClean="0"/>
              <a:t>7.2.2018 Jari Koskinen</a:t>
            </a:r>
            <a:endParaRPr lang="fi-FI" sz="75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588225" y="4764248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33868"/>
            <a:ext cx="6861387" cy="678427"/>
          </a:xfrm>
        </p:spPr>
        <p:txBody>
          <a:bodyPr>
            <a:noAutofit/>
          </a:bodyPr>
          <a:lstStyle/>
          <a:p>
            <a:pPr algn="ctr" eaLnBrk="1" hangingPunct="1"/>
            <a:r>
              <a:rPr lang="fi-FI" sz="1900" b="0" dirty="0">
                <a:solidFill>
                  <a:schemeClr val="accent1"/>
                </a:solidFill>
              </a:rPr>
              <a:t>Förändring i </a:t>
            </a:r>
            <a:r>
              <a:rPr lang="fi-FI" sz="1900" b="0" dirty="0" err="1">
                <a:solidFill>
                  <a:schemeClr val="accent1"/>
                </a:solidFill>
              </a:rPr>
              <a:t>kommunernas</a:t>
            </a:r>
            <a:r>
              <a:rPr lang="fi-FI" sz="1900" b="0" dirty="0">
                <a:solidFill>
                  <a:schemeClr val="accent1"/>
                </a:solidFill>
              </a:rPr>
              <a:t> </a:t>
            </a:r>
            <a:r>
              <a:rPr lang="fi-FI" sz="1900" b="0" dirty="0" err="1">
                <a:solidFill>
                  <a:schemeClr val="accent1"/>
                </a:solidFill>
              </a:rPr>
              <a:t>lånestock</a:t>
            </a:r>
            <a:r>
              <a:rPr lang="fi-FI" sz="1900" b="0" dirty="0">
                <a:solidFill>
                  <a:schemeClr val="accent1"/>
                </a:solidFill>
              </a:rPr>
              <a:t/>
            </a:r>
            <a:br>
              <a:rPr lang="fi-FI" sz="1900" b="0" dirty="0">
                <a:solidFill>
                  <a:schemeClr val="accent1"/>
                </a:solidFill>
              </a:rPr>
            </a:br>
            <a:r>
              <a:rPr lang="fi-FI" sz="1900" b="0" dirty="0">
                <a:solidFill>
                  <a:schemeClr val="accent1"/>
                </a:solidFill>
              </a:rPr>
              <a:t> 2000–2016, mn €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032952" y="4136762"/>
            <a:ext cx="716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 </a:t>
            </a:r>
            <a:r>
              <a:rPr lang="fi-FI" sz="1000" dirty="0"/>
              <a:t>1) Lån för löpande utgifter är summan av kommunernas negativa </a:t>
            </a:r>
            <a:r>
              <a:rPr lang="fi-FI" sz="1000" dirty="0" err="1"/>
              <a:t>årsbidrag</a:t>
            </a:r>
            <a:r>
              <a:rPr lang="fi-FI" sz="1000" dirty="0"/>
              <a:t>. </a:t>
            </a:r>
            <a:r>
              <a:rPr lang="fi-FI" sz="1000" dirty="0" err="1"/>
              <a:t>År</a:t>
            </a:r>
            <a:r>
              <a:rPr lang="fi-FI" sz="1000" dirty="0"/>
              <a:t> </a:t>
            </a:r>
            <a:r>
              <a:rPr lang="fi-FI" sz="1000" dirty="0" smtClean="0"/>
              <a:t>2000–2017 </a:t>
            </a:r>
            <a:r>
              <a:rPr lang="fi-FI" sz="1000" dirty="0" err="1"/>
              <a:t>uppgick</a:t>
            </a:r>
            <a:r>
              <a:rPr lang="fi-FI" sz="1000" dirty="0"/>
              <a:t> </a:t>
            </a:r>
            <a:r>
              <a:rPr lang="fi-FI" sz="1000" dirty="0" err="1"/>
              <a:t>lånen</a:t>
            </a:r>
            <a:r>
              <a:rPr lang="fi-FI" sz="1000" dirty="0"/>
              <a:t>  </a:t>
            </a:r>
          </a:p>
          <a:p>
            <a:r>
              <a:rPr lang="fi-FI" sz="1000" dirty="0"/>
              <a:t>     för löpande </a:t>
            </a:r>
            <a:r>
              <a:rPr lang="fi-FI" sz="1000" dirty="0" err="1"/>
              <a:t>utgifter</a:t>
            </a:r>
            <a:r>
              <a:rPr lang="fi-FI" sz="1000" dirty="0"/>
              <a:t> </a:t>
            </a:r>
            <a:r>
              <a:rPr lang="fi-FI" sz="1000" dirty="0" err="1"/>
              <a:t>till</a:t>
            </a:r>
            <a:r>
              <a:rPr lang="fi-FI" sz="1000" dirty="0"/>
              <a:t> cirka 600 miljoner euro, </a:t>
            </a:r>
            <a:r>
              <a:rPr lang="fi-FI" sz="1000" dirty="0" err="1"/>
              <a:t>vilket</a:t>
            </a:r>
            <a:r>
              <a:rPr lang="fi-FI" sz="1000" dirty="0"/>
              <a:t> </a:t>
            </a:r>
            <a:r>
              <a:rPr lang="fi-FI" sz="1000" dirty="0" err="1"/>
              <a:t>är</a:t>
            </a:r>
            <a:r>
              <a:rPr lang="fi-FI" sz="1000" dirty="0"/>
              <a:t> 5 % av förändringen i </a:t>
            </a:r>
            <a:r>
              <a:rPr lang="fi-FI" sz="1000" dirty="0" err="1"/>
              <a:t>lånestocken</a:t>
            </a:r>
            <a:r>
              <a:rPr lang="fi-FI" sz="1000" dirty="0"/>
              <a:t> </a:t>
            </a:r>
            <a:r>
              <a:rPr lang="fi-FI" sz="1000" dirty="0" smtClean="0"/>
              <a:t>2000–2017</a:t>
            </a:r>
            <a:r>
              <a:rPr sz="1000" dirty="0" smtClean="0"/>
              <a:t> </a:t>
            </a:r>
            <a:r>
              <a:rPr lang="fi-FI" sz="1000" dirty="0" smtClean="0"/>
              <a:t>  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845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64157"/>
              </p:ext>
            </p:extLst>
          </p:nvPr>
        </p:nvGraphicFramePr>
        <p:xfrm>
          <a:off x="631371" y="627535"/>
          <a:ext cx="7910287" cy="394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07904" y="4841083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78622" y="116632"/>
            <a:ext cx="611218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sz="1900" dirty="0" err="1">
                <a:solidFill>
                  <a:schemeClr val="accent1"/>
                </a:solidFill>
              </a:rPr>
              <a:t>Kommunernas</a:t>
            </a:r>
            <a:r>
              <a:rPr lang="fi-FI" sz="1900" dirty="0">
                <a:solidFill>
                  <a:schemeClr val="accent1"/>
                </a:solidFill>
              </a:rPr>
              <a:t> </a:t>
            </a:r>
            <a:r>
              <a:rPr lang="fi-FI" sz="1900" dirty="0" err="1">
                <a:solidFill>
                  <a:schemeClr val="accent1"/>
                </a:solidFill>
              </a:rPr>
              <a:t>lånestock</a:t>
            </a:r>
            <a:r>
              <a:rPr lang="fi-FI" sz="1900" dirty="0">
                <a:solidFill>
                  <a:schemeClr val="accent1"/>
                </a:solidFill>
              </a:rPr>
              <a:t> </a:t>
            </a:r>
            <a:r>
              <a:rPr lang="fi-FI" sz="1900" dirty="0" smtClean="0">
                <a:solidFill>
                  <a:schemeClr val="accent1"/>
                </a:solidFill>
              </a:rPr>
              <a:t>31.12.2000-2017, </a:t>
            </a:r>
            <a:r>
              <a:rPr lang="fi-FI" sz="1900" dirty="0">
                <a:solidFill>
                  <a:schemeClr val="accent1"/>
                </a:solidFill>
              </a:rPr>
              <a:t>€/</a:t>
            </a:r>
            <a:r>
              <a:rPr lang="fi-FI" sz="1900" dirty="0" err="1">
                <a:solidFill>
                  <a:schemeClr val="accent1"/>
                </a:solidFill>
              </a:rPr>
              <a:t>inv</a:t>
            </a:r>
            <a:r>
              <a:rPr lang="fi-FI" sz="1900" dirty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fi-FI" sz="1600" dirty="0" err="1">
                <a:solidFill>
                  <a:schemeClr val="accent1"/>
                </a:solidFill>
              </a:rPr>
              <a:t>Enligt</a:t>
            </a:r>
            <a:r>
              <a:rPr lang="fi-FI" sz="1600" dirty="0">
                <a:solidFill>
                  <a:schemeClr val="accent1"/>
                </a:solidFill>
              </a:rPr>
              <a:t> </a:t>
            </a:r>
            <a:r>
              <a:rPr lang="fi-FI" sz="1600" dirty="0" err="1">
                <a:solidFill>
                  <a:schemeClr val="accent1"/>
                </a:solidFill>
              </a:rPr>
              <a:t>kommunstorlek</a:t>
            </a:r>
            <a:r>
              <a:rPr lang="fi-FI" sz="1600" dirty="0">
                <a:solidFill>
                  <a:schemeClr val="accent1"/>
                </a:solidFill>
              </a:rPr>
              <a:t> (</a:t>
            </a:r>
            <a:r>
              <a:rPr lang="fi-FI" sz="1600" dirty="0" err="1">
                <a:solidFill>
                  <a:schemeClr val="accent1"/>
                </a:solidFill>
              </a:rPr>
              <a:t>exkl</a:t>
            </a:r>
            <a:r>
              <a:rPr lang="fi-FI" sz="1600" dirty="0">
                <a:solidFill>
                  <a:schemeClr val="accent1"/>
                </a:solidFill>
              </a:rPr>
              <a:t>. </a:t>
            </a:r>
            <a:r>
              <a:rPr lang="fi-FI" sz="1600" dirty="0" err="1">
                <a:solidFill>
                  <a:schemeClr val="accent1"/>
                </a:solidFill>
              </a:rPr>
              <a:t>Åland</a:t>
            </a:r>
            <a:r>
              <a:rPr lang="fi-FI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16216" y="4731990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12151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7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560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19"/>
          <p:cNvSpPr>
            <a:spLocks noChangeArrowheads="1"/>
          </p:cNvSpPr>
          <p:nvPr/>
        </p:nvSpPr>
        <p:spPr bwMode="white">
          <a:xfrm>
            <a:off x="7429500" y="4914902"/>
            <a:ext cx="539355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fi-FI" sz="1351">
              <a:solidFill>
                <a:schemeClr val="accent1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56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21"/>
          <p:cNvGraphicFramePr>
            <a:graphicFrameLocks noChangeAspect="1"/>
          </p:cNvGraphicFramePr>
          <p:nvPr/>
        </p:nvGraphicFramePr>
        <p:xfrm>
          <a:off x="1652589" y="881064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Kaavio" r:id="rId7" imgW="10096677" imgH="5095777" progId="MSGraph.Chart.8">
                  <p:embed followColorScheme="full"/>
                </p:oleObj>
              </mc:Choice>
              <mc:Fallback>
                <p:oleObj name="Kaavio" r:id="rId7" imgW="10096677" imgH="5095777" progId="MSGraph.Chart.8">
                  <p:embed followColorScheme="full"/>
                  <p:pic>
                    <p:nvPicPr>
                      <p:cNvPr id="2560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9" y="881064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77834"/>
              </p:ext>
            </p:extLst>
          </p:nvPr>
        </p:nvGraphicFramePr>
        <p:xfrm>
          <a:off x="674915" y="667657"/>
          <a:ext cx="7808687" cy="392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587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16115" y="4849057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1231669" y="51470"/>
            <a:ext cx="7084748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900" dirty="0">
                <a:solidFill>
                  <a:schemeClr val="accent1"/>
                </a:solidFill>
              </a:rPr>
              <a:t>Kommunernas lånestock enligt landskap</a:t>
            </a:r>
          </a:p>
          <a:p>
            <a:pPr algn="ctr">
              <a:lnSpc>
                <a:spcPct val="90000"/>
              </a:lnSpc>
            </a:pPr>
            <a:r>
              <a:rPr lang="fi-FI" sz="1900" dirty="0" err="1">
                <a:solidFill>
                  <a:schemeClr val="accent1"/>
                </a:solidFill>
              </a:rPr>
              <a:t>åren</a:t>
            </a:r>
            <a:r>
              <a:rPr lang="fi-FI" sz="1900" dirty="0">
                <a:solidFill>
                  <a:schemeClr val="accent1"/>
                </a:solidFill>
              </a:rPr>
              <a:t> </a:t>
            </a:r>
            <a:r>
              <a:rPr lang="fi-FI" sz="1900" dirty="0" smtClean="0">
                <a:solidFill>
                  <a:schemeClr val="accent1"/>
                </a:solidFill>
              </a:rPr>
              <a:t>2016 </a:t>
            </a:r>
            <a:r>
              <a:rPr lang="fi-FI" sz="1900" dirty="0" err="1">
                <a:solidFill>
                  <a:schemeClr val="accent1"/>
                </a:solidFill>
              </a:rPr>
              <a:t>och</a:t>
            </a:r>
            <a:r>
              <a:rPr lang="fi-FI" sz="1900" dirty="0">
                <a:solidFill>
                  <a:schemeClr val="accent1"/>
                </a:solidFill>
              </a:rPr>
              <a:t> </a:t>
            </a:r>
            <a:r>
              <a:rPr lang="fi-FI" sz="1900" dirty="0" smtClean="0">
                <a:solidFill>
                  <a:schemeClr val="accent1"/>
                </a:solidFill>
              </a:rPr>
              <a:t>2017, </a:t>
            </a:r>
            <a:r>
              <a:rPr lang="fi-FI" sz="1900" dirty="0">
                <a:solidFill>
                  <a:schemeClr val="accent1"/>
                </a:solidFill>
              </a:rPr>
              <a:t>euro/invånare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88224" y="4731990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34601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>
          <a:xfrm>
            <a:off x="3769203" y="4838404"/>
            <a:ext cx="1638259" cy="187511"/>
          </a:xfrm>
        </p:spPr>
        <p:txBody>
          <a:bodyPr/>
          <a:lstStyle/>
          <a:p>
            <a:pPr>
              <a:defRPr/>
            </a:pPr>
            <a:r>
              <a:rPr lang="fi-FI" sz="900" smtClean="0"/>
              <a:t>7.2.2018 Jari Koskinen</a:t>
            </a:r>
            <a:endParaRPr lang="fi-FI" sz="900" dirty="0"/>
          </a:p>
        </p:txBody>
      </p:sp>
      <p:sp>
        <p:nvSpPr>
          <p:cNvPr id="7" name="Rectangle 150"/>
          <p:cNvSpPr>
            <a:spLocks noChangeArrowheads="1"/>
          </p:cNvSpPr>
          <p:nvPr/>
        </p:nvSpPr>
        <p:spPr bwMode="auto">
          <a:xfrm>
            <a:off x="992734" y="1275606"/>
            <a:ext cx="7495324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På uppdrag av Finansministeriet genomförde Statistikcentralen en enkät om fastlandskommunernas och samkommunernas budgetar för </a:t>
            </a:r>
            <a:r>
              <a:rPr lang="sv-SE" sz="1425" dirty="0" smtClean="0">
                <a:solidFill>
                  <a:schemeClr val="accent1"/>
                </a:solidFill>
              </a:rPr>
              <a:t>2018 </a:t>
            </a:r>
            <a:r>
              <a:rPr lang="sv-SE" sz="1425" dirty="0">
                <a:solidFill>
                  <a:schemeClr val="accent1"/>
                </a:solidFill>
              </a:rPr>
              <a:t>och ekonomiplaner för år </a:t>
            </a:r>
            <a:r>
              <a:rPr lang="sv-SE" sz="1425" dirty="0" smtClean="0">
                <a:solidFill>
                  <a:schemeClr val="accent1"/>
                </a:solidFill>
              </a:rPr>
              <a:t>2019.</a:t>
            </a:r>
            <a:endParaRPr lang="sv-SE" sz="1425" dirty="0">
              <a:solidFill>
                <a:schemeClr val="accent1"/>
              </a:solidFill>
            </a:endParaRPr>
          </a:p>
        </p:txBody>
      </p:sp>
      <p:sp>
        <p:nvSpPr>
          <p:cNvPr id="8" name="Rectangle 150"/>
          <p:cNvSpPr>
            <a:spLocks noChangeArrowheads="1"/>
          </p:cNvSpPr>
          <p:nvPr/>
        </p:nvSpPr>
        <p:spPr bwMode="auto">
          <a:xfrm>
            <a:off x="992734" y="3369084"/>
            <a:ext cx="774337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Alla </a:t>
            </a:r>
            <a:r>
              <a:rPr lang="sv-SE" sz="1425" dirty="0" smtClean="0">
                <a:solidFill>
                  <a:schemeClr val="accent1"/>
                </a:solidFill>
              </a:rPr>
              <a:t>utom en av 295 </a:t>
            </a:r>
            <a:r>
              <a:rPr lang="sv-SE" sz="1425" dirty="0">
                <a:solidFill>
                  <a:schemeClr val="accent1"/>
                </a:solidFill>
              </a:rPr>
              <a:t>fastlandskommuner och alla </a:t>
            </a:r>
            <a:r>
              <a:rPr lang="sv-SE" sz="1425" dirty="0" smtClean="0">
                <a:solidFill>
                  <a:schemeClr val="accent1"/>
                </a:solidFill>
              </a:rPr>
              <a:t>av 134 samkommunerna besvarade förfrågan.</a:t>
            </a:r>
            <a:endParaRPr lang="sv-SE" sz="1425" dirty="0">
              <a:solidFill>
                <a:schemeClr val="accent1"/>
              </a:solidFill>
            </a:endParaRPr>
          </a:p>
        </p:txBody>
      </p:sp>
      <p:sp>
        <p:nvSpPr>
          <p:cNvPr id="10" name="Rectangle 150"/>
          <p:cNvSpPr>
            <a:spLocks noChangeArrowheads="1"/>
          </p:cNvSpPr>
          <p:nvPr/>
        </p:nvSpPr>
        <p:spPr bwMode="auto">
          <a:xfrm>
            <a:off x="992734" y="2247559"/>
            <a:ext cx="736393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Enkäten baserade sig på de utvecklingskrav som det nya programmet för kommunernas ekonomi ställer på de kommunalekonomiska prognoserna och uppföljningen av ekonomin samt </a:t>
            </a:r>
            <a:r>
              <a:rPr lang="sv-SE" sz="1425" dirty="0" smtClean="0">
                <a:solidFill>
                  <a:schemeClr val="accent1"/>
                </a:solidFill>
              </a:rPr>
              <a:t>behovet </a:t>
            </a:r>
            <a:r>
              <a:rPr lang="sv-SE" sz="1425" dirty="0">
                <a:solidFill>
                  <a:schemeClr val="accent1"/>
                </a:solidFill>
              </a:rPr>
              <a:t>som </a:t>
            </a:r>
            <a:r>
              <a:rPr lang="sv-SE" sz="1425" dirty="0" smtClean="0">
                <a:solidFill>
                  <a:schemeClr val="accent1"/>
                </a:solidFill>
              </a:rPr>
              <a:t>landskapsreformens överföringskalkyler kräver.</a:t>
            </a:r>
            <a:endParaRPr lang="sv-SE" sz="1425" dirty="0">
              <a:solidFill>
                <a:schemeClr val="accent1"/>
              </a:solidFill>
            </a:endParaRPr>
          </a:p>
        </p:txBody>
      </p:sp>
      <p:sp>
        <p:nvSpPr>
          <p:cNvPr id="14" name="Otsikko 5"/>
          <p:cNvSpPr>
            <a:spLocks noGrp="1"/>
          </p:cNvSpPr>
          <p:nvPr>
            <p:ph type="title"/>
          </p:nvPr>
        </p:nvSpPr>
        <p:spPr>
          <a:xfrm>
            <a:off x="1591630" y="237551"/>
            <a:ext cx="5834063" cy="651719"/>
          </a:xfrm>
        </p:spPr>
        <p:txBody>
          <a:bodyPr>
            <a:noAutofit/>
          </a:bodyPr>
          <a:lstStyle/>
          <a:p>
            <a:pPr algn="ctr"/>
            <a:r>
              <a:rPr lang="sv-SE" sz="2000" dirty="0"/>
              <a:t>Kommunernas och samkommunernas budgetar och ekonomiplaner</a:t>
            </a:r>
          </a:p>
        </p:txBody>
      </p:sp>
    </p:spTree>
    <p:extLst>
      <p:ext uri="{BB962C8B-B14F-4D97-AF65-F5344CB8AC3E}">
        <p14:creationId xmlns:p14="http://schemas.microsoft.com/office/powerpoint/2010/main" val="31509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>
          <a:xfrm>
            <a:off x="3769203" y="4838404"/>
            <a:ext cx="1638259" cy="187511"/>
          </a:xfrm>
        </p:spPr>
        <p:txBody>
          <a:bodyPr/>
          <a:lstStyle/>
          <a:p>
            <a:pPr>
              <a:defRPr/>
            </a:pPr>
            <a:r>
              <a:rPr lang="fi-FI" sz="900" smtClean="0"/>
              <a:t>7.2.2018 Jari Koskinen</a:t>
            </a:r>
            <a:endParaRPr lang="fi-FI" sz="900" dirty="0"/>
          </a:p>
        </p:txBody>
      </p:sp>
      <p:sp>
        <p:nvSpPr>
          <p:cNvPr id="21" name="Rectangle 150"/>
          <p:cNvSpPr>
            <a:spLocks noChangeArrowheads="1"/>
          </p:cNvSpPr>
          <p:nvPr/>
        </p:nvSpPr>
        <p:spPr bwMode="auto">
          <a:xfrm>
            <a:off x="611560" y="3003798"/>
            <a:ext cx="76074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Statsandelarna minskade också </a:t>
            </a:r>
            <a:r>
              <a:rPr lang="sv-SE" sz="1425" dirty="0" smtClean="0">
                <a:solidFill>
                  <a:schemeClr val="accent1"/>
                </a:solidFill>
              </a:rPr>
              <a:t>pga</a:t>
            </a:r>
            <a:r>
              <a:rPr lang="sv-SE" sz="1425" dirty="0">
                <a:solidFill>
                  <a:schemeClr val="accent1"/>
                </a:solidFill>
              </a:rPr>
              <a:t>. justeringen av kostnadsfördelningen </a:t>
            </a:r>
            <a:r>
              <a:rPr lang="sv-SE" sz="1425" dirty="0" smtClean="0">
                <a:solidFill>
                  <a:schemeClr val="accent1"/>
                </a:solidFill>
              </a:rPr>
              <a:t>         -</a:t>
            </a:r>
            <a:r>
              <a:rPr lang="sv-SE" sz="1425" dirty="0">
                <a:solidFill>
                  <a:schemeClr val="accent1"/>
                </a:solidFill>
              </a:rPr>
              <a:t>68 </a:t>
            </a:r>
            <a:r>
              <a:rPr lang="sv-SE" sz="1425" dirty="0" err="1">
                <a:solidFill>
                  <a:schemeClr val="accent1"/>
                </a:solidFill>
              </a:rPr>
              <a:t>mn</a:t>
            </a:r>
            <a:r>
              <a:rPr lang="sv-SE" sz="1425" dirty="0">
                <a:solidFill>
                  <a:schemeClr val="accent1"/>
                </a:solidFill>
              </a:rPr>
              <a:t> euro samt nedskärningen statsandelsindexet </a:t>
            </a:r>
            <a:r>
              <a:rPr lang="sv-SE" sz="1425" dirty="0" smtClean="0">
                <a:solidFill>
                  <a:schemeClr val="accent1"/>
                </a:solidFill>
              </a:rPr>
              <a:t>-</a:t>
            </a:r>
            <a:r>
              <a:rPr lang="sv-SE" sz="1425" dirty="0">
                <a:solidFill>
                  <a:schemeClr val="accent1"/>
                </a:solidFill>
              </a:rPr>
              <a:t>48 </a:t>
            </a:r>
            <a:r>
              <a:rPr lang="sv-SE" sz="1425" dirty="0" err="1">
                <a:solidFill>
                  <a:schemeClr val="accent1"/>
                </a:solidFill>
              </a:rPr>
              <a:t>mn</a:t>
            </a:r>
            <a:r>
              <a:rPr lang="sv-SE" sz="1425" dirty="0">
                <a:solidFill>
                  <a:schemeClr val="accent1"/>
                </a:solidFill>
              </a:rPr>
              <a:t> euro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347925" y="61092"/>
            <a:ext cx="6480813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 budgetarna </a:t>
            </a:r>
            <a:r>
              <a:rPr lang="sv-SE" sz="1951" b="1" dirty="0" smtClean="0">
                <a:solidFill>
                  <a:schemeClr val="accent1"/>
                </a:solidFill>
              </a:rPr>
              <a:t>2018</a:t>
            </a:r>
            <a:endParaRPr lang="fi-FI" sz="1951" b="1" dirty="0">
              <a:solidFill>
                <a:schemeClr val="accent1"/>
              </a:solidFill>
            </a:endParaRPr>
          </a:p>
        </p:txBody>
      </p:sp>
      <p:sp>
        <p:nvSpPr>
          <p:cNvPr id="8" name="Rectangle 150"/>
          <p:cNvSpPr>
            <a:spLocks noChangeArrowheads="1"/>
          </p:cNvSpPr>
          <p:nvPr/>
        </p:nvSpPr>
        <p:spPr bwMode="auto">
          <a:xfrm>
            <a:off x="611560" y="919427"/>
            <a:ext cx="7957648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År 2018 minskades statsandelarna med </a:t>
            </a:r>
            <a:r>
              <a:rPr lang="sv-SE" sz="1425" dirty="0" smtClean="0">
                <a:solidFill>
                  <a:schemeClr val="accent1"/>
                </a:solidFill>
              </a:rPr>
              <a:t>sammanlagt </a:t>
            </a:r>
            <a:r>
              <a:rPr lang="sv-SE" sz="1425" dirty="0">
                <a:solidFill>
                  <a:schemeClr val="accent1"/>
                </a:solidFill>
              </a:rPr>
              <a:t>ca. 200 </a:t>
            </a:r>
            <a:r>
              <a:rPr lang="sv-SE" sz="1425" dirty="0" err="1">
                <a:solidFill>
                  <a:schemeClr val="accent1"/>
                </a:solidFill>
              </a:rPr>
              <a:t>mn</a:t>
            </a:r>
            <a:r>
              <a:rPr lang="sv-SE" sz="1425" dirty="0">
                <a:solidFill>
                  <a:schemeClr val="accent1"/>
                </a:solidFill>
              </a:rPr>
              <a:t> </a:t>
            </a:r>
            <a:r>
              <a:rPr lang="sv-SE" sz="1425" dirty="0" smtClean="0">
                <a:solidFill>
                  <a:schemeClr val="accent1"/>
                </a:solidFill>
              </a:rPr>
              <a:t>euro pga.:</a:t>
            </a:r>
            <a:endParaRPr lang="sv-SE" sz="1425" dirty="0">
              <a:solidFill>
                <a:schemeClr val="accent1"/>
              </a:solidFill>
            </a:endParaRP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den förlängda årsarbetstiden i enlighet med konkurrenskraftsavtalet</a:t>
            </a: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förnyandet av </a:t>
            </a:r>
            <a:r>
              <a:rPr lang="sv-SE" sz="1425" dirty="0" smtClean="0">
                <a:solidFill>
                  <a:schemeClr val="accent1"/>
                </a:solidFill>
              </a:rPr>
              <a:t>jourverksamheten </a:t>
            </a:r>
            <a:r>
              <a:rPr lang="sv-SE" sz="1425" dirty="0">
                <a:solidFill>
                  <a:schemeClr val="accent1"/>
                </a:solidFill>
              </a:rPr>
              <a:t>och specialsjukvården</a:t>
            </a: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fi-FI" sz="1425" dirty="0" err="1" smtClean="0">
                <a:solidFill>
                  <a:schemeClr val="accent1"/>
                </a:solidFill>
              </a:rPr>
              <a:t>förnyandet</a:t>
            </a:r>
            <a:r>
              <a:rPr lang="fi-FI" sz="1425" dirty="0" smtClean="0">
                <a:solidFill>
                  <a:schemeClr val="accent1"/>
                </a:solidFill>
              </a:rPr>
              <a:t> av </a:t>
            </a:r>
            <a:r>
              <a:rPr lang="fi-FI" sz="1425" dirty="0" err="1" smtClean="0">
                <a:solidFill>
                  <a:schemeClr val="accent1"/>
                </a:solidFill>
              </a:rPr>
              <a:t>närstående</a:t>
            </a:r>
            <a:r>
              <a:rPr lang="fi-FI" sz="1425" dirty="0" smtClean="0">
                <a:solidFill>
                  <a:schemeClr val="accent1"/>
                </a:solidFill>
              </a:rPr>
              <a:t>- </a:t>
            </a:r>
            <a:r>
              <a:rPr lang="fi-FI" sz="1425" dirty="0" err="1" smtClean="0">
                <a:solidFill>
                  <a:schemeClr val="accent1"/>
                </a:solidFill>
              </a:rPr>
              <a:t>och</a:t>
            </a:r>
            <a:r>
              <a:rPr lang="fi-FI" sz="1425" dirty="0" smtClean="0">
                <a:solidFill>
                  <a:schemeClr val="accent1"/>
                </a:solidFill>
              </a:rPr>
              <a:t> </a:t>
            </a:r>
            <a:r>
              <a:rPr lang="fi-FI" sz="1425" dirty="0" err="1" smtClean="0">
                <a:solidFill>
                  <a:schemeClr val="accent1"/>
                </a:solidFill>
              </a:rPr>
              <a:t>familjevården</a:t>
            </a:r>
            <a:endParaRPr lang="fi-FI" sz="1425" dirty="0" smtClean="0">
              <a:solidFill>
                <a:schemeClr val="accent1"/>
              </a:solidFill>
            </a:endParaRP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fi-FI" sz="1425" dirty="0" err="1" smtClean="0">
                <a:solidFill>
                  <a:schemeClr val="accent1"/>
                </a:solidFill>
              </a:rPr>
              <a:t>förnyandet</a:t>
            </a:r>
            <a:r>
              <a:rPr lang="fi-FI" sz="1425" dirty="0" smtClean="0">
                <a:solidFill>
                  <a:schemeClr val="accent1"/>
                </a:solidFill>
              </a:rPr>
              <a:t> av </a:t>
            </a:r>
            <a:r>
              <a:rPr lang="fi-FI" sz="1425" dirty="0" err="1" smtClean="0">
                <a:solidFill>
                  <a:schemeClr val="accent1"/>
                </a:solidFill>
              </a:rPr>
              <a:t>äldreomsorgslagen</a:t>
            </a:r>
            <a:endParaRPr lang="fi-FI" sz="1425" dirty="0" smtClean="0">
              <a:solidFill>
                <a:schemeClr val="accent1"/>
              </a:solidFill>
            </a:endParaRP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kalkylerade besparingar på basen av pensionsstöd till långtidsarbetslösa </a:t>
            </a:r>
          </a:p>
        </p:txBody>
      </p:sp>
      <p:sp>
        <p:nvSpPr>
          <p:cNvPr id="12" name="Rectangle 150"/>
          <p:cNvSpPr>
            <a:spLocks noChangeArrowheads="1"/>
          </p:cNvSpPr>
          <p:nvPr/>
        </p:nvSpPr>
        <p:spPr bwMode="auto">
          <a:xfrm>
            <a:off x="611560" y="3507854"/>
            <a:ext cx="8136904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Minskandet av småbarnspedagogikens klientavgifter minskar på verksamhetsinkomsterna ca. 90 </a:t>
            </a:r>
            <a:r>
              <a:rPr lang="sv-SE" sz="1425" dirty="0" err="1">
                <a:solidFill>
                  <a:schemeClr val="accent1"/>
                </a:solidFill>
              </a:rPr>
              <a:t>mn</a:t>
            </a:r>
            <a:r>
              <a:rPr lang="sv-SE" sz="1425" dirty="0">
                <a:solidFill>
                  <a:schemeClr val="accent1"/>
                </a:solidFill>
              </a:rPr>
              <a:t> euro, men kompenseras genom ökning av kommunernas samfundsskatteandel (60 </a:t>
            </a:r>
            <a:r>
              <a:rPr lang="sv-SE" sz="1425" dirty="0" err="1">
                <a:solidFill>
                  <a:schemeClr val="accent1"/>
                </a:solidFill>
              </a:rPr>
              <a:t>mn</a:t>
            </a:r>
            <a:r>
              <a:rPr lang="sv-SE" sz="1425" dirty="0">
                <a:solidFill>
                  <a:schemeClr val="accent1"/>
                </a:solidFill>
              </a:rPr>
              <a:t> euro) och statsandelarna (25 </a:t>
            </a:r>
            <a:r>
              <a:rPr lang="sv-SE" sz="1425" dirty="0" err="1">
                <a:solidFill>
                  <a:schemeClr val="accent1"/>
                </a:solidFill>
              </a:rPr>
              <a:t>mn</a:t>
            </a:r>
            <a:r>
              <a:rPr lang="sv-SE" sz="1425" dirty="0">
                <a:solidFill>
                  <a:schemeClr val="accent1"/>
                </a:solidFill>
              </a:rPr>
              <a:t> euro) </a:t>
            </a:r>
          </a:p>
        </p:txBody>
      </p:sp>
      <p:sp>
        <p:nvSpPr>
          <p:cNvPr id="13" name="Rectangle 150"/>
          <p:cNvSpPr>
            <a:spLocks noChangeArrowheads="1"/>
          </p:cNvSpPr>
          <p:nvPr/>
        </p:nvSpPr>
        <p:spPr bwMode="auto">
          <a:xfrm>
            <a:off x="611560" y="2088333"/>
            <a:ext cx="747409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endParaRPr lang="sv-SE" sz="1425" dirty="0">
              <a:solidFill>
                <a:schemeClr val="accent1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Enligt Kommunförbundets enkät (juni 2017) har den förlängda årsarbetstiden enligt konkurrenskraftsavtalet eller övriga åtgärder i regeringsprogrammet inte medfört förväntade besparingar </a:t>
            </a:r>
          </a:p>
        </p:txBody>
      </p:sp>
      <p:sp>
        <p:nvSpPr>
          <p:cNvPr id="14" name="Rectangle 150"/>
          <p:cNvSpPr>
            <a:spLocks noChangeArrowheads="1"/>
          </p:cNvSpPr>
          <p:nvPr/>
        </p:nvSpPr>
        <p:spPr bwMode="auto">
          <a:xfrm>
            <a:off x="611560" y="4227934"/>
            <a:ext cx="842493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 smtClean="0">
                <a:solidFill>
                  <a:schemeClr val="accent1"/>
                </a:solidFill>
              </a:rPr>
              <a:t>I kommunerna finns har </a:t>
            </a:r>
            <a:r>
              <a:rPr lang="sv-SE" sz="1425" dirty="0">
                <a:solidFill>
                  <a:schemeClr val="accent1"/>
                </a:solidFill>
              </a:rPr>
              <a:t>hårt investeringstryck </a:t>
            </a:r>
            <a:r>
              <a:rPr lang="sv-SE" sz="1425" dirty="0" smtClean="0">
                <a:solidFill>
                  <a:schemeClr val="accent1"/>
                </a:solidFill>
              </a:rPr>
              <a:t>pga. det föråldrande </a:t>
            </a:r>
            <a:r>
              <a:rPr lang="sv-SE" sz="1425" dirty="0">
                <a:solidFill>
                  <a:schemeClr val="accent1"/>
                </a:solidFill>
              </a:rPr>
              <a:t>byggnadsbeståndet</a:t>
            </a:r>
          </a:p>
        </p:txBody>
      </p:sp>
    </p:spTree>
    <p:extLst>
      <p:ext uri="{BB962C8B-B14F-4D97-AF65-F5344CB8AC3E}">
        <p14:creationId xmlns:p14="http://schemas.microsoft.com/office/powerpoint/2010/main" val="85384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>
          <a:xfrm>
            <a:off x="3769203" y="4838404"/>
            <a:ext cx="1638259" cy="187511"/>
          </a:xfrm>
        </p:spPr>
        <p:txBody>
          <a:bodyPr/>
          <a:lstStyle/>
          <a:p>
            <a:pPr>
              <a:defRPr/>
            </a:pPr>
            <a:r>
              <a:rPr lang="fi-FI" sz="900" smtClean="0"/>
              <a:t>7.2.2018 Jari Koskinen</a:t>
            </a:r>
            <a:endParaRPr lang="fi-FI" sz="900" dirty="0"/>
          </a:p>
        </p:txBody>
      </p:sp>
      <p:sp>
        <p:nvSpPr>
          <p:cNvPr id="24" name="Rectangle 150"/>
          <p:cNvSpPr>
            <a:spLocks noChangeArrowheads="1"/>
          </p:cNvSpPr>
          <p:nvPr/>
        </p:nvSpPr>
        <p:spPr bwMode="auto">
          <a:xfrm>
            <a:off x="723304" y="1629112"/>
            <a:ext cx="774337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Ekonomins konjunkturtopp infaller åren 2017-2018. Efter det förväntas tillväxten sakta ner.</a:t>
            </a:r>
          </a:p>
        </p:txBody>
      </p:sp>
      <p:sp>
        <p:nvSpPr>
          <p:cNvPr id="9" name="Rectangle 150"/>
          <p:cNvSpPr>
            <a:spLocks noChangeArrowheads="1"/>
          </p:cNvSpPr>
          <p:nvPr/>
        </p:nvSpPr>
        <p:spPr bwMode="auto">
          <a:xfrm>
            <a:off x="711159" y="2205176"/>
            <a:ext cx="760525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25" dirty="0" smtClean="0">
                <a:solidFill>
                  <a:schemeClr val="accent1"/>
                </a:solidFill>
              </a:rPr>
              <a:t>Enligt </a:t>
            </a:r>
            <a:r>
              <a:rPr lang="sv-SE" sz="1425" dirty="0">
                <a:solidFill>
                  <a:schemeClr val="accent1"/>
                </a:solidFill>
              </a:rPr>
              <a:t>finansministeriets kalkyler minskar konkurrenskraftsavtalet på kommunernas verksamhetsutgifter med  ytterligare 100 </a:t>
            </a:r>
            <a:r>
              <a:rPr lang="sv-SE" sz="1425" dirty="0" err="1">
                <a:solidFill>
                  <a:schemeClr val="accent1"/>
                </a:solidFill>
              </a:rPr>
              <a:t>mn</a:t>
            </a:r>
            <a:r>
              <a:rPr lang="sv-SE" sz="1425" dirty="0">
                <a:solidFill>
                  <a:schemeClr val="accent1"/>
                </a:solidFill>
              </a:rPr>
              <a:t> euro år 2019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331643" y="180812"/>
            <a:ext cx="6480813" cy="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 </a:t>
            </a:r>
            <a:r>
              <a:rPr lang="sv-SE" sz="1951" b="1" dirty="0" smtClean="0">
                <a:solidFill>
                  <a:schemeClr val="accent1"/>
                </a:solidFill>
              </a:rPr>
              <a:t>ekonomiplanerna 2019</a:t>
            </a:r>
            <a:endParaRPr lang="fi-FI" sz="1951" b="1" dirty="0">
              <a:solidFill>
                <a:schemeClr val="accent1"/>
              </a:solidFill>
            </a:endParaRPr>
          </a:p>
        </p:txBody>
      </p:sp>
      <p:sp>
        <p:nvSpPr>
          <p:cNvPr id="10" name="Rectangle 150"/>
          <p:cNvSpPr>
            <a:spLocks noChangeArrowheads="1"/>
          </p:cNvSpPr>
          <p:nvPr/>
        </p:nvSpPr>
        <p:spPr bwMode="auto">
          <a:xfrm>
            <a:off x="723304" y="1059582"/>
            <a:ext cx="8313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dirty="0">
                <a:solidFill>
                  <a:schemeClr val="accent1"/>
                </a:solidFill>
              </a:rPr>
              <a:t>Det finns väldigt få </a:t>
            </a:r>
            <a:r>
              <a:rPr lang="sv-SE" sz="1425" dirty="0" err="1">
                <a:solidFill>
                  <a:schemeClr val="accent1"/>
                </a:solidFill>
              </a:rPr>
              <a:t>diskretionära</a:t>
            </a:r>
            <a:r>
              <a:rPr lang="sv-SE" sz="1425" dirty="0">
                <a:solidFill>
                  <a:schemeClr val="accent1"/>
                </a:solidFill>
              </a:rPr>
              <a:t> åtgärder från </a:t>
            </a:r>
            <a:r>
              <a:rPr lang="sv-SE" sz="1425" dirty="0" smtClean="0">
                <a:solidFill>
                  <a:schemeClr val="accent1"/>
                </a:solidFill>
              </a:rPr>
              <a:t>regeringen som </a:t>
            </a:r>
            <a:r>
              <a:rPr lang="sv-SE" sz="1425" dirty="0">
                <a:solidFill>
                  <a:schemeClr val="accent1"/>
                </a:solidFill>
              </a:rPr>
              <a:t>ändrar på kommunernas inkomster eller utgifter under regeringsperiodens sista år, dvs. år 2019. </a:t>
            </a:r>
          </a:p>
        </p:txBody>
      </p:sp>
    </p:spTree>
    <p:extLst>
      <p:ext uri="{BB962C8B-B14F-4D97-AF65-F5344CB8AC3E}">
        <p14:creationId xmlns:p14="http://schemas.microsoft.com/office/powerpoint/2010/main" val="39934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1331643" y="51470"/>
            <a:ext cx="6480813" cy="3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i-FI" sz="1951" b="1" dirty="0" err="1">
                <a:solidFill>
                  <a:schemeClr val="accent1"/>
                </a:solidFill>
              </a:rPr>
              <a:t>Sammandrag</a:t>
            </a:r>
            <a:r>
              <a:rPr lang="fi-FI" sz="1951" b="1" dirty="0">
                <a:solidFill>
                  <a:schemeClr val="accent1"/>
                </a:solidFill>
              </a:rPr>
              <a:t> av 2017 </a:t>
            </a:r>
            <a:r>
              <a:rPr lang="fi-FI" sz="1951" b="1" dirty="0" err="1">
                <a:solidFill>
                  <a:schemeClr val="accent1"/>
                </a:solidFill>
              </a:rPr>
              <a:t>års</a:t>
            </a:r>
            <a:r>
              <a:rPr lang="fi-FI" sz="1951" b="1" dirty="0">
                <a:solidFill>
                  <a:schemeClr val="accent1"/>
                </a:solidFill>
              </a:rPr>
              <a:t> </a:t>
            </a:r>
            <a:r>
              <a:rPr lang="fi-FI" sz="1951" b="1" dirty="0" err="1">
                <a:solidFill>
                  <a:schemeClr val="accent1"/>
                </a:solidFill>
              </a:rPr>
              <a:t>bokslutsprognoser</a:t>
            </a:r>
            <a:endParaRPr lang="fi-FI" sz="1951" b="1" dirty="0">
              <a:solidFill>
                <a:schemeClr val="accent1"/>
              </a:solidFill>
            </a:endParaRPr>
          </a:p>
        </p:txBody>
      </p:sp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635896" y="4876006"/>
            <a:ext cx="2171700" cy="166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23528" y="396678"/>
            <a:ext cx="831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Kommunsektorns ekonomi förstärktes enligt 2017 års bokslutsprognoser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>
                <a:solidFill>
                  <a:srgbClr val="0070C0"/>
                </a:solidFill>
              </a:rPr>
              <a:t>Dock inte så mycket som förutsågs i Kommunekonomiprogrammets utvecklingsprognos från förra hösten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23528" y="1203598"/>
            <a:ext cx="88204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Verksamhetsutgifterna och –inkomsterna minskade med ca. en procent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Skattefinansieringen (skatteinkomsterna + statsandelarna) förblev svag, men enligt förväntningarna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Årsbidraget förbättrades på hela landets nivå med 0,5 </a:t>
            </a:r>
            <a:r>
              <a:rPr lang="sv-SE" sz="1500" b="1" dirty="0" smtClean="0">
                <a:solidFill>
                  <a:schemeClr val="accent1"/>
                </a:solidFill>
              </a:rPr>
              <a:t>md </a:t>
            </a:r>
            <a:r>
              <a:rPr lang="sv-SE" sz="1500" b="1" dirty="0">
                <a:solidFill>
                  <a:schemeClr val="accent1"/>
                </a:solidFill>
              </a:rPr>
              <a:t>euro, men de kommunvisa och </a:t>
            </a:r>
            <a:r>
              <a:rPr lang="sv-SE" sz="1500" b="1" dirty="0" smtClean="0">
                <a:solidFill>
                  <a:schemeClr val="accent1"/>
                </a:solidFill>
              </a:rPr>
              <a:t>samkommunvisa </a:t>
            </a:r>
            <a:r>
              <a:rPr lang="sv-SE" sz="1500" b="1" dirty="0">
                <a:solidFill>
                  <a:schemeClr val="accent1"/>
                </a:solidFill>
              </a:rPr>
              <a:t>skillnaderna är ännu stora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500" b="1" dirty="0" err="1">
                <a:solidFill>
                  <a:schemeClr val="accent1"/>
                </a:solidFill>
              </a:rPr>
              <a:t>Räkenskapsperiodens</a:t>
            </a:r>
            <a:r>
              <a:rPr lang="fi-FI" sz="1500" b="1" dirty="0">
                <a:solidFill>
                  <a:schemeClr val="accent1"/>
                </a:solidFill>
              </a:rPr>
              <a:t> </a:t>
            </a:r>
            <a:r>
              <a:rPr lang="fi-FI" sz="1500" b="1" dirty="0" err="1">
                <a:solidFill>
                  <a:schemeClr val="accent1"/>
                </a:solidFill>
              </a:rPr>
              <a:t>resultat</a:t>
            </a:r>
            <a:r>
              <a:rPr lang="fi-FI" sz="1500" b="1" dirty="0">
                <a:solidFill>
                  <a:schemeClr val="accent1"/>
                </a:solidFill>
              </a:rPr>
              <a:t> </a:t>
            </a:r>
            <a:r>
              <a:rPr lang="fi-FI" sz="1500" b="1" dirty="0" err="1">
                <a:solidFill>
                  <a:schemeClr val="accent1"/>
                </a:solidFill>
              </a:rPr>
              <a:t>negativt</a:t>
            </a:r>
            <a:r>
              <a:rPr lang="fi-FI" sz="1500" b="1" dirty="0">
                <a:solidFill>
                  <a:schemeClr val="accent1"/>
                </a:solidFill>
              </a:rPr>
              <a:t> i 60 </a:t>
            </a:r>
            <a:r>
              <a:rPr lang="fi-FI" sz="1500" b="1" dirty="0" err="1">
                <a:solidFill>
                  <a:schemeClr val="accent1"/>
                </a:solidFill>
              </a:rPr>
              <a:t>kommuner</a:t>
            </a:r>
            <a:r>
              <a:rPr lang="fi-FI" sz="1500" b="1" dirty="0">
                <a:solidFill>
                  <a:schemeClr val="accent1"/>
                </a:solidFill>
              </a:rPr>
              <a:t> </a:t>
            </a:r>
            <a:r>
              <a:rPr lang="fi-FI" sz="1500" b="1" dirty="0" err="1">
                <a:solidFill>
                  <a:schemeClr val="accent1"/>
                </a:solidFill>
              </a:rPr>
              <a:t>och</a:t>
            </a:r>
            <a:r>
              <a:rPr lang="fi-FI" sz="1500" b="1" dirty="0">
                <a:solidFill>
                  <a:schemeClr val="accent1"/>
                </a:solidFill>
              </a:rPr>
              <a:t> 53 </a:t>
            </a:r>
            <a:r>
              <a:rPr lang="fi-FI" sz="1500" b="1" dirty="0" err="1">
                <a:solidFill>
                  <a:schemeClr val="accent1"/>
                </a:solidFill>
              </a:rPr>
              <a:t>samkommuner</a:t>
            </a:r>
            <a:endParaRPr lang="fi-FI" sz="1500" b="1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Investeringsutgifterna måttliga med avseende på behoven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i="1" dirty="0">
                <a:solidFill>
                  <a:srgbClr val="0070C0"/>
                </a:solidFill>
              </a:rPr>
              <a:t>Samkommunernas investeringar ökade tydligt, men minskade i kommunerna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b="1" dirty="0">
                <a:solidFill>
                  <a:schemeClr val="accent1"/>
                </a:solidFill>
              </a:rPr>
              <a:t>Kommunsektorns lånestock ökade med </a:t>
            </a:r>
            <a:r>
              <a:rPr lang="sv-SE" sz="1500" b="1" dirty="0" smtClean="0">
                <a:solidFill>
                  <a:schemeClr val="accent1"/>
                </a:solidFill>
              </a:rPr>
              <a:t>ca. </a:t>
            </a:r>
            <a:r>
              <a:rPr lang="sv-SE" sz="1500" b="1" dirty="0">
                <a:solidFill>
                  <a:schemeClr val="accent1"/>
                </a:solidFill>
              </a:rPr>
              <a:t>en procent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500" i="1" dirty="0">
                <a:solidFill>
                  <a:srgbClr val="0070C0"/>
                </a:solidFill>
              </a:rPr>
              <a:t>Primärkommunernas lånestock minskade med 0,6 procent</a:t>
            </a:r>
          </a:p>
        </p:txBody>
      </p:sp>
    </p:spTree>
    <p:extLst>
      <p:ext uri="{BB962C8B-B14F-4D97-AF65-F5344CB8AC3E}">
        <p14:creationId xmlns:p14="http://schemas.microsoft.com/office/powerpoint/2010/main" val="21867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>
          <a:xfrm>
            <a:off x="3769203" y="4838402"/>
            <a:ext cx="1664573" cy="219291"/>
          </a:xfrm>
        </p:spPr>
        <p:txBody>
          <a:bodyPr/>
          <a:lstStyle/>
          <a:p>
            <a:pPr>
              <a:defRPr/>
            </a:pPr>
            <a:r>
              <a:rPr lang="fi-FI" sz="900" smtClean="0"/>
              <a:t>7.2.2018 Jari Koskinen</a:t>
            </a:r>
            <a:endParaRPr lang="fi-FI" sz="900" dirty="0"/>
          </a:p>
        </p:txBody>
      </p:sp>
      <p:sp>
        <p:nvSpPr>
          <p:cNvPr id="2" name="Tekstiruutu 1"/>
          <p:cNvSpPr txBox="1"/>
          <p:nvPr/>
        </p:nvSpPr>
        <p:spPr>
          <a:xfrm>
            <a:off x="5467227" y="963009"/>
            <a:ext cx="671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2017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BSP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6208773" y="963009"/>
            <a:ext cx="671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2018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BU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996365" y="963009"/>
            <a:ext cx="671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2019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EP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4565728" y="699542"/>
            <a:ext cx="6815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/>
              <a:t>2017</a:t>
            </a:r>
            <a:endParaRPr lang="fi-FI" sz="1500" dirty="0"/>
          </a:p>
          <a:p>
            <a:pPr algn="ctr"/>
            <a:r>
              <a:rPr lang="fi-FI" sz="1500" dirty="0" smtClean="0"/>
              <a:t>BSP</a:t>
            </a:r>
            <a:endParaRPr lang="fi-FI" sz="1500" dirty="0"/>
          </a:p>
          <a:p>
            <a:pPr algn="ctr"/>
            <a:r>
              <a:rPr lang="fi-FI" sz="1500" dirty="0" smtClean="0"/>
              <a:t>md €</a:t>
            </a:r>
            <a:endParaRPr lang="fi-FI" sz="1500" dirty="0"/>
          </a:p>
        </p:txBody>
      </p:sp>
      <p:cxnSp>
        <p:nvCxnSpPr>
          <p:cNvPr id="5" name="Suora yhdysviiva 4"/>
          <p:cNvCxnSpPr/>
          <p:nvPr/>
        </p:nvCxnSpPr>
        <p:spPr>
          <a:xfrm>
            <a:off x="5472217" y="970878"/>
            <a:ext cx="208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5508262" y="3025568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-3,3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6217348" y="3025568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-1½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7172356" y="3025568"/>
            <a:ext cx="3930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-1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4630310" y="3025568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8,54</a:t>
            </a:r>
            <a:endParaRPr lang="fi-FI" sz="1500" dirty="0"/>
          </a:p>
        </p:txBody>
      </p:sp>
      <p:sp>
        <p:nvSpPr>
          <p:cNvPr id="34" name="Tekstiruutu 33"/>
          <p:cNvSpPr txBox="1"/>
          <p:nvPr/>
        </p:nvSpPr>
        <p:spPr>
          <a:xfrm>
            <a:off x="5575874" y="3968874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0,9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6336367" y="3968874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4½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7291379" y="396887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4508482" y="3968874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18,25</a:t>
            </a:r>
            <a:endParaRPr lang="fi-FI" sz="1500" dirty="0"/>
          </a:p>
        </p:txBody>
      </p:sp>
      <p:sp>
        <p:nvSpPr>
          <p:cNvPr id="40" name="Tekstiruutu 39"/>
          <p:cNvSpPr txBox="1"/>
          <p:nvPr/>
        </p:nvSpPr>
        <p:spPr>
          <a:xfrm>
            <a:off x="5575874" y="2755538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2,0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kstiruutu 41"/>
          <p:cNvSpPr txBox="1"/>
          <p:nvPr/>
        </p:nvSpPr>
        <p:spPr>
          <a:xfrm>
            <a:off x="6481947" y="275553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7052234" y="2755538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2½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4508482" y="2755538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22,54</a:t>
            </a:r>
            <a:endParaRPr lang="fi-FI" sz="1500" dirty="0"/>
          </a:p>
        </p:txBody>
      </p:sp>
      <p:sp>
        <p:nvSpPr>
          <p:cNvPr id="46" name="Tekstiruutu 45"/>
          <p:cNvSpPr txBox="1"/>
          <p:nvPr/>
        </p:nvSpPr>
        <p:spPr>
          <a:xfrm>
            <a:off x="5508261" y="1491630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-1,2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6496268" y="149163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7174063" y="1491630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½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4630310" y="1491630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9,24</a:t>
            </a:r>
            <a:endParaRPr lang="fi-FI" sz="1500" dirty="0"/>
          </a:p>
        </p:txBody>
      </p:sp>
      <p:sp>
        <p:nvSpPr>
          <p:cNvPr id="52" name="Tekstiruutu 51"/>
          <p:cNvSpPr txBox="1"/>
          <p:nvPr/>
        </p:nvSpPr>
        <p:spPr>
          <a:xfrm>
            <a:off x="5489312" y="2114435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-0,9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6289585" y="2114435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3½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7174064" y="2114435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½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4421922" y="2114435"/>
            <a:ext cx="829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-</a:t>
            </a:r>
            <a:r>
              <a:rPr lang="fi-FI" sz="1500" dirty="0" smtClean="0"/>
              <a:t>27,51</a:t>
            </a:r>
            <a:endParaRPr lang="fi-FI" sz="1500" dirty="0"/>
          </a:p>
        </p:txBody>
      </p:sp>
      <p:sp>
        <p:nvSpPr>
          <p:cNvPr id="70" name="Tekstiruutu 69"/>
          <p:cNvSpPr txBox="1"/>
          <p:nvPr/>
        </p:nvSpPr>
        <p:spPr>
          <a:xfrm>
            <a:off x="5575874" y="2456480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0,5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2" name="Tekstiruutu 71"/>
          <p:cNvSpPr txBox="1"/>
          <p:nvPr/>
        </p:nvSpPr>
        <p:spPr>
          <a:xfrm>
            <a:off x="6324853" y="2456480"/>
            <a:ext cx="463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-½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7052235" y="2456480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1½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508482" y="2456480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31,08</a:t>
            </a:r>
            <a:endParaRPr lang="fi-FI" sz="1500" dirty="0"/>
          </a:p>
        </p:txBody>
      </p:sp>
      <p:sp>
        <p:nvSpPr>
          <p:cNvPr id="82" name="Tekstiruutu 81"/>
          <p:cNvSpPr txBox="1"/>
          <p:nvPr/>
        </p:nvSpPr>
        <p:spPr>
          <a:xfrm>
            <a:off x="5454043" y="3365018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14,8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4" name="Tekstiruutu 83"/>
          <p:cNvSpPr txBox="1"/>
          <p:nvPr/>
        </p:nvSpPr>
        <p:spPr>
          <a:xfrm>
            <a:off x="6320340" y="3365018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-30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85" name="Tekstiruutu 84"/>
          <p:cNvSpPr txBox="1"/>
          <p:nvPr/>
        </p:nvSpPr>
        <p:spPr>
          <a:xfrm>
            <a:off x="7169551" y="3365018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7" name="Tekstiruutu 86"/>
          <p:cNvSpPr txBox="1"/>
          <p:nvPr/>
        </p:nvSpPr>
        <p:spPr>
          <a:xfrm>
            <a:off x="4630310" y="3365018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3,93</a:t>
            </a:r>
            <a:endParaRPr lang="fi-FI" sz="1500" dirty="0"/>
          </a:p>
        </p:txBody>
      </p:sp>
      <p:sp>
        <p:nvSpPr>
          <p:cNvPr id="88" name="Tekstiruutu 87"/>
          <p:cNvSpPr txBox="1"/>
          <p:nvPr/>
        </p:nvSpPr>
        <p:spPr>
          <a:xfrm>
            <a:off x="5489312" y="1783430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-1,0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90" name="Tekstiruutu 89"/>
          <p:cNvSpPr txBox="1"/>
          <p:nvPr/>
        </p:nvSpPr>
        <p:spPr>
          <a:xfrm>
            <a:off x="6289584" y="1783430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2½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1" name="Tekstiruutu 90"/>
          <p:cNvSpPr txBox="1"/>
          <p:nvPr/>
        </p:nvSpPr>
        <p:spPr>
          <a:xfrm>
            <a:off x="7174062" y="1783430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½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3" name="Tekstiruutu 92"/>
          <p:cNvSpPr txBox="1"/>
          <p:nvPr/>
        </p:nvSpPr>
        <p:spPr>
          <a:xfrm>
            <a:off x="4508482" y="1783430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36,75</a:t>
            </a:r>
            <a:endParaRPr lang="fi-FI" sz="1500" dirty="0"/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6544762" y="4743975"/>
            <a:ext cx="2523521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25" dirty="0" err="1" smtClean="0"/>
              <a:t>Källa</a:t>
            </a:r>
            <a:r>
              <a:rPr lang="fi-FI" sz="825" dirty="0" smtClean="0"/>
              <a:t>: </a:t>
            </a:r>
            <a:r>
              <a:rPr lang="fi-FI" sz="825" dirty="0" err="1" smtClean="0"/>
              <a:t>Statistikcentralen</a:t>
            </a:r>
            <a:r>
              <a:rPr lang="fi-FI" sz="825" dirty="0" smtClean="0"/>
              <a:t>/</a:t>
            </a:r>
            <a:r>
              <a:rPr lang="fi-FI" sz="825" dirty="0" err="1" smtClean="0"/>
              <a:t>Kommunförbundet</a:t>
            </a:r>
            <a:endParaRPr lang="fi-FI" sz="825" dirty="0"/>
          </a:p>
        </p:txBody>
      </p:sp>
      <p:sp>
        <p:nvSpPr>
          <p:cNvPr id="56" name="Tekstiruutu 55"/>
          <p:cNvSpPr txBox="1"/>
          <p:nvPr/>
        </p:nvSpPr>
        <p:spPr>
          <a:xfrm>
            <a:off x="5575874" y="3669815"/>
            <a:ext cx="498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rgbClr val="FF0000"/>
                </a:solidFill>
              </a:rPr>
              <a:t>3,0</a:t>
            </a:r>
            <a:endParaRPr lang="fi-FI" sz="1500" dirty="0">
              <a:solidFill>
                <a:srgbClr val="FF0000"/>
              </a:solidFill>
            </a:endParaRPr>
          </a:p>
        </p:txBody>
      </p:sp>
      <p:sp>
        <p:nvSpPr>
          <p:cNvPr id="59" name="Tekstiruutu 58"/>
          <p:cNvSpPr txBox="1"/>
          <p:nvPr/>
        </p:nvSpPr>
        <p:spPr>
          <a:xfrm>
            <a:off x="6406903" y="366981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22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7220847" y="3669815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½</a:t>
            </a:r>
            <a:endParaRPr lang="fi-FI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4630310" y="3669815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4,47</a:t>
            </a:r>
            <a:endParaRPr lang="fi-FI" sz="1500" dirty="0"/>
          </a:p>
        </p:txBody>
      </p:sp>
      <p:sp>
        <p:nvSpPr>
          <p:cNvPr id="62" name="Tekstiruutu 61"/>
          <p:cNvSpPr txBox="1"/>
          <p:nvPr/>
        </p:nvSpPr>
        <p:spPr>
          <a:xfrm>
            <a:off x="3635686" y="699542"/>
            <a:ext cx="6815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smtClean="0"/>
              <a:t>2016</a:t>
            </a:r>
            <a:endParaRPr lang="fi-FI" sz="1500" dirty="0"/>
          </a:p>
          <a:p>
            <a:pPr algn="ctr"/>
            <a:r>
              <a:rPr lang="fi-FI" sz="1500" dirty="0" smtClean="0"/>
              <a:t>BS</a:t>
            </a:r>
            <a:endParaRPr lang="fi-FI" sz="1500" dirty="0"/>
          </a:p>
          <a:p>
            <a:pPr algn="ctr"/>
            <a:r>
              <a:rPr lang="fi-FI" sz="1500" dirty="0" smtClean="0"/>
              <a:t>md €</a:t>
            </a:r>
            <a:endParaRPr lang="fi-FI" sz="1500" dirty="0"/>
          </a:p>
        </p:txBody>
      </p:sp>
      <p:sp>
        <p:nvSpPr>
          <p:cNvPr id="63" name="Tekstiruutu 62"/>
          <p:cNvSpPr txBox="1"/>
          <p:nvPr/>
        </p:nvSpPr>
        <p:spPr>
          <a:xfrm>
            <a:off x="3700268" y="3025568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8,83</a:t>
            </a:r>
            <a:endParaRPr lang="fi-FI" sz="1500" dirty="0"/>
          </a:p>
        </p:txBody>
      </p:sp>
      <p:sp>
        <p:nvSpPr>
          <p:cNvPr id="64" name="Tekstiruutu 63"/>
          <p:cNvSpPr txBox="1"/>
          <p:nvPr/>
        </p:nvSpPr>
        <p:spPr>
          <a:xfrm>
            <a:off x="3578440" y="3968874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18,10</a:t>
            </a:r>
            <a:endParaRPr lang="fi-FI" sz="1500" dirty="0"/>
          </a:p>
        </p:txBody>
      </p:sp>
      <p:sp>
        <p:nvSpPr>
          <p:cNvPr id="65" name="Tekstiruutu 64"/>
          <p:cNvSpPr txBox="1"/>
          <p:nvPr/>
        </p:nvSpPr>
        <p:spPr>
          <a:xfrm>
            <a:off x="3578440" y="2755538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22,10</a:t>
            </a:r>
            <a:endParaRPr lang="fi-FI" sz="1500" dirty="0"/>
          </a:p>
        </p:txBody>
      </p:sp>
      <p:sp>
        <p:nvSpPr>
          <p:cNvPr id="67" name="Tekstiruutu 66"/>
          <p:cNvSpPr txBox="1"/>
          <p:nvPr/>
        </p:nvSpPr>
        <p:spPr>
          <a:xfrm>
            <a:off x="3700268" y="1491630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9,35</a:t>
            </a:r>
            <a:endParaRPr lang="fi-FI" sz="1500" dirty="0"/>
          </a:p>
        </p:txBody>
      </p:sp>
      <p:sp>
        <p:nvSpPr>
          <p:cNvPr id="68" name="Tekstiruutu 67"/>
          <p:cNvSpPr txBox="1"/>
          <p:nvPr/>
        </p:nvSpPr>
        <p:spPr>
          <a:xfrm>
            <a:off x="3491880" y="2114435"/>
            <a:ext cx="829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/>
              <a:t>-</a:t>
            </a:r>
            <a:r>
              <a:rPr lang="fi-FI" sz="1500" dirty="0" smtClean="0"/>
              <a:t>27,78</a:t>
            </a:r>
            <a:endParaRPr lang="fi-FI" sz="1500" dirty="0"/>
          </a:p>
        </p:txBody>
      </p:sp>
      <p:sp>
        <p:nvSpPr>
          <p:cNvPr id="69" name="Tekstiruutu 68"/>
          <p:cNvSpPr txBox="1"/>
          <p:nvPr/>
        </p:nvSpPr>
        <p:spPr>
          <a:xfrm>
            <a:off x="3578440" y="2456480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30,93</a:t>
            </a:r>
            <a:endParaRPr lang="fi-FI" sz="1500" dirty="0"/>
          </a:p>
        </p:txBody>
      </p:sp>
      <p:sp>
        <p:nvSpPr>
          <p:cNvPr id="74" name="Tekstiruutu 73"/>
          <p:cNvSpPr txBox="1"/>
          <p:nvPr/>
        </p:nvSpPr>
        <p:spPr>
          <a:xfrm>
            <a:off x="3700268" y="3365018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3,42</a:t>
            </a:r>
            <a:endParaRPr lang="fi-FI" sz="1500" dirty="0"/>
          </a:p>
        </p:txBody>
      </p:sp>
      <p:sp>
        <p:nvSpPr>
          <p:cNvPr id="76" name="Tekstiruutu 75"/>
          <p:cNvSpPr txBox="1"/>
          <p:nvPr/>
        </p:nvSpPr>
        <p:spPr>
          <a:xfrm>
            <a:off x="3578440" y="1783430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37,13</a:t>
            </a:r>
            <a:endParaRPr lang="fi-FI" sz="1500" dirty="0"/>
          </a:p>
        </p:txBody>
      </p:sp>
      <p:sp>
        <p:nvSpPr>
          <p:cNvPr id="77" name="Tekstiruutu 76"/>
          <p:cNvSpPr txBox="1"/>
          <p:nvPr/>
        </p:nvSpPr>
        <p:spPr>
          <a:xfrm>
            <a:off x="3700268" y="3669815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500" dirty="0" smtClean="0"/>
              <a:t>4,34</a:t>
            </a:r>
            <a:endParaRPr lang="fi-FI" sz="15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351258" y="4341043"/>
            <a:ext cx="7104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1) </a:t>
            </a:r>
            <a:r>
              <a:rPr lang="sv-SE" sz="1000" dirty="0"/>
              <a:t>Enligt Kommunförbundet skatteprognos ökar skatteinkomsterna med 1,7 % år 2017 och 3,4 % år 2019</a:t>
            </a:r>
          </a:p>
        </p:txBody>
      </p:sp>
      <p:sp>
        <p:nvSpPr>
          <p:cNvPr id="79" name="Otsikko 5"/>
          <p:cNvSpPr>
            <a:spLocks noGrp="1"/>
          </p:cNvSpPr>
          <p:nvPr>
            <p:ph type="title"/>
          </p:nvPr>
        </p:nvSpPr>
        <p:spPr>
          <a:xfrm>
            <a:off x="1482878" y="101829"/>
            <a:ext cx="6473498" cy="597713"/>
          </a:xfrm>
        </p:spPr>
        <p:txBody>
          <a:bodyPr>
            <a:noAutofit/>
          </a:bodyPr>
          <a:lstStyle/>
          <a:p>
            <a:pPr algn="ctr"/>
            <a:r>
              <a:rPr lang="fi-FI" sz="1800" b="0" dirty="0" err="1" smtClean="0"/>
              <a:t>Den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kommunala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ekonomins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utveckling</a:t>
            </a:r>
            <a:r>
              <a:rPr lang="fi-FI" sz="1800" b="0" dirty="0" smtClean="0"/>
              <a:t> 2016-2019 </a:t>
            </a:r>
            <a:r>
              <a:rPr lang="fi-FI" sz="1800" b="0" dirty="0"/>
              <a:t/>
            </a:r>
            <a:br>
              <a:rPr lang="fi-FI" sz="1800" b="0" dirty="0"/>
            </a:br>
            <a:r>
              <a:rPr lang="fi-FI" sz="1800" b="0" dirty="0"/>
              <a:t> </a:t>
            </a:r>
            <a:r>
              <a:rPr lang="fi-FI" sz="1800" b="0" dirty="0" err="1" smtClean="0"/>
              <a:t>Kommunerna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och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samkommunerna</a:t>
            </a:r>
            <a:endParaRPr lang="fi-FI" sz="1800" b="0" dirty="0"/>
          </a:p>
        </p:txBody>
      </p:sp>
      <p:sp>
        <p:nvSpPr>
          <p:cNvPr id="80" name="Tekstiruutu 79"/>
          <p:cNvSpPr txBox="1"/>
          <p:nvPr/>
        </p:nvSpPr>
        <p:spPr>
          <a:xfrm>
            <a:off x="5436096" y="664409"/>
            <a:ext cx="21932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500" dirty="0" err="1" smtClean="0">
                <a:solidFill>
                  <a:schemeClr val="accent5">
                    <a:lumMod val="50000"/>
                  </a:schemeClr>
                </a:solidFill>
              </a:rPr>
              <a:t>Förändring</a:t>
            </a:r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 per </a:t>
            </a:r>
            <a:r>
              <a:rPr lang="fi-FI" sz="1500" dirty="0" err="1" smtClean="0">
                <a:solidFill>
                  <a:schemeClr val="accent5">
                    <a:lumMod val="50000"/>
                  </a:schemeClr>
                </a:solidFill>
              </a:rPr>
              <a:t>år</a:t>
            </a:r>
            <a:r>
              <a:rPr lang="fi-FI" sz="15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i-FI" sz="1500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81" name="Tekstiruutu 80"/>
          <p:cNvSpPr txBox="1"/>
          <p:nvPr/>
        </p:nvSpPr>
        <p:spPr>
          <a:xfrm>
            <a:off x="899593" y="3025569"/>
            <a:ext cx="22124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/>
              <a:t>          </a:t>
            </a:r>
            <a:r>
              <a:rPr lang="fi-FI" sz="1500" dirty="0" smtClean="0"/>
              <a:t>  </a:t>
            </a:r>
            <a:r>
              <a:rPr lang="fi-FI" sz="1500" dirty="0" err="1" smtClean="0"/>
              <a:t>Statsandelar</a:t>
            </a:r>
            <a:endParaRPr lang="fi-FI" sz="1500" dirty="0"/>
          </a:p>
        </p:txBody>
      </p:sp>
      <p:sp>
        <p:nvSpPr>
          <p:cNvPr id="86" name="Tekstiruutu 85"/>
          <p:cNvSpPr txBox="1"/>
          <p:nvPr/>
        </p:nvSpPr>
        <p:spPr>
          <a:xfrm>
            <a:off x="899593" y="3968874"/>
            <a:ext cx="11512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err="1" smtClean="0"/>
              <a:t>Lånestock</a:t>
            </a:r>
            <a:endParaRPr lang="fi-FI" sz="1500" dirty="0"/>
          </a:p>
        </p:txBody>
      </p:sp>
      <p:sp>
        <p:nvSpPr>
          <p:cNvPr id="92" name="Tekstiruutu 91"/>
          <p:cNvSpPr txBox="1"/>
          <p:nvPr/>
        </p:nvSpPr>
        <p:spPr>
          <a:xfrm>
            <a:off x="899592" y="2755539"/>
            <a:ext cx="26032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/>
              <a:t>  </a:t>
            </a:r>
            <a:r>
              <a:rPr lang="fi-FI" sz="1500" dirty="0" err="1" smtClean="0"/>
              <a:t>därav</a:t>
            </a:r>
            <a:r>
              <a:rPr lang="fi-FI" sz="1500" dirty="0" smtClean="0"/>
              <a:t>: </a:t>
            </a:r>
            <a:r>
              <a:rPr lang="fi-FI" sz="1500" dirty="0" err="1" smtClean="0"/>
              <a:t>Skateinkomster</a:t>
            </a:r>
            <a:endParaRPr lang="fi-FI" sz="1500" dirty="0"/>
          </a:p>
        </p:txBody>
      </p:sp>
      <p:sp>
        <p:nvSpPr>
          <p:cNvPr id="94" name="Tekstiruutu 93"/>
          <p:cNvSpPr txBox="1"/>
          <p:nvPr/>
        </p:nvSpPr>
        <p:spPr>
          <a:xfrm>
            <a:off x="939295" y="699542"/>
            <a:ext cx="588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smtClean="0"/>
              <a:t>Post</a:t>
            </a:r>
            <a:endParaRPr lang="fi-FI" sz="1500" dirty="0"/>
          </a:p>
        </p:txBody>
      </p:sp>
      <p:sp>
        <p:nvSpPr>
          <p:cNvPr id="95" name="Tekstiruutu 94"/>
          <p:cNvSpPr txBox="1"/>
          <p:nvPr/>
        </p:nvSpPr>
        <p:spPr>
          <a:xfrm>
            <a:off x="899593" y="2114436"/>
            <a:ext cx="2039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err="1" smtClean="0"/>
              <a:t>Verksamhetsbidrag</a:t>
            </a:r>
            <a:endParaRPr lang="fi-FI" sz="1500" dirty="0"/>
          </a:p>
        </p:txBody>
      </p:sp>
      <p:sp>
        <p:nvSpPr>
          <p:cNvPr id="96" name="Tekstiruutu 95"/>
          <p:cNvSpPr txBox="1"/>
          <p:nvPr/>
        </p:nvSpPr>
        <p:spPr>
          <a:xfrm>
            <a:off x="899593" y="2456481"/>
            <a:ext cx="25122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err="1" smtClean="0"/>
              <a:t>Skattefinansiering</a:t>
            </a:r>
            <a:r>
              <a:rPr lang="fi-FI" sz="1500" dirty="0" smtClean="0"/>
              <a:t> </a:t>
            </a:r>
            <a:r>
              <a:rPr lang="fi-FI" sz="1500" dirty="0" err="1" smtClean="0"/>
              <a:t>totalt</a:t>
            </a:r>
            <a:endParaRPr lang="fi-FI" sz="1500" dirty="0"/>
          </a:p>
        </p:txBody>
      </p:sp>
      <p:sp>
        <p:nvSpPr>
          <p:cNvPr id="97" name="Tekstiruutu 96"/>
          <p:cNvSpPr txBox="1"/>
          <p:nvPr/>
        </p:nvSpPr>
        <p:spPr>
          <a:xfrm>
            <a:off x="899592" y="3365019"/>
            <a:ext cx="11062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err="1" smtClean="0"/>
              <a:t>Årsbidrag</a:t>
            </a:r>
            <a:endParaRPr lang="fi-FI" sz="1500" dirty="0"/>
          </a:p>
        </p:txBody>
      </p:sp>
      <p:sp>
        <p:nvSpPr>
          <p:cNvPr id="98" name="Tekstiruutu 97"/>
          <p:cNvSpPr txBox="1"/>
          <p:nvPr/>
        </p:nvSpPr>
        <p:spPr>
          <a:xfrm>
            <a:off x="899593" y="1783431"/>
            <a:ext cx="21405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err="1" smtClean="0"/>
              <a:t>Verksamhetsutgifter</a:t>
            </a:r>
            <a:endParaRPr lang="fi-FI" sz="1500" dirty="0"/>
          </a:p>
        </p:txBody>
      </p:sp>
      <p:sp>
        <p:nvSpPr>
          <p:cNvPr id="99" name="Tekstiruutu 98"/>
          <p:cNvSpPr txBox="1"/>
          <p:nvPr/>
        </p:nvSpPr>
        <p:spPr>
          <a:xfrm>
            <a:off x="899592" y="3669816"/>
            <a:ext cx="20502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err="1" smtClean="0"/>
              <a:t>Bruttoinvesteringar</a:t>
            </a:r>
            <a:endParaRPr lang="fi-FI" sz="1500" dirty="0"/>
          </a:p>
        </p:txBody>
      </p:sp>
      <p:sp>
        <p:nvSpPr>
          <p:cNvPr id="100" name="Tekstiruutu 99"/>
          <p:cNvSpPr txBox="1"/>
          <p:nvPr/>
        </p:nvSpPr>
        <p:spPr>
          <a:xfrm>
            <a:off x="899593" y="1491630"/>
            <a:ext cx="2395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500" dirty="0" err="1" smtClean="0"/>
              <a:t>Verksamhetsinkomster</a:t>
            </a: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4144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8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653902" y="4857195"/>
            <a:ext cx="1702097" cy="1988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751" smtClean="0">
                <a:solidFill>
                  <a:schemeClr val="accent1"/>
                </a:solidFill>
              </a:rPr>
              <a:t>7.2.2018 Jari Koskinen</a:t>
            </a:r>
            <a:endParaRPr lang="fi-FI" sz="751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11560" y="4227934"/>
            <a:ext cx="84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1) </a:t>
            </a:r>
            <a:r>
              <a:rPr lang="sv-SE" sz="1000" dirty="0"/>
              <a:t>Enligt Kommunförbundets skatteprognos är skatteinkomsterna 350 </a:t>
            </a:r>
            <a:r>
              <a:rPr lang="sv-SE" sz="1000" dirty="0" err="1"/>
              <a:t>mn</a:t>
            </a:r>
            <a:r>
              <a:rPr lang="sv-SE" sz="1000" dirty="0"/>
              <a:t> euro högre år 2018 och 600 </a:t>
            </a:r>
            <a:r>
              <a:rPr lang="sv-SE" sz="1000" dirty="0" err="1"/>
              <a:t>mn</a:t>
            </a:r>
            <a:r>
              <a:rPr lang="sv-SE" sz="1000" dirty="0"/>
              <a:t> euro högre år 2019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59632" y="51470"/>
            <a:ext cx="6577956" cy="73025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2E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1900" dirty="0" smtClean="0"/>
              <a:t>Kommunernas och samkommunernas </a:t>
            </a:r>
            <a:br>
              <a:rPr lang="sv-SE" sz="1900" dirty="0" smtClean="0"/>
            </a:br>
            <a:r>
              <a:rPr lang="sv-SE" sz="1900" dirty="0" smtClean="0"/>
              <a:t>resultaträkning för åren 2016-2019, md €</a:t>
            </a:r>
            <a:endParaRPr lang="fi-FI" sz="1900" dirty="0" smtClean="0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272058"/>
              </p:ext>
            </p:extLst>
          </p:nvPr>
        </p:nvGraphicFramePr>
        <p:xfrm>
          <a:off x="1259632" y="1003616"/>
          <a:ext cx="6408712" cy="303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Worksheet" r:id="rId4" imgW="7101698" imgH="3360561" progId="Excel.Sheet.12">
                  <p:embed/>
                </p:oleObj>
              </mc:Choice>
              <mc:Fallback>
                <p:oleObj name="Worksheet" r:id="rId4" imgW="7101698" imgH="33605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1003616"/>
                        <a:ext cx="6408712" cy="303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88224" y="4701347"/>
            <a:ext cx="2523521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25" dirty="0" err="1" smtClean="0"/>
              <a:t>Källa</a:t>
            </a:r>
            <a:r>
              <a:rPr lang="fi-FI" sz="825" dirty="0" smtClean="0"/>
              <a:t>: </a:t>
            </a:r>
            <a:r>
              <a:rPr lang="fi-FI" sz="825" dirty="0" err="1" smtClean="0"/>
              <a:t>Statistikcentralen</a:t>
            </a:r>
            <a:r>
              <a:rPr lang="fi-FI" sz="825" dirty="0" smtClean="0"/>
              <a:t>/</a:t>
            </a:r>
            <a:r>
              <a:rPr lang="fi-FI" sz="825" dirty="0" err="1" smtClean="0"/>
              <a:t>Kommunförbundet</a:t>
            </a:r>
            <a:endParaRPr lang="fi-FI" sz="825" dirty="0"/>
          </a:p>
        </p:txBody>
      </p:sp>
    </p:spTree>
    <p:extLst>
      <p:ext uri="{BB962C8B-B14F-4D97-AF65-F5344CB8AC3E}">
        <p14:creationId xmlns:p14="http://schemas.microsoft.com/office/powerpoint/2010/main" val="429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33539" y="1042989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1042989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29365"/>
              </p:ext>
            </p:extLst>
          </p:nvPr>
        </p:nvGraphicFramePr>
        <p:xfrm>
          <a:off x="565746" y="566742"/>
          <a:ext cx="8190129" cy="344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368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635896" y="4905457"/>
            <a:ext cx="2171700" cy="2149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51" dirty="0" smtClean="0">
                <a:solidFill>
                  <a:schemeClr val="accent1"/>
                </a:solidFill>
              </a:rPr>
              <a:t>7.2.2018 Jari Koskinen</a:t>
            </a:r>
            <a:endParaRPr lang="fi-FI" sz="851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812360" y="3867894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EP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201247" y="3867894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BSP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7543175" y="3867894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BU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3528" y="51470"/>
            <a:ext cx="864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dirty="0" err="1" smtClean="0"/>
              <a:t>Kommunernas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samkommunernas</a:t>
            </a:r>
            <a:r>
              <a:rPr lang="fi-FI" dirty="0" smtClean="0"/>
              <a:t> </a:t>
            </a:r>
            <a:r>
              <a:rPr lang="fi-FI" dirty="0" err="1" smtClean="0"/>
              <a:t>årsbidrags</a:t>
            </a:r>
            <a:r>
              <a:rPr lang="fi-FI" dirty="0" smtClean="0"/>
              <a:t> </a:t>
            </a:r>
            <a:r>
              <a:rPr lang="fi-FI" dirty="0" err="1"/>
              <a:t>tillräcklighet</a:t>
            </a:r>
            <a:r>
              <a:rPr lang="fi-FI" dirty="0"/>
              <a:t> för </a:t>
            </a:r>
            <a:endParaRPr lang="fi-FI" dirty="0" smtClean="0"/>
          </a:p>
          <a:p>
            <a:pPr algn="ctr"/>
            <a:r>
              <a:rPr lang="fi-FI" dirty="0" err="1" smtClean="0"/>
              <a:t>avskrivningar</a:t>
            </a:r>
            <a:r>
              <a:rPr lang="fi-FI" dirty="0" smtClean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 smtClean="0"/>
              <a:t>investeringar</a:t>
            </a:r>
            <a:r>
              <a:rPr lang="fi-FI" dirty="0" smtClean="0"/>
              <a:t> 2000-2019, md </a:t>
            </a:r>
            <a:r>
              <a:rPr lang="fi-FI" dirty="0"/>
              <a:t>€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50599" y="4686166"/>
            <a:ext cx="2523521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25" dirty="0" err="1" smtClean="0"/>
              <a:t>Källa</a:t>
            </a:r>
            <a:r>
              <a:rPr lang="fi-FI" sz="825" dirty="0" smtClean="0"/>
              <a:t>: </a:t>
            </a:r>
            <a:r>
              <a:rPr lang="fi-FI" sz="825" dirty="0" err="1" smtClean="0"/>
              <a:t>Statistikcentralen</a:t>
            </a:r>
            <a:r>
              <a:rPr lang="fi-FI" sz="825" dirty="0" smtClean="0"/>
              <a:t>/</a:t>
            </a:r>
            <a:r>
              <a:rPr lang="fi-FI" sz="825" dirty="0" err="1" smtClean="0"/>
              <a:t>Kommunförbund</a:t>
            </a:r>
            <a:endParaRPr lang="fi-FI" sz="825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3528" y="4013651"/>
            <a:ext cx="80617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28600" indent="-228600" eaLnBrk="1" hangingPunct="1">
              <a:buAutoNum type="arabicParenR"/>
            </a:pPr>
            <a:r>
              <a:rPr lang="fi-FI" sz="900" dirty="0" err="1" smtClean="0">
                <a:solidFill>
                  <a:srgbClr val="003882"/>
                </a:solidFill>
              </a:rPr>
              <a:t>Investeringsutgifter</a:t>
            </a:r>
            <a:r>
              <a:rPr lang="fi-FI" sz="900" dirty="0" smtClean="0">
                <a:solidFill>
                  <a:srgbClr val="003882"/>
                </a:solidFill>
              </a:rPr>
              <a:t> – </a:t>
            </a:r>
            <a:r>
              <a:rPr lang="fi-FI" sz="900" dirty="0" err="1" smtClean="0">
                <a:solidFill>
                  <a:srgbClr val="003882"/>
                </a:solidFill>
              </a:rPr>
              <a:t>Finansieringsandelar</a:t>
            </a:r>
            <a:r>
              <a:rPr lang="fi-FI" sz="900" dirty="0" smtClean="0">
                <a:solidFill>
                  <a:srgbClr val="003882"/>
                </a:solidFill>
              </a:rPr>
              <a:t> för </a:t>
            </a:r>
            <a:r>
              <a:rPr lang="fi-FI" sz="900" dirty="0" err="1" smtClean="0">
                <a:solidFill>
                  <a:srgbClr val="003882"/>
                </a:solidFill>
              </a:rPr>
              <a:t>investeringar</a:t>
            </a:r>
            <a:r>
              <a:rPr lang="fi-FI" sz="900" dirty="0" smtClean="0">
                <a:solidFill>
                  <a:srgbClr val="003882"/>
                </a:solidFill>
              </a:rPr>
              <a:t>. </a:t>
            </a:r>
            <a:r>
              <a:rPr lang="fi-FI" sz="900" dirty="0" err="1" smtClean="0">
                <a:solidFill>
                  <a:srgbClr val="003882"/>
                </a:solidFill>
              </a:rPr>
              <a:t>År</a:t>
            </a:r>
            <a:r>
              <a:rPr lang="fi-FI" sz="900" dirty="0" smtClean="0">
                <a:solidFill>
                  <a:srgbClr val="003882"/>
                </a:solidFill>
              </a:rPr>
              <a:t> </a:t>
            </a:r>
            <a:r>
              <a:rPr lang="fi-FI" sz="900" dirty="0">
                <a:solidFill>
                  <a:srgbClr val="003882"/>
                </a:solidFill>
              </a:rPr>
              <a:t>2010 </a:t>
            </a:r>
            <a:r>
              <a:rPr lang="fi-FI" sz="900" dirty="0" err="1" smtClean="0">
                <a:solidFill>
                  <a:srgbClr val="003882"/>
                </a:solidFill>
              </a:rPr>
              <a:t>innehåller</a:t>
            </a:r>
            <a:r>
              <a:rPr lang="fi-FI" sz="900" dirty="0" smtClean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poster</a:t>
            </a:r>
            <a:r>
              <a:rPr lang="fi-FI" sz="900" dirty="0">
                <a:solidFill>
                  <a:srgbClr val="003882"/>
                </a:solidFill>
              </a:rPr>
              <a:t> i </a:t>
            </a:r>
            <a:r>
              <a:rPr lang="fi-FI" sz="900" dirty="0" err="1">
                <a:solidFill>
                  <a:srgbClr val="003882"/>
                </a:solidFill>
              </a:rPr>
              <a:t>anslutning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till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grundandet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smtClean="0">
                <a:solidFill>
                  <a:srgbClr val="003882"/>
                </a:solidFill>
              </a:rPr>
              <a:t>av  </a:t>
            </a:r>
            <a:r>
              <a:rPr lang="fi-FI" sz="900" dirty="0" err="1">
                <a:solidFill>
                  <a:srgbClr val="003882"/>
                </a:solidFill>
              </a:rPr>
              <a:t>samkommunen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Helsingforsregionens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miljötjänster</a:t>
            </a:r>
            <a:r>
              <a:rPr lang="fi-FI" sz="900" dirty="0">
                <a:solidFill>
                  <a:srgbClr val="003882"/>
                </a:solidFill>
              </a:rPr>
              <a:t> (</a:t>
            </a:r>
            <a:r>
              <a:rPr lang="fi-FI" sz="900" dirty="0" smtClean="0">
                <a:solidFill>
                  <a:srgbClr val="003882"/>
                </a:solidFill>
              </a:rPr>
              <a:t>HRM). </a:t>
            </a:r>
            <a:r>
              <a:rPr lang="sv-SE" sz="900" dirty="0" smtClean="0">
                <a:solidFill>
                  <a:srgbClr val="003882"/>
                </a:solidFill>
              </a:rPr>
              <a:t> År 2014 ökade investeringarna med omkring 3,1 md euro som orsakades av anskaffningen </a:t>
            </a:r>
            <a:r>
              <a:rPr lang="sv-SE" sz="900" dirty="0">
                <a:solidFill>
                  <a:srgbClr val="003882"/>
                </a:solidFill>
              </a:rPr>
              <a:t>av aktier och andelar </a:t>
            </a:r>
            <a:r>
              <a:rPr lang="sv-SE" sz="900" dirty="0" smtClean="0">
                <a:solidFill>
                  <a:srgbClr val="003882"/>
                </a:solidFill>
              </a:rPr>
              <a:t>till en följd </a:t>
            </a:r>
            <a:r>
              <a:rPr lang="sv-SE" sz="900" dirty="0">
                <a:solidFill>
                  <a:srgbClr val="003882"/>
                </a:solidFill>
              </a:rPr>
              <a:t>av bolagiseringen av kommunala </a:t>
            </a:r>
            <a:r>
              <a:rPr lang="sv-SE" sz="900" dirty="0" smtClean="0">
                <a:solidFill>
                  <a:srgbClr val="003882"/>
                </a:solidFill>
              </a:rPr>
              <a:t>affärsverk.</a:t>
            </a:r>
          </a:p>
          <a:p>
            <a:pPr eaLnBrk="1" hangingPunct="1"/>
            <a:r>
              <a:rPr lang="fi-FI" sz="900" dirty="0">
                <a:solidFill>
                  <a:srgbClr val="003882"/>
                </a:solidFill>
              </a:rPr>
              <a:t>2) </a:t>
            </a:r>
            <a:r>
              <a:rPr lang="fi-FI" sz="900" dirty="0" err="1"/>
              <a:t>Investeringsutgifter</a:t>
            </a:r>
            <a:r>
              <a:rPr lang="fi-FI" sz="900" dirty="0"/>
              <a:t> </a:t>
            </a:r>
            <a:r>
              <a:rPr lang="fi-FI" sz="900" dirty="0" err="1"/>
              <a:t>utan</a:t>
            </a:r>
            <a:r>
              <a:rPr lang="fi-FI" sz="900" dirty="0"/>
              <a:t> </a:t>
            </a:r>
            <a:r>
              <a:rPr lang="fi-FI" sz="900" dirty="0" err="1"/>
              <a:t>mark-</a:t>
            </a:r>
            <a:r>
              <a:rPr lang="fi-FI" sz="900" dirty="0"/>
              <a:t> </a:t>
            </a:r>
            <a:r>
              <a:rPr lang="fi-FI" sz="900" dirty="0" err="1"/>
              <a:t>och</a:t>
            </a:r>
            <a:r>
              <a:rPr lang="fi-FI" sz="900" dirty="0"/>
              <a:t>  </a:t>
            </a:r>
            <a:r>
              <a:rPr lang="fi-FI" sz="900" dirty="0" err="1"/>
              <a:t>vattenområden</a:t>
            </a:r>
            <a:r>
              <a:rPr lang="fi-FI" sz="900" dirty="0"/>
              <a:t> </a:t>
            </a:r>
            <a:r>
              <a:rPr lang="fi-FI" sz="900" dirty="0" err="1"/>
              <a:t>samt</a:t>
            </a:r>
            <a:r>
              <a:rPr lang="fi-FI" sz="900" dirty="0"/>
              <a:t> </a:t>
            </a:r>
            <a:r>
              <a:rPr lang="fi-FI" sz="900" dirty="0" err="1"/>
              <a:t>anskaffning</a:t>
            </a:r>
            <a:r>
              <a:rPr lang="fi-FI" sz="900" dirty="0"/>
              <a:t> av </a:t>
            </a:r>
            <a:r>
              <a:rPr lang="fi-FI" sz="900" dirty="0" err="1"/>
              <a:t>aktier</a:t>
            </a:r>
            <a:r>
              <a:rPr lang="fi-FI" sz="900" dirty="0"/>
              <a:t> </a:t>
            </a:r>
            <a:r>
              <a:rPr lang="fi-FI" sz="900" dirty="0" err="1"/>
              <a:t>och</a:t>
            </a:r>
            <a:r>
              <a:rPr lang="fi-FI" sz="900" dirty="0"/>
              <a:t> </a:t>
            </a:r>
            <a:r>
              <a:rPr lang="fi-FI" sz="900" dirty="0" err="1"/>
              <a:t>andelar</a:t>
            </a:r>
            <a:r>
              <a:rPr lang="fi-FI" sz="900" dirty="0" smtClean="0"/>
              <a:t>.</a:t>
            </a:r>
            <a:endParaRPr lang="sv-SE" sz="900" dirty="0">
              <a:solidFill>
                <a:srgbClr val="0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4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37990"/>
              </p:ext>
            </p:extLst>
          </p:nvPr>
        </p:nvGraphicFramePr>
        <p:xfrm>
          <a:off x="558802" y="569915"/>
          <a:ext cx="8265887" cy="335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3970739" y="4838703"/>
            <a:ext cx="1573373" cy="198835"/>
          </a:xfrm>
        </p:spPr>
        <p:txBody>
          <a:bodyPr/>
          <a:lstStyle/>
          <a:p>
            <a:pPr>
              <a:defRPr/>
            </a:pPr>
            <a:r>
              <a:rPr lang="en-US" sz="900" smtClean="0"/>
              <a:t>7.2.2018 Jari Koskinen</a:t>
            </a:r>
            <a:endParaRPr lang="fi-FI" sz="900" dirty="0"/>
          </a:p>
        </p:txBody>
      </p:sp>
      <p:sp>
        <p:nvSpPr>
          <p:cNvPr id="9" name="Tekstiruutu 8"/>
          <p:cNvSpPr txBox="1"/>
          <p:nvPr/>
        </p:nvSpPr>
        <p:spPr>
          <a:xfrm>
            <a:off x="7970000" y="3731638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EP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272475" y="3731638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BSP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7628919" y="3731638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BU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0825" y="62248"/>
            <a:ext cx="8748713" cy="49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1700" dirty="0" err="1">
                <a:solidFill>
                  <a:schemeClr val="accent1"/>
                </a:solidFill>
              </a:rPr>
              <a:t>V</a:t>
            </a:r>
            <a:r>
              <a:rPr lang="fi-FI" sz="1700" dirty="0" err="1" smtClean="0">
                <a:solidFill>
                  <a:schemeClr val="accent1"/>
                </a:solidFill>
              </a:rPr>
              <a:t>erksamhetens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och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investeringarnas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kassaflöde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samt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ökningen</a:t>
            </a:r>
            <a:r>
              <a:rPr lang="fi-FI" sz="1700" dirty="0" smtClean="0">
                <a:solidFill>
                  <a:schemeClr val="accent1"/>
                </a:solidFill>
              </a:rPr>
              <a:t> av </a:t>
            </a:r>
          </a:p>
          <a:p>
            <a:pPr algn="ctr">
              <a:lnSpc>
                <a:spcPct val="95000"/>
              </a:lnSpc>
            </a:pPr>
            <a:r>
              <a:rPr lang="fi-FI" sz="1700" dirty="0" err="1" smtClean="0">
                <a:solidFill>
                  <a:schemeClr val="accent1"/>
                </a:solidFill>
              </a:rPr>
              <a:t>lånestocken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inom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den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kommunala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sektorn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åren</a:t>
            </a:r>
            <a:r>
              <a:rPr lang="fi-FI" sz="1700" dirty="0" smtClean="0">
                <a:solidFill>
                  <a:schemeClr val="accent1"/>
                </a:solidFill>
              </a:rPr>
              <a:t> 1997-2019, md </a:t>
            </a:r>
            <a:r>
              <a:rPr lang="fi-FI" sz="1700" dirty="0">
                <a:solidFill>
                  <a:schemeClr val="accent1"/>
                </a:solidFill>
              </a:rPr>
              <a:t>€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50599" y="4686166"/>
            <a:ext cx="2523521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25" dirty="0" err="1" smtClean="0"/>
              <a:t>Källa</a:t>
            </a:r>
            <a:r>
              <a:rPr lang="fi-FI" sz="825" dirty="0" smtClean="0"/>
              <a:t>: </a:t>
            </a:r>
            <a:r>
              <a:rPr lang="fi-FI" sz="825" dirty="0" err="1" smtClean="0"/>
              <a:t>Statistikcentralen</a:t>
            </a:r>
            <a:r>
              <a:rPr lang="fi-FI" sz="825" dirty="0" smtClean="0"/>
              <a:t>/</a:t>
            </a:r>
            <a:r>
              <a:rPr lang="fi-FI" sz="825" dirty="0" err="1" smtClean="0"/>
              <a:t>Kommunförbund</a:t>
            </a:r>
            <a:endParaRPr lang="fi-FI" sz="825" dirty="0"/>
          </a:p>
        </p:txBody>
      </p:sp>
      <p:sp>
        <p:nvSpPr>
          <p:cNvPr id="16" name="Suorakulmio 15"/>
          <p:cNvSpPr/>
          <p:nvPr/>
        </p:nvSpPr>
        <p:spPr>
          <a:xfrm>
            <a:off x="376679" y="4152151"/>
            <a:ext cx="87115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900" dirty="0"/>
              <a:t>Verksamhetens och investeringarnas kassaflöde är </a:t>
            </a:r>
            <a:r>
              <a:rPr lang="sv-FI" sz="900" dirty="0" smtClean="0"/>
              <a:t>ett mellanresultat i finansieringsanalysen. Ett negativt belopp </a:t>
            </a:r>
            <a:r>
              <a:rPr lang="sv-FI" sz="900" dirty="0"/>
              <a:t>(</a:t>
            </a:r>
            <a:r>
              <a:rPr lang="sv-FI" sz="900" dirty="0" smtClean="0"/>
              <a:t>underskott) </a:t>
            </a:r>
            <a:r>
              <a:rPr lang="sv-FI" sz="900" dirty="0"/>
              <a:t>beskriver att </a:t>
            </a:r>
            <a:r>
              <a:rPr lang="sv-FI" sz="900" dirty="0" smtClean="0"/>
              <a:t>utgifter antingen </a:t>
            </a:r>
            <a:r>
              <a:rPr lang="sv-FI" sz="900" dirty="0"/>
              <a:t>måste täckas genom en minskning </a:t>
            </a:r>
            <a:r>
              <a:rPr lang="sv-FI" sz="900" dirty="0" smtClean="0"/>
              <a:t>av de </a:t>
            </a:r>
            <a:r>
              <a:rPr lang="sv-FI" sz="900" dirty="0"/>
              <a:t>likvida medlen eller genom </a:t>
            </a:r>
            <a:r>
              <a:rPr lang="sv-FI" sz="900" dirty="0" smtClean="0"/>
              <a:t>ökning av lånestocken. Ett positivt belopp </a:t>
            </a:r>
            <a:r>
              <a:rPr lang="sv-FI" sz="900" dirty="0"/>
              <a:t>(</a:t>
            </a:r>
            <a:r>
              <a:rPr lang="sv-FI" sz="900" dirty="0" smtClean="0"/>
              <a:t>överskott) </a:t>
            </a:r>
            <a:r>
              <a:rPr lang="sv-FI" sz="900" dirty="0"/>
              <a:t>beskriver hur stor andel av kassaflödet </a:t>
            </a:r>
            <a:r>
              <a:rPr lang="sv-FI" sz="900" dirty="0" smtClean="0"/>
              <a:t>som blir </a:t>
            </a:r>
            <a:r>
              <a:rPr lang="sv-FI" sz="900" dirty="0"/>
              <a:t>kvar till </a:t>
            </a:r>
            <a:r>
              <a:rPr lang="sv-FI" sz="900" dirty="0" smtClean="0"/>
              <a:t>nettoutlåning, låneamorteringar och förstärkning </a:t>
            </a:r>
            <a:r>
              <a:rPr lang="sv-FI" sz="900" dirty="0"/>
              <a:t>av kassan.</a:t>
            </a:r>
            <a:endParaRPr lang="fi-FI" sz="900" dirty="0"/>
          </a:p>
        </p:txBody>
      </p:sp>
      <p:sp>
        <p:nvSpPr>
          <p:cNvPr id="17" name="Suorakulmio 16"/>
          <p:cNvSpPr/>
          <p:nvPr/>
        </p:nvSpPr>
        <p:spPr>
          <a:xfrm>
            <a:off x="179512" y="3838834"/>
            <a:ext cx="717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900" dirty="0" smtClean="0"/>
              <a:t> </a:t>
            </a:r>
            <a:r>
              <a:rPr lang="fi-FI" sz="900" b="1" dirty="0" smtClean="0"/>
              <a:t>1) </a:t>
            </a:r>
            <a:r>
              <a:rPr lang="fi-FI" sz="900" b="1" dirty="0" err="1" smtClean="0"/>
              <a:t>Verksamhetens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och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investeringarnas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kassaflöde</a:t>
            </a:r>
            <a:r>
              <a:rPr lang="fi-FI" sz="900" b="1" dirty="0" smtClean="0"/>
              <a:t> = </a:t>
            </a:r>
            <a:r>
              <a:rPr lang="fi-FI" sz="900" b="1" dirty="0" err="1" smtClean="0"/>
              <a:t>Internt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tillförda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medel</a:t>
            </a:r>
            <a:r>
              <a:rPr lang="fi-FI" sz="900" b="1" dirty="0" smtClean="0"/>
              <a:t> + </a:t>
            </a:r>
            <a:r>
              <a:rPr lang="fi-FI" sz="900" b="1" dirty="0" err="1" smtClean="0"/>
              <a:t>Investeringar</a:t>
            </a:r>
            <a:r>
              <a:rPr lang="fi-FI" sz="900" b="1" dirty="0" smtClean="0"/>
              <a:t>, netto  </a:t>
            </a:r>
          </a:p>
          <a:p>
            <a:pPr eaLnBrk="1" hangingPunct="1"/>
            <a:r>
              <a:rPr lang="fi-FI" sz="900" b="1" dirty="0"/>
              <a:t> </a:t>
            </a:r>
            <a:r>
              <a:rPr lang="fi-FI" sz="900" b="1" dirty="0" smtClean="0"/>
              <a:t>     </a:t>
            </a:r>
            <a:r>
              <a:rPr lang="fi-FI" sz="900" kern="0" dirty="0" err="1" smtClean="0"/>
              <a:t>Internt</a:t>
            </a:r>
            <a:r>
              <a:rPr lang="fi-FI" sz="900" kern="0" dirty="0" smtClean="0"/>
              <a:t> </a:t>
            </a:r>
            <a:r>
              <a:rPr lang="fi-FI" sz="900" kern="0" dirty="0" err="1"/>
              <a:t>tillförda</a:t>
            </a:r>
            <a:r>
              <a:rPr lang="fi-FI" sz="900" kern="0" dirty="0"/>
              <a:t> </a:t>
            </a:r>
            <a:r>
              <a:rPr lang="fi-FI" sz="900" kern="0" dirty="0" err="1"/>
              <a:t>medel</a:t>
            </a:r>
            <a:r>
              <a:rPr lang="fi-FI" sz="900" kern="0" dirty="0"/>
              <a:t> = </a:t>
            </a:r>
            <a:r>
              <a:rPr lang="fi-FI" sz="900" kern="0" dirty="0" err="1"/>
              <a:t>Årsbidrag</a:t>
            </a:r>
            <a:r>
              <a:rPr lang="fi-FI" sz="900" kern="0" dirty="0"/>
              <a:t> + </a:t>
            </a:r>
            <a:r>
              <a:rPr lang="fi-FI" sz="900" kern="0" dirty="0" err="1"/>
              <a:t>extraordinära</a:t>
            </a:r>
            <a:r>
              <a:rPr lang="fi-FI" sz="900" kern="0" dirty="0"/>
              <a:t> </a:t>
            </a:r>
            <a:r>
              <a:rPr lang="fi-FI" sz="900" kern="0" dirty="0" err="1"/>
              <a:t>poster</a:t>
            </a:r>
            <a:r>
              <a:rPr lang="fi-FI" sz="900" kern="0" dirty="0"/>
              <a:t>, netto + </a:t>
            </a:r>
            <a:r>
              <a:rPr lang="fi-FI" sz="900" kern="0" dirty="0" err="1"/>
              <a:t>korrektivposter</a:t>
            </a:r>
            <a:r>
              <a:rPr lang="fi-FI" sz="900" kern="0" dirty="0"/>
              <a:t> </a:t>
            </a:r>
            <a:r>
              <a:rPr lang="fi-FI" sz="900" kern="0" dirty="0" err="1"/>
              <a:t>till</a:t>
            </a:r>
            <a:r>
              <a:rPr lang="fi-FI" sz="900" kern="0" dirty="0"/>
              <a:t> </a:t>
            </a:r>
            <a:r>
              <a:rPr lang="fi-FI" sz="900" kern="0" dirty="0" err="1"/>
              <a:t>internt</a:t>
            </a:r>
            <a:r>
              <a:rPr lang="fi-FI" sz="900" kern="0" dirty="0"/>
              <a:t> </a:t>
            </a:r>
            <a:r>
              <a:rPr lang="fi-FI" sz="900" kern="0" dirty="0" err="1"/>
              <a:t>tillförda</a:t>
            </a:r>
            <a:r>
              <a:rPr lang="fi-FI" sz="900" kern="0" dirty="0"/>
              <a:t> </a:t>
            </a:r>
            <a:r>
              <a:rPr lang="fi-FI" sz="900" kern="0" dirty="0" err="1"/>
              <a:t>medel</a:t>
            </a:r>
            <a:r>
              <a:rPr lang="fi-FI" sz="900" kern="0" dirty="0"/>
              <a:t> 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452320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46220"/>
              </p:ext>
            </p:extLst>
          </p:nvPr>
        </p:nvGraphicFramePr>
        <p:xfrm>
          <a:off x="718458" y="719141"/>
          <a:ext cx="7885989" cy="379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38990" y="4840006"/>
            <a:ext cx="1789397" cy="1988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7812360" y="4326364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EP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7164288" y="4326364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BSP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524328" y="4326364"/>
            <a:ext cx="383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accent1"/>
                </a:solidFill>
              </a:rPr>
              <a:t>BU</a:t>
            </a:r>
            <a:endParaRPr lang="fi-FI" sz="1100" dirty="0">
              <a:solidFill>
                <a:schemeClr val="accent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656991" y="4686166"/>
            <a:ext cx="2523521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25" dirty="0" err="1" smtClean="0"/>
              <a:t>Källa</a:t>
            </a:r>
            <a:r>
              <a:rPr lang="fi-FI" sz="825" dirty="0" smtClean="0"/>
              <a:t>: </a:t>
            </a:r>
            <a:r>
              <a:rPr lang="fi-FI" sz="825" dirty="0" err="1" smtClean="0"/>
              <a:t>Statistikcentralen</a:t>
            </a:r>
            <a:r>
              <a:rPr lang="fi-FI" sz="825" dirty="0" smtClean="0"/>
              <a:t>/</a:t>
            </a:r>
            <a:r>
              <a:rPr lang="fi-FI" sz="825" dirty="0" err="1" smtClean="0"/>
              <a:t>Kommunförbund</a:t>
            </a:r>
            <a:endParaRPr lang="fi-FI" sz="825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3850" y="188640"/>
            <a:ext cx="864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fi-FI" sz="1900" dirty="0">
                <a:solidFill>
                  <a:schemeClr val="accent1"/>
                </a:solidFill>
              </a:rPr>
              <a:t>Kommunernas och samkommunernas lånestock och likvida </a:t>
            </a:r>
            <a:r>
              <a:rPr lang="fi-FI" sz="1900" dirty="0" err="1">
                <a:solidFill>
                  <a:schemeClr val="accent1"/>
                </a:solidFill>
              </a:rPr>
              <a:t>medel</a:t>
            </a:r>
            <a:r>
              <a:rPr lang="fi-FI" sz="1900" dirty="0">
                <a:solidFill>
                  <a:schemeClr val="accent1"/>
                </a:solidFill>
              </a:rPr>
              <a:t> </a:t>
            </a:r>
            <a:r>
              <a:rPr lang="fi-FI" sz="1900" dirty="0" smtClean="0">
                <a:solidFill>
                  <a:schemeClr val="accent1"/>
                </a:solidFill>
              </a:rPr>
              <a:t>1997-2019, </a:t>
            </a:r>
            <a:r>
              <a:rPr lang="fi-FI" sz="1900" dirty="0">
                <a:solidFill>
                  <a:schemeClr val="accent1"/>
                </a:solidFill>
              </a:rPr>
              <a:t>md €</a:t>
            </a:r>
          </a:p>
        </p:txBody>
      </p:sp>
    </p:spTree>
    <p:extLst>
      <p:ext uri="{BB962C8B-B14F-4D97-AF65-F5344CB8AC3E}">
        <p14:creationId xmlns:p14="http://schemas.microsoft.com/office/powerpoint/2010/main" val="35450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635896" y="4876006"/>
            <a:ext cx="2171700" cy="166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08365"/>
              </p:ext>
            </p:extLst>
          </p:nvPr>
        </p:nvGraphicFramePr>
        <p:xfrm>
          <a:off x="1691681" y="32466"/>
          <a:ext cx="6048672" cy="457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Worksheet" r:id="rId4" imgW="7924658" imgH="6347397" progId="Excel.Sheet.12">
                  <p:embed/>
                </p:oleObj>
              </mc:Choice>
              <mc:Fallback>
                <p:oleObj name="Worksheet" r:id="rId4" imgW="7924658" imgH="6347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1" y="32466"/>
                        <a:ext cx="6048672" cy="4571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3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821684" y="103763"/>
            <a:ext cx="7488928" cy="3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 boksluten 2017</a:t>
            </a:r>
          </a:p>
        </p:txBody>
      </p:sp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07904" y="4884705"/>
            <a:ext cx="2171700" cy="166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467544" y="3658723"/>
            <a:ext cx="64636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Verksamhetsinkomsterna minskade med drygt en procent</a:t>
            </a:r>
          </a:p>
        </p:txBody>
      </p:sp>
      <p:sp>
        <p:nvSpPr>
          <p:cNvPr id="14" name="Rectangle 150"/>
          <p:cNvSpPr>
            <a:spLocks noChangeArrowheads="1"/>
          </p:cNvSpPr>
          <p:nvPr/>
        </p:nvSpPr>
        <p:spPr bwMode="auto">
          <a:xfrm>
            <a:off x="585068" y="3994714"/>
            <a:ext cx="77299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 smtClean="0">
                <a:solidFill>
                  <a:srgbClr val="0070C0"/>
                </a:solidFill>
              </a:rPr>
              <a:t>Överförandet </a:t>
            </a:r>
            <a:r>
              <a:rPr lang="sv-SE" sz="1425" i="1" dirty="0">
                <a:solidFill>
                  <a:srgbClr val="0070C0"/>
                </a:solidFill>
              </a:rPr>
              <a:t>av det grundläggande utkomststödet till FPA minskade på verksamhetsinkomsterna med ca. 330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euro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573965" y="699542"/>
            <a:ext cx="55451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Verksamhetsutgifterna minskade med en procent</a:t>
            </a:r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585068" y="1027233"/>
            <a:ext cx="823540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 smtClean="0">
                <a:solidFill>
                  <a:srgbClr val="0070C0"/>
                </a:solidFill>
              </a:rPr>
              <a:t>Överförandet </a:t>
            </a:r>
            <a:r>
              <a:rPr lang="sv-SE" sz="1425" i="1" dirty="0">
                <a:solidFill>
                  <a:srgbClr val="0070C0"/>
                </a:solidFill>
              </a:rPr>
              <a:t>av administrationen och utbetalandet av det grundläggande utkomststödet till FPA minskade på verksamhetsutgifterna med ca. 660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euro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Enligt finansministeriet minskade konkurrenskraftsavtalet kommunsektorns verksamhetsutgifter med 447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euro år 2017 </a:t>
            </a:r>
            <a:r>
              <a:rPr lang="fi-FI" sz="1425" i="1" dirty="0" smtClean="0">
                <a:solidFill>
                  <a:srgbClr val="0070C0"/>
                </a:solidFill>
              </a:rPr>
              <a:t>:</a:t>
            </a:r>
            <a:endParaRPr lang="fi-FI" sz="1425" i="1" dirty="0">
              <a:solidFill>
                <a:srgbClr val="0070C0"/>
              </a:solidFill>
            </a:endParaRPr>
          </a:p>
          <a:p>
            <a:r>
              <a:rPr lang="fi-FI" sz="1425" i="1" dirty="0">
                <a:solidFill>
                  <a:srgbClr val="0070C0"/>
                </a:solidFill>
              </a:rPr>
              <a:t>            - </a:t>
            </a:r>
            <a:r>
              <a:rPr lang="fi-FI" sz="1425" i="1" dirty="0" err="1" smtClean="0">
                <a:solidFill>
                  <a:srgbClr val="0070C0"/>
                </a:solidFill>
              </a:rPr>
              <a:t>Sänkning</a:t>
            </a:r>
            <a:r>
              <a:rPr lang="fi-FI" sz="1425" i="1" dirty="0" smtClean="0">
                <a:solidFill>
                  <a:srgbClr val="0070C0"/>
                </a:solidFill>
              </a:rPr>
              <a:t> </a:t>
            </a:r>
            <a:r>
              <a:rPr lang="fi-FI" sz="1425" i="1" dirty="0">
                <a:solidFill>
                  <a:srgbClr val="0070C0"/>
                </a:solidFill>
              </a:rPr>
              <a:t>av </a:t>
            </a:r>
            <a:r>
              <a:rPr lang="fi-FI" sz="1425" i="1" dirty="0" err="1" smtClean="0">
                <a:solidFill>
                  <a:srgbClr val="0070C0"/>
                </a:solidFill>
              </a:rPr>
              <a:t>arbetsgivaravgifter</a:t>
            </a:r>
            <a:r>
              <a:rPr lang="fi-FI" sz="1425" i="1" dirty="0" smtClean="0">
                <a:solidFill>
                  <a:srgbClr val="0070C0"/>
                </a:solidFill>
              </a:rPr>
              <a:t> -277 </a:t>
            </a:r>
            <a:r>
              <a:rPr lang="fi-FI" sz="1425" i="1" dirty="0" err="1" smtClean="0">
                <a:solidFill>
                  <a:srgbClr val="0070C0"/>
                </a:solidFill>
              </a:rPr>
              <a:t>mn</a:t>
            </a:r>
            <a:r>
              <a:rPr lang="fi-FI" sz="1425" i="1" dirty="0" smtClean="0">
                <a:solidFill>
                  <a:srgbClr val="0070C0"/>
                </a:solidFill>
              </a:rPr>
              <a:t> euro</a:t>
            </a:r>
            <a:endParaRPr lang="fi-FI" sz="1425" i="1" dirty="0">
              <a:solidFill>
                <a:srgbClr val="0070C0"/>
              </a:solidFill>
            </a:endParaRPr>
          </a:p>
          <a:p>
            <a:r>
              <a:rPr lang="fi-FI" sz="1425" i="1" dirty="0">
                <a:solidFill>
                  <a:srgbClr val="0070C0"/>
                </a:solidFill>
              </a:rPr>
              <a:t>            - </a:t>
            </a:r>
            <a:r>
              <a:rPr lang="fi-FI" sz="1425" i="1" dirty="0" err="1">
                <a:solidFill>
                  <a:srgbClr val="0070C0"/>
                </a:solidFill>
              </a:rPr>
              <a:t>Nedskärning</a:t>
            </a:r>
            <a:r>
              <a:rPr lang="fi-FI" sz="1425" i="1" dirty="0">
                <a:solidFill>
                  <a:srgbClr val="0070C0"/>
                </a:solidFill>
              </a:rPr>
              <a:t> av </a:t>
            </a:r>
            <a:r>
              <a:rPr lang="fi-FI" sz="1425" i="1" dirty="0" err="1" smtClean="0">
                <a:solidFill>
                  <a:srgbClr val="0070C0"/>
                </a:solidFill>
              </a:rPr>
              <a:t>semesterpenningar</a:t>
            </a:r>
            <a:r>
              <a:rPr lang="fi-FI" sz="1425" i="1" dirty="0" smtClean="0">
                <a:solidFill>
                  <a:srgbClr val="0070C0"/>
                </a:solidFill>
              </a:rPr>
              <a:t> –77 </a:t>
            </a:r>
            <a:r>
              <a:rPr lang="fi-FI" sz="1425" i="1" dirty="0" err="1" smtClean="0">
                <a:solidFill>
                  <a:srgbClr val="0070C0"/>
                </a:solidFill>
              </a:rPr>
              <a:t>mn</a:t>
            </a:r>
            <a:r>
              <a:rPr lang="fi-FI" sz="1425" i="1" dirty="0" smtClean="0">
                <a:solidFill>
                  <a:srgbClr val="0070C0"/>
                </a:solidFill>
              </a:rPr>
              <a:t> euro</a:t>
            </a:r>
            <a:endParaRPr lang="fi-FI" sz="1425" i="1" dirty="0">
              <a:solidFill>
                <a:srgbClr val="0070C0"/>
              </a:solidFill>
            </a:endParaRPr>
          </a:p>
          <a:p>
            <a:r>
              <a:rPr lang="fi-FI" sz="1425" i="1" dirty="0">
                <a:solidFill>
                  <a:srgbClr val="0070C0"/>
                </a:solidFill>
              </a:rPr>
              <a:t>            - </a:t>
            </a:r>
            <a:r>
              <a:rPr lang="fi-FI" sz="1425" i="1" dirty="0" err="1" smtClean="0">
                <a:solidFill>
                  <a:srgbClr val="0070C0"/>
                </a:solidFill>
              </a:rPr>
              <a:t>Förlängning</a:t>
            </a:r>
            <a:r>
              <a:rPr lang="fi-FI" sz="1425" i="1" dirty="0" smtClean="0">
                <a:solidFill>
                  <a:srgbClr val="0070C0"/>
                </a:solidFill>
              </a:rPr>
              <a:t> </a:t>
            </a:r>
            <a:r>
              <a:rPr lang="fi-FI" sz="1425" i="1" dirty="0">
                <a:solidFill>
                  <a:srgbClr val="0070C0"/>
                </a:solidFill>
              </a:rPr>
              <a:t>av </a:t>
            </a:r>
            <a:r>
              <a:rPr lang="fi-FI" sz="1425" i="1" dirty="0" err="1" smtClean="0">
                <a:solidFill>
                  <a:srgbClr val="0070C0"/>
                </a:solidFill>
              </a:rPr>
              <a:t>arbetstiden</a:t>
            </a:r>
            <a:r>
              <a:rPr lang="fi-FI" sz="1425" i="1" dirty="0" smtClean="0">
                <a:solidFill>
                  <a:srgbClr val="0070C0"/>
                </a:solidFill>
              </a:rPr>
              <a:t> -93 </a:t>
            </a:r>
            <a:r>
              <a:rPr lang="fi-FI" sz="1425" i="1" dirty="0" err="1" smtClean="0">
                <a:solidFill>
                  <a:srgbClr val="0070C0"/>
                </a:solidFill>
              </a:rPr>
              <a:t>mn</a:t>
            </a:r>
            <a:r>
              <a:rPr lang="fi-FI" sz="1425" i="1" dirty="0" smtClean="0">
                <a:solidFill>
                  <a:srgbClr val="0070C0"/>
                </a:solidFill>
              </a:rPr>
              <a:t> euro (</a:t>
            </a:r>
            <a:r>
              <a:rPr lang="fi-FI" sz="1425" i="1" dirty="0" err="1" smtClean="0">
                <a:solidFill>
                  <a:srgbClr val="0070C0"/>
                </a:solidFill>
              </a:rPr>
              <a:t>inte</a:t>
            </a:r>
            <a:r>
              <a:rPr lang="fi-FI" sz="1425" i="1" dirty="0" smtClean="0">
                <a:solidFill>
                  <a:srgbClr val="0070C0"/>
                </a:solidFill>
              </a:rPr>
              <a:t> </a:t>
            </a:r>
            <a:r>
              <a:rPr lang="fi-FI" sz="1425" i="1" dirty="0" err="1" smtClean="0">
                <a:solidFill>
                  <a:srgbClr val="0070C0"/>
                </a:solidFill>
              </a:rPr>
              <a:t>förverkligats</a:t>
            </a:r>
            <a:r>
              <a:rPr lang="fi-FI" sz="1425" i="1" dirty="0" smtClean="0">
                <a:solidFill>
                  <a:srgbClr val="0070C0"/>
                </a:solidFill>
              </a:rPr>
              <a:t> </a:t>
            </a:r>
            <a:r>
              <a:rPr lang="fi-FI" sz="1425" i="1" dirty="0" err="1" smtClean="0">
                <a:solidFill>
                  <a:srgbClr val="0070C0"/>
                </a:solidFill>
              </a:rPr>
              <a:t>enligt</a:t>
            </a:r>
            <a:r>
              <a:rPr lang="fi-FI" sz="1425" i="1" dirty="0" smtClean="0">
                <a:solidFill>
                  <a:srgbClr val="0070C0"/>
                </a:solidFill>
              </a:rPr>
              <a:t> </a:t>
            </a:r>
            <a:r>
              <a:rPr lang="fi-FI" sz="1425" i="1" dirty="0" err="1" smtClean="0">
                <a:solidFill>
                  <a:srgbClr val="0070C0"/>
                </a:solidFill>
              </a:rPr>
              <a:t>KF:s</a:t>
            </a:r>
            <a:r>
              <a:rPr lang="fi-FI" sz="1425" i="1" dirty="0" smtClean="0">
                <a:solidFill>
                  <a:srgbClr val="0070C0"/>
                </a:solidFill>
              </a:rPr>
              <a:t> </a:t>
            </a:r>
            <a:r>
              <a:rPr lang="fi-FI" sz="1425" i="1" dirty="0" err="1" smtClean="0">
                <a:solidFill>
                  <a:srgbClr val="0070C0"/>
                </a:solidFill>
              </a:rPr>
              <a:t>enkät</a:t>
            </a:r>
            <a:r>
              <a:rPr lang="fi-FI" sz="1425" i="1" dirty="0" smtClean="0">
                <a:solidFill>
                  <a:srgbClr val="0070C0"/>
                </a:solidFill>
              </a:rPr>
              <a:t>)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Även kommunernas fortsatta anpassningsåtgärder minskade på verksamhetsutgifterna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Bland annat åldersstrukturens tryck, långtidsarbetslösheten som hållits på hög nivå samt förberedandet av landskapsreformen ökade </a:t>
            </a:r>
            <a:r>
              <a:rPr lang="sv-SE" sz="1425" i="1" dirty="0" smtClean="0">
                <a:solidFill>
                  <a:srgbClr val="0070C0"/>
                </a:solidFill>
              </a:rPr>
              <a:t>trots allt </a:t>
            </a:r>
            <a:r>
              <a:rPr lang="sv-SE" sz="1425" i="1" dirty="0">
                <a:solidFill>
                  <a:srgbClr val="0070C0"/>
                </a:solidFill>
              </a:rPr>
              <a:t>på verksamhetsutgifterna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Utan överförandet av det grundläggande utkomststödet och konkurrenskraftsavtalet hade ökningen varit ca. +1,5 %</a:t>
            </a:r>
          </a:p>
        </p:txBody>
      </p:sp>
    </p:spTree>
    <p:extLst>
      <p:ext uri="{BB962C8B-B14F-4D97-AF65-F5344CB8AC3E}">
        <p14:creationId xmlns:p14="http://schemas.microsoft.com/office/powerpoint/2010/main" val="6173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899592" y="72902"/>
            <a:ext cx="7632848" cy="3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sv-SE" sz="1951" b="1" dirty="0">
                <a:solidFill>
                  <a:schemeClr val="accent1"/>
                </a:solidFill>
              </a:rPr>
              <a:t>Faktorer att beakta i tolkningen av boksluten 2017</a:t>
            </a:r>
          </a:p>
        </p:txBody>
      </p:sp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563888" y="4941388"/>
            <a:ext cx="2171700" cy="166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sp>
        <p:nvSpPr>
          <p:cNvPr id="21" name="Rectangle 150"/>
          <p:cNvSpPr>
            <a:spLocks noChangeArrowheads="1"/>
          </p:cNvSpPr>
          <p:nvPr/>
        </p:nvSpPr>
        <p:spPr bwMode="auto">
          <a:xfrm>
            <a:off x="515319" y="797054"/>
            <a:ext cx="8566027" cy="241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Kommunalskatteinkomsterna ökade endast med 0,1 % </a:t>
            </a: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Ändringarna i skattegrunden minskade på kommunalskatterna med ca. 400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€</a:t>
            </a: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fi-FI" sz="1425" i="1" dirty="0" err="1">
                <a:solidFill>
                  <a:srgbClr val="0070C0"/>
                </a:solidFill>
              </a:rPr>
              <a:t>Konkurrenskraftsavtalet</a:t>
            </a:r>
            <a:r>
              <a:rPr lang="fi-FI" sz="1425" i="1" dirty="0">
                <a:solidFill>
                  <a:srgbClr val="0070C0"/>
                </a:solidFill>
              </a:rPr>
              <a:t> </a:t>
            </a:r>
            <a:r>
              <a:rPr lang="fi-FI" sz="1425" i="1" dirty="0" err="1">
                <a:solidFill>
                  <a:srgbClr val="0070C0"/>
                </a:solidFill>
              </a:rPr>
              <a:t>minskade</a:t>
            </a:r>
            <a:r>
              <a:rPr lang="fi-FI" sz="1425" i="1" dirty="0">
                <a:solidFill>
                  <a:srgbClr val="0070C0"/>
                </a:solidFill>
              </a:rPr>
              <a:t> </a:t>
            </a:r>
            <a:r>
              <a:rPr lang="fi-FI" sz="1425" i="1" dirty="0" err="1">
                <a:solidFill>
                  <a:srgbClr val="0070C0"/>
                </a:solidFill>
              </a:rPr>
              <a:t>på</a:t>
            </a:r>
            <a:r>
              <a:rPr lang="fi-FI" sz="1425" i="1" dirty="0">
                <a:solidFill>
                  <a:srgbClr val="0070C0"/>
                </a:solidFill>
              </a:rPr>
              <a:t> </a:t>
            </a:r>
            <a:r>
              <a:rPr lang="fi-FI" sz="1425" i="1" dirty="0" err="1">
                <a:solidFill>
                  <a:srgbClr val="0070C0"/>
                </a:solidFill>
              </a:rPr>
              <a:t>kommunalskattens</a:t>
            </a:r>
            <a:r>
              <a:rPr lang="fi-FI" sz="1425" i="1" dirty="0">
                <a:solidFill>
                  <a:srgbClr val="0070C0"/>
                </a:solidFill>
              </a:rPr>
              <a:t> </a:t>
            </a:r>
            <a:r>
              <a:rPr lang="fi-FI" sz="1425" i="1" dirty="0" err="1">
                <a:solidFill>
                  <a:srgbClr val="0070C0"/>
                </a:solidFill>
              </a:rPr>
              <a:t>avkastning</a:t>
            </a:r>
            <a:r>
              <a:rPr lang="fi-FI" sz="1425" i="1" dirty="0">
                <a:solidFill>
                  <a:srgbClr val="0070C0"/>
                </a:solidFill>
              </a:rPr>
              <a:t> </a:t>
            </a:r>
            <a:r>
              <a:rPr lang="fi-FI" sz="1425" i="1" dirty="0" err="1">
                <a:solidFill>
                  <a:srgbClr val="0070C0"/>
                </a:solidFill>
              </a:rPr>
              <a:t>med</a:t>
            </a:r>
            <a:r>
              <a:rPr lang="fi-FI" sz="1425" i="1" dirty="0">
                <a:solidFill>
                  <a:srgbClr val="0070C0"/>
                </a:solidFill>
              </a:rPr>
              <a:t> </a:t>
            </a:r>
            <a:r>
              <a:rPr lang="fi-FI" sz="1425" i="1" dirty="0" smtClean="0">
                <a:solidFill>
                  <a:srgbClr val="0070C0"/>
                </a:solidFill>
              </a:rPr>
              <a:t>                 </a:t>
            </a:r>
            <a:r>
              <a:rPr lang="fi-FI" sz="1425" i="1" dirty="0" err="1" smtClean="0">
                <a:solidFill>
                  <a:srgbClr val="0070C0"/>
                </a:solidFill>
              </a:rPr>
              <a:t>ca</a:t>
            </a:r>
            <a:r>
              <a:rPr lang="fi-FI" sz="1425" i="1" dirty="0">
                <a:solidFill>
                  <a:srgbClr val="0070C0"/>
                </a:solidFill>
              </a:rPr>
              <a:t>. </a:t>
            </a:r>
            <a:r>
              <a:rPr lang="fi-FI" sz="1425" i="1" dirty="0" smtClean="0">
                <a:solidFill>
                  <a:srgbClr val="0070C0"/>
                </a:solidFill>
              </a:rPr>
              <a:t>430 </a:t>
            </a:r>
            <a:r>
              <a:rPr lang="fi-FI" sz="1425" i="1" dirty="0" err="1">
                <a:solidFill>
                  <a:srgbClr val="0070C0"/>
                </a:solidFill>
              </a:rPr>
              <a:t>mn</a:t>
            </a:r>
            <a:r>
              <a:rPr lang="fi-FI" sz="1425" i="1" dirty="0">
                <a:solidFill>
                  <a:srgbClr val="0070C0"/>
                </a:solidFill>
              </a:rPr>
              <a:t> </a:t>
            </a:r>
            <a:r>
              <a:rPr lang="fi-FI" sz="1425" i="1" dirty="0" smtClean="0">
                <a:solidFill>
                  <a:srgbClr val="0070C0"/>
                </a:solidFill>
              </a:rPr>
              <a:t>€</a:t>
            </a:r>
            <a:endParaRPr lang="fi-FI" sz="1425" i="1" dirty="0">
              <a:solidFill>
                <a:srgbClr val="0070C0"/>
              </a:solidFill>
            </a:endParaRPr>
          </a:p>
          <a:p>
            <a:pPr marL="714357" lvl="1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Endast 47 kommuner höjde och t.o.m. 14 kommuner sänkte på sin </a:t>
            </a:r>
            <a:r>
              <a:rPr lang="sv-SE" sz="1425" i="1" dirty="0" smtClean="0">
                <a:solidFill>
                  <a:srgbClr val="0070C0"/>
                </a:solidFill>
              </a:rPr>
              <a:t>inkomstskatte-sats </a:t>
            </a:r>
            <a:r>
              <a:rPr lang="sv-SE" sz="1425" i="1" dirty="0">
                <a:solidFill>
                  <a:srgbClr val="0070C0"/>
                </a:solidFill>
              </a:rPr>
              <a:t>för år 2017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Kommunernas samfundsskatteinkomster ökade med 21,5 % (ca. 330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</a:t>
            </a:r>
            <a:r>
              <a:rPr lang="sv-SE" sz="1425" i="1" dirty="0" smtClean="0">
                <a:solidFill>
                  <a:srgbClr val="0070C0"/>
                </a:solidFill>
              </a:rPr>
              <a:t>€)</a:t>
            </a:r>
            <a:endParaRPr lang="sv-SE" sz="1425" i="1" dirty="0">
              <a:solidFill>
                <a:srgbClr val="0070C0"/>
              </a:solidFill>
            </a:endParaRP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Ökningen berodde i huvudsak på skatteinkomster </a:t>
            </a:r>
            <a:r>
              <a:rPr lang="sv-SE" sz="1425" i="1" dirty="0" smtClean="0">
                <a:solidFill>
                  <a:srgbClr val="0070C0"/>
                </a:solidFill>
              </a:rPr>
              <a:t>för </a:t>
            </a:r>
            <a:r>
              <a:rPr lang="sv-SE" sz="1425" i="1" dirty="0">
                <a:solidFill>
                  <a:srgbClr val="0070C0"/>
                </a:solidFill>
              </a:rPr>
              <a:t>skatteåret 2016 </a:t>
            </a:r>
            <a:r>
              <a:rPr lang="sv-SE" sz="1425" i="1" dirty="0" smtClean="0">
                <a:solidFill>
                  <a:srgbClr val="0070C0"/>
                </a:solidFill>
              </a:rPr>
              <a:t>och merparten  </a:t>
            </a:r>
            <a:r>
              <a:rPr lang="sv-SE" sz="1425" i="1" dirty="0">
                <a:solidFill>
                  <a:srgbClr val="0070C0"/>
                </a:solidFill>
              </a:rPr>
              <a:t>därav (ca. 210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</a:t>
            </a:r>
            <a:r>
              <a:rPr lang="sv-SE" sz="1425" i="1" dirty="0" smtClean="0">
                <a:solidFill>
                  <a:srgbClr val="0070C0"/>
                </a:solidFill>
              </a:rPr>
              <a:t>€) </a:t>
            </a:r>
            <a:r>
              <a:rPr lang="sv-SE" sz="1425" i="1" dirty="0">
                <a:solidFill>
                  <a:srgbClr val="0070C0"/>
                </a:solidFill>
              </a:rPr>
              <a:t>berodde på ett enskilt företagsförvärv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Fastighetsskatterna ökade med 6,3 % (ca. 100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</a:t>
            </a:r>
            <a:r>
              <a:rPr lang="sv-SE" sz="1425" i="1" dirty="0" smtClean="0">
                <a:solidFill>
                  <a:srgbClr val="0070C0"/>
                </a:solidFill>
              </a:rPr>
              <a:t>€)</a:t>
            </a:r>
            <a:endParaRPr lang="sv-SE" sz="1425" i="1" dirty="0">
              <a:solidFill>
                <a:srgbClr val="0070C0"/>
              </a:solidFill>
            </a:endParaRPr>
          </a:p>
          <a:p>
            <a:pPr marL="714368" lvl="1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Fastighetsskattesatsernas nedre och övre gränser höjdes, effekten ca. 70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</a:t>
            </a:r>
            <a:r>
              <a:rPr lang="sv-SE" sz="1425" i="1" dirty="0" smtClean="0">
                <a:solidFill>
                  <a:srgbClr val="0070C0"/>
                </a:solidFill>
              </a:rPr>
              <a:t>€</a:t>
            </a:r>
            <a:endParaRPr lang="sv-SE" sz="1425" i="1" dirty="0">
              <a:solidFill>
                <a:srgbClr val="0070C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30526" y="411510"/>
            <a:ext cx="78133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De sammanlagda skatteinkomsterna ökade med 2,0 %, eller 450 </a:t>
            </a:r>
            <a:r>
              <a:rPr lang="sv-SE" sz="1500" b="1" dirty="0" err="1"/>
              <a:t>mn</a:t>
            </a:r>
            <a:r>
              <a:rPr lang="sv-SE" sz="1500" b="1" dirty="0"/>
              <a:t> </a:t>
            </a:r>
            <a:r>
              <a:rPr lang="sv-SE" sz="1500" b="1" dirty="0" smtClean="0"/>
              <a:t>€</a:t>
            </a:r>
            <a:endParaRPr lang="sv-SE" sz="1500" b="1" dirty="0"/>
          </a:p>
        </p:txBody>
      </p:sp>
      <p:sp>
        <p:nvSpPr>
          <p:cNvPr id="11" name="Rectangle 150"/>
          <p:cNvSpPr>
            <a:spLocks noChangeArrowheads="1"/>
          </p:cNvSpPr>
          <p:nvPr/>
        </p:nvSpPr>
        <p:spPr bwMode="auto">
          <a:xfrm>
            <a:off x="515318" y="3480261"/>
            <a:ext cx="8628681" cy="10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30" i="1" dirty="0">
                <a:solidFill>
                  <a:srgbClr val="0070C0"/>
                </a:solidFill>
              </a:rPr>
              <a:t>Konkurrenskraftsavtalets ikraftträdande minskade på statsandelarna med ca. 350 </a:t>
            </a:r>
            <a:r>
              <a:rPr lang="sv-SE" sz="1430" i="1" dirty="0" err="1">
                <a:solidFill>
                  <a:srgbClr val="0070C0"/>
                </a:solidFill>
              </a:rPr>
              <a:t>mn</a:t>
            </a:r>
            <a:r>
              <a:rPr lang="sv-SE" sz="1430" i="1" dirty="0">
                <a:solidFill>
                  <a:srgbClr val="0070C0"/>
                </a:solidFill>
              </a:rPr>
              <a:t> </a:t>
            </a:r>
            <a:r>
              <a:rPr lang="sv-SE" sz="1430" i="1" dirty="0" smtClean="0">
                <a:solidFill>
                  <a:srgbClr val="0070C0"/>
                </a:solidFill>
              </a:rPr>
              <a:t>€</a:t>
            </a:r>
            <a:endParaRPr lang="sv-SE" sz="1430" i="1" dirty="0">
              <a:solidFill>
                <a:srgbClr val="0070C0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 smtClean="0">
                <a:solidFill>
                  <a:srgbClr val="0070C0"/>
                </a:solidFill>
              </a:rPr>
              <a:t>Överförandet av det </a:t>
            </a:r>
            <a:r>
              <a:rPr lang="sv-SE" sz="1425" i="1" dirty="0">
                <a:solidFill>
                  <a:srgbClr val="0070C0"/>
                </a:solidFill>
              </a:rPr>
              <a:t>grundläggande utkomststödet </a:t>
            </a:r>
            <a:r>
              <a:rPr lang="sv-SE" sz="1425" i="1" dirty="0" smtClean="0">
                <a:solidFill>
                  <a:srgbClr val="0070C0"/>
                </a:solidFill>
              </a:rPr>
              <a:t>till </a:t>
            </a:r>
            <a:r>
              <a:rPr lang="sv-SE" sz="1425" i="1" dirty="0">
                <a:solidFill>
                  <a:srgbClr val="0070C0"/>
                </a:solidFill>
              </a:rPr>
              <a:t>FPA minskade på statsandelarna med ca. 330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</a:t>
            </a:r>
            <a:r>
              <a:rPr lang="sv-SE" sz="1425" i="1" dirty="0" smtClean="0">
                <a:solidFill>
                  <a:srgbClr val="0070C0"/>
                </a:solidFill>
              </a:rPr>
              <a:t>€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>
                <a:solidFill>
                  <a:srgbClr val="0070C0"/>
                </a:solidFill>
              </a:rPr>
              <a:t>Övriga statsandelsnedskärningar gjordes </a:t>
            </a:r>
            <a:r>
              <a:rPr lang="sv-SE" sz="1425" i="1" dirty="0" smtClean="0">
                <a:solidFill>
                  <a:srgbClr val="0070C0"/>
                </a:solidFill>
              </a:rPr>
              <a:t>för </a:t>
            </a:r>
            <a:r>
              <a:rPr lang="sv-SE" sz="1425" i="1" dirty="0">
                <a:solidFill>
                  <a:srgbClr val="0070C0"/>
                </a:solidFill>
              </a:rPr>
              <a:t>125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euro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425" i="1" dirty="0" smtClean="0">
                <a:solidFill>
                  <a:srgbClr val="0070C0"/>
                </a:solidFill>
              </a:rPr>
              <a:t>De </a:t>
            </a:r>
            <a:r>
              <a:rPr lang="sv-SE" sz="1425" i="1" dirty="0">
                <a:solidFill>
                  <a:srgbClr val="0070C0"/>
                </a:solidFill>
              </a:rPr>
              <a:t>ändrade skattegrunderna kompenserades genom ökade statsandelar på </a:t>
            </a:r>
            <a:r>
              <a:rPr lang="sv-SE" sz="1425" i="1" dirty="0" smtClean="0">
                <a:solidFill>
                  <a:srgbClr val="0070C0"/>
                </a:solidFill>
              </a:rPr>
              <a:t>ca. 400 </a:t>
            </a:r>
            <a:r>
              <a:rPr lang="sv-SE" sz="1425" i="1" dirty="0" err="1">
                <a:solidFill>
                  <a:srgbClr val="0070C0"/>
                </a:solidFill>
              </a:rPr>
              <a:t>mn</a:t>
            </a:r>
            <a:r>
              <a:rPr lang="sv-SE" sz="1425" i="1" dirty="0">
                <a:solidFill>
                  <a:srgbClr val="0070C0"/>
                </a:solidFill>
              </a:rPr>
              <a:t> €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03886" y="3147814"/>
            <a:ext cx="66816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Statsandelarna sjönk med över 3 % eller närmare 300 </a:t>
            </a:r>
            <a:r>
              <a:rPr lang="sv-SE" sz="1500" b="1" dirty="0" err="1"/>
              <a:t>mn</a:t>
            </a:r>
            <a:r>
              <a:rPr lang="sv-SE" sz="1500" b="1" dirty="0"/>
              <a:t> </a:t>
            </a:r>
            <a:r>
              <a:rPr lang="sv-SE" sz="1500" b="1" dirty="0" smtClean="0"/>
              <a:t>€</a:t>
            </a:r>
            <a:endParaRPr lang="sv-SE" sz="1500" b="1" dirty="0"/>
          </a:p>
        </p:txBody>
      </p:sp>
    </p:spTree>
    <p:extLst>
      <p:ext uri="{BB962C8B-B14F-4D97-AF65-F5344CB8AC3E}">
        <p14:creationId xmlns:p14="http://schemas.microsoft.com/office/powerpoint/2010/main" val="8646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32613" y="4856004"/>
            <a:ext cx="2353827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857229" indent="-171446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200121" indent="-171446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1885904" indent="-171446" defTabSz="3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228795" indent="-171446" defTabSz="3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2571686" indent="-171446" defTabSz="3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2914578" indent="-171446" defTabSz="3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00" smtClean="0">
                <a:solidFill>
                  <a:schemeClr val="accent1"/>
                </a:solidFill>
              </a:rPr>
              <a:t>7.2.2018 Jari Koskinen</a:t>
            </a:r>
            <a:endParaRPr lang="fi-FI" sz="800" dirty="0">
              <a:solidFill>
                <a:schemeClr val="accent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55526"/>
            <a:ext cx="7825321" cy="3406479"/>
          </a:xfrm>
          <a:prstGeom prst="rect">
            <a:avLst/>
          </a:prstGeom>
        </p:spPr>
      </p:pic>
      <p:sp>
        <p:nvSpPr>
          <p:cNvPr id="10" name="Text Box 123"/>
          <p:cNvSpPr txBox="1">
            <a:spLocks noChangeArrowheads="1"/>
          </p:cNvSpPr>
          <p:nvPr/>
        </p:nvSpPr>
        <p:spPr bwMode="auto">
          <a:xfrm>
            <a:off x="1209588" y="0"/>
            <a:ext cx="7012855" cy="6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fi-FI" sz="1900" dirty="0">
                <a:solidFill>
                  <a:srgbClr val="003161"/>
                </a:solidFill>
              </a:rPr>
              <a:t>Uppgifter om kommunernas ekonomi </a:t>
            </a:r>
            <a:r>
              <a:rPr lang="fi-FI" sz="1900" dirty="0" err="1">
                <a:solidFill>
                  <a:srgbClr val="003161"/>
                </a:solidFill>
              </a:rPr>
              <a:t>åren</a:t>
            </a:r>
            <a:r>
              <a:rPr lang="fi-FI" sz="1900" dirty="0">
                <a:solidFill>
                  <a:srgbClr val="003161"/>
                </a:solidFill>
              </a:rPr>
              <a:t> </a:t>
            </a:r>
            <a:r>
              <a:rPr lang="fi-FI" sz="1900" dirty="0" smtClean="0">
                <a:solidFill>
                  <a:srgbClr val="003161"/>
                </a:solidFill>
              </a:rPr>
              <a:t>2010-2017</a:t>
            </a:r>
            <a:endParaRPr lang="fi-FI" sz="1900" dirty="0">
              <a:solidFill>
                <a:srgbClr val="003161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fi-FI" sz="1400" dirty="0">
                <a:solidFill>
                  <a:srgbClr val="003161"/>
                </a:solidFill>
              </a:rPr>
              <a:t>Exkl. Åland, inkl. särredovisade </a:t>
            </a:r>
            <a:r>
              <a:rPr lang="fi-FI" sz="1400" dirty="0" err="1">
                <a:solidFill>
                  <a:srgbClr val="003161"/>
                </a:solidFill>
              </a:rPr>
              <a:t>affärsverk</a:t>
            </a:r>
            <a:r>
              <a:rPr lang="fi-FI" sz="1600" dirty="0">
                <a:solidFill>
                  <a:srgbClr val="003161"/>
                </a:solidFill>
              </a:rPr>
              <a:t>.</a:t>
            </a:r>
          </a:p>
        </p:txBody>
      </p:sp>
      <p:sp>
        <p:nvSpPr>
          <p:cNvPr id="11" name="Tekstiruutu 165"/>
          <p:cNvSpPr txBox="1">
            <a:spLocks noChangeArrowheads="1"/>
          </p:cNvSpPr>
          <p:nvPr/>
        </p:nvSpPr>
        <p:spPr bwMode="auto">
          <a:xfrm>
            <a:off x="323529" y="3939902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>
                <a:solidFill>
                  <a:srgbClr val="00B050"/>
                </a:solidFill>
              </a:rPr>
              <a:t> </a:t>
            </a:r>
            <a:r>
              <a:rPr lang="fi-FI" sz="900" dirty="0">
                <a:solidFill>
                  <a:srgbClr val="003882"/>
                </a:solidFill>
              </a:rPr>
              <a:t>1) I % av de </a:t>
            </a:r>
            <a:r>
              <a:rPr lang="fi-FI" sz="900" dirty="0" err="1">
                <a:solidFill>
                  <a:srgbClr val="003882"/>
                </a:solidFill>
              </a:rPr>
              <a:t>egna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anskaffningsutgifterna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b="1" dirty="0">
                <a:solidFill>
                  <a:srgbClr val="003882"/>
                </a:solidFill>
              </a:rPr>
              <a:t>för </a:t>
            </a:r>
            <a:r>
              <a:rPr lang="fi-FI" sz="900" b="1" dirty="0" err="1">
                <a:solidFill>
                  <a:srgbClr val="003882"/>
                </a:solidFill>
              </a:rPr>
              <a:t>investeringar</a:t>
            </a:r>
            <a:r>
              <a:rPr lang="fi-FI" sz="900" b="1" dirty="0">
                <a:solidFill>
                  <a:srgbClr val="003882"/>
                </a:solidFill>
              </a:rPr>
              <a:t> </a:t>
            </a:r>
            <a:r>
              <a:rPr lang="fi-FI" sz="900" b="1" dirty="0" err="1">
                <a:solidFill>
                  <a:srgbClr val="003882"/>
                </a:solidFill>
              </a:rPr>
              <a:t>som</a:t>
            </a:r>
            <a:r>
              <a:rPr lang="fi-FI" sz="900" b="1" dirty="0">
                <a:solidFill>
                  <a:srgbClr val="003882"/>
                </a:solidFill>
              </a:rPr>
              <a:t> </a:t>
            </a:r>
            <a:r>
              <a:rPr lang="fi-FI" sz="900" b="1" dirty="0" err="1">
                <a:solidFill>
                  <a:srgbClr val="003882"/>
                </a:solidFill>
              </a:rPr>
              <a:t>avskrivs</a:t>
            </a:r>
            <a:r>
              <a:rPr lang="fi-FI" sz="900" b="1" dirty="0">
                <a:solidFill>
                  <a:srgbClr val="003882"/>
                </a:solidFill>
              </a:rPr>
              <a:t> </a:t>
            </a:r>
            <a:r>
              <a:rPr lang="fi-FI" sz="900" dirty="0">
                <a:solidFill>
                  <a:srgbClr val="003882"/>
                </a:solidFill>
              </a:rPr>
              <a:t>= </a:t>
            </a:r>
            <a:r>
              <a:rPr lang="fi-FI" sz="900" dirty="0" err="1">
                <a:solidFill>
                  <a:srgbClr val="003882"/>
                </a:solidFill>
              </a:rPr>
              <a:t>Investeringsutgifter</a:t>
            </a:r>
            <a:r>
              <a:rPr lang="fi-FI" sz="900" dirty="0">
                <a:solidFill>
                  <a:srgbClr val="003882"/>
                </a:solidFill>
              </a:rPr>
              <a:t> – </a:t>
            </a:r>
            <a:r>
              <a:rPr lang="fi-FI" sz="900" dirty="0" err="1">
                <a:solidFill>
                  <a:srgbClr val="003882"/>
                </a:solidFill>
              </a:rPr>
              <a:t>Anskaffning</a:t>
            </a:r>
            <a:r>
              <a:rPr lang="fi-FI" sz="900" dirty="0">
                <a:solidFill>
                  <a:srgbClr val="003882"/>
                </a:solidFill>
              </a:rPr>
              <a:t>   av </a:t>
            </a:r>
            <a:r>
              <a:rPr lang="fi-FI" sz="900" dirty="0" err="1">
                <a:solidFill>
                  <a:srgbClr val="003882"/>
                </a:solidFill>
              </a:rPr>
              <a:t>mark-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och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vattenområden</a:t>
            </a:r>
            <a:r>
              <a:rPr lang="fi-FI" sz="900" dirty="0">
                <a:solidFill>
                  <a:srgbClr val="003882"/>
                </a:solidFill>
              </a:rPr>
              <a:t> –   </a:t>
            </a:r>
          </a:p>
          <a:p>
            <a:pPr eaLnBrk="1" hangingPunct="1"/>
            <a:r>
              <a:rPr lang="fi-FI" sz="900" dirty="0">
                <a:solidFill>
                  <a:srgbClr val="003882"/>
                </a:solidFill>
              </a:rPr>
              <a:t>      </a:t>
            </a:r>
            <a:r>
              <a:rPr lang="fi-FI" sz="900" dirty="0" err="1">
                <a:solidFill>
                  <a:srgbClr val="003882"/>
                </a:solidFill>
              </a:rPr>
              <a:t>Anskaffning</a:t>
            </a:r>
            <a:r>
              <a:rPr lang="fi-FI" sz="900" dirty="0">
                <a:solidFill>
                  <a:srgbClr val="003882"/>
                </a:solidFill>
              </a:rPr>
              <a:t> av </a:t>
            </a:r>
            <a:r>
              <a:rPr lang="fi-FI" sz="900" dirty="0" err="1">
                <a:solidFill>
                  <a:srgbClr val="003882"/>
                </a:solidFill>
              </a:rPr>
              <a:t>aktier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och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andelar</a:t>
            </a:r>
            <a:r>
              <a:rPr lang="fi-FI" sz="900" dirty="0">
                <a:solidFill>
                  <a:srgbClr val="003882"/>
                </a:solidFill>
              </a:rPr>
              <a:t> – </a:t>
            </a:r>
            <a:r>
              <a:rPr lang="fi-FI" sz="900" dirty="0" err="1">
                <a:solidFill>
                  <a:srgbClr val="003882"/>
                </a:solidFill>
              </a:rPr>
              <a:t>Finansieringsandelar</a:t>
            </a:r>
            <a:r>
              <a:rPr lang="fi-FI" sz="900" dirty="0">
                <a:solidFill>
                  <a:srgbClr val="003882"/>
                </a:solidFill>
              </a:rPr>
              <a:t> för </a:t>
            </a:r>
            <a:r>
              <a:rPr lang="fi-FI" sz="900" dirty="0" err="1">
                <a:solidFill>
                  <a:srgbClr val="003882"/>
                </a:solidFill>
              </a:rPr>
              <a:t>investeringar</a:t>
            </a:r>
            <a:r>
              <a:rPr lang="fi-FI" sz="900" dirty="0">
                <a:solidFill>
                  <a:srgbClr val="003882"/>
                </a:solidFill>
              </a:rPr>
              <a:t>.</a:t>
            </a:r>
          </a:p>
        </p:txBody>
      </p:sp>
      <p:sp>
        <p:nvSpPr>
          <p:cNvPr id="12" name="Tekstiruutu 2"/>
          <p:cNvSpPr txBox="1">
            <a:spLocks noChangeArrowheads="1"/>
          </p:cNvSpPr>
          <p:nvPr/>
        </p:nvSpPr>
        <p:spPr bwMode="auto">
          <a:xfrm>
            <a:off x="340819" y="4273276"/>
            <a:ext cx="8312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900" dirty="0">
                <a:solidFill>
                  <a:srgbClr val="00B050"/>
                </a:solidFill>
              </a:rPr>
              <a:t> </a:t>
            </a:r>
            <a:r>
              <a:rPr lang="fi-FI" sz="900" dirty="0">
                <a:solidFill>
                  <a:srgbClr val="003882"/>
                </a:solidFill>
              </a:rPr>
              <a:t>2) </a:t>
            </a:r>
            <a:r>
              <a:rPr lang="fi-FI" sz="900" dirty="0" err="1">
                <a:solidFill>
                  <a:srgbClr val="003882"/>
                </a:solidFill>
              </a:rPr>
              <a:t>År</a:t>
            </a:r>
            <a:r>
              <a:rPr lang="fi-FI" sz="900" dirty="0">
                <a:solidFill>
                  <a:srgbClr val="003882"/>
                </a:solidFill>
              </a:rPr>
              <a:t> 2010 </a:t>
            </a:r>
            <a:r>
              <a:rPr lang="fi-FI" sz="900" dirty="0" err="1">
                <a:solidFill>
                  <a:srgbClr val="003882"/>
                </a:solidFill>
              </a:rPr>
              <a:t>innehåller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extraordinära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inkomster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på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cirka</a:t>
            </a:r>
            <a:r>
              <a:rPr lang="fi-FI" sz="900" dirty="0">
                <a:solidFill>
                  <a:srgbClr val="003882"/>
                </a:solidFill>
              </a:rPr>
              <a:t> 0,95 md € </a:t>
            </a:r>
            <a:r>
              <a:rPr lang="fi-FI" sz="900" dirty="0" err="1">
                <a:solidFill>
                  <a:srgbClr val="003882"/>
                </a:solidFill>
              </a:rPr>
              <a:t>till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följd</a:t>
            </a:r>
            <a:r>
              <a:rPr lang="fi-FI" sz="900" dirty="0">
                <a:solidFill>
                  <a:srgbClr val="003882"/>
                </a:solidFill>
              </a:rPr>
              <a:t> av </a:t>
            </a:r>
            <a:r>
              <a:rPr lang="fi-FI" sz="900" dirty="0" err="1">
                <a:solidFill>
                  <a:srgbClr val="003882"/>
                </a:solidFill>
              </a:rPr>
              <a:t>att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bildandet</a:t>
            </a:r>
            <a:r>
              <a:rPr lang="fi-FI" sz="900" dirty="0">
                <a:solidFill>
                  <a:srgbClr val="003882"/>
                </a:solidFill>
              </a:rPr>
              <a:t> av HRM. </a:t>
            </a:r>
            <a:r>
              <a:rPr lang="fi-FI" sz="900" dirty="0" err="1">
                <a:solidFill>
                  <a:srgbClr val="003882"/>
                </a:solidFill>
              </a:rPr>
              <a:t>Innehåller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extraordinära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inkomster</a:t>
            </a:r>
            <a:endParaRPr lang="fi-FI" sz="900" dirty="0">
              <a:solidFill>
                <a:srgbClr val="003882"/>
              </a:solidFill>
            </a:endParaRPr>
          </a:p>
          <a:p>
            <a:pPr eaLnBrk="1" hangingPunct="1"/>
            <a:r>
              <a:rPr lang="fi-FI" sz="900" dirty="0">
                <a:solidFill>
                  <a:srgbClr val="003882"/>
                </a:solidFill>
              </a:rPr>
              <a:t>     </a:t>
            </a:r>
            <a:r>
              <a:rPr lang="fi-FI" sz="900" dirty="0" err="1">
                <a:solidFill>
                  <a:srgbClr val="003882"/>
                </a:solidFill>
              </a:rPr>
              <a:t>på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cirka</a:t>
            </a:r>
            <a:r>
              <a:rPr lang="fi-FI" sz="900" dirty="0">
                <a:solidFill>
                  <a:srgbClr val="003882"/>
                </a:solidFill>
              </a:rPr>
              <a:t> 1,7 md € </a:t>
            </a:r>
            <a:r>
              <a:rPr lang="fi-FI" sz="900" dirty="0" err="1">
                <a:solidFill>
                  <a:srgbClr val="003882"/>
                </a:solidFill>
              </a:rPr>
              <a:t>till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följd</a:t>
            </a:r>
            <a:r>
              <a:rPr lang="fi-FI" sz="900" dirty="0">
                <a:solidFill>
                  <a:srgbClr val="003882"/>
                </a:solidFill>
              </a:rPr>
              <a:t> av </a:t>
            </a:r>
            <a:r>
              <a:rPr lang="fi-FI" sz="900" dirty="0" err="1">
                <a:solidFill>
                  <a:srgbClr val="003882"/>
                </a:solidFill>
              </a:rPr>
              <a:t>bolagiseringar</a:t>
            </a:r>
            <a:r>
              <a:rPr lang="fi-FI" sz="900" dirty="0">
                <a:solidFill>
                  <a:srgbClr val="003882"/>
                </a:solidFill>
              </a:rPr>
              <a:t> av </a:t>
            </a:r>
            <a:r>
              <a:rPr lang="fi-FI" sz="900" dirty="0" err="1">
                <a:solidFill>
                  <a:srgbClr val="003882"/>
                </a:solidFill>
              </a:rPr>
              <a:t>affärsverk</a:t>
            </a:r>
            <a:r>
              <a:rPr lang="fi-FI" sz="900" dirty="0">
                <a:solidFill>
                  <a:srgbClr val="003882"/>
                </a:solidFill>
              </a:rPr>
              <a:t>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588225" y="4728247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28386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522153" y="4965321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dirty="0" smtClean="0">
                <a:solidFill>
                  <a:schemeClr val="accent1"/>
                </a:solidFill>
              </a:rPr>
              <a:t>7.2.2018 Jari Koskinen</a:t>
            </a:r>
            <a:endParaRPr lang="fi-FI" sz="800" dirty="0">
              <a:solidFill>
                <a:schemeClr val="accent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55527"/>
            <a:ext cx="5832647" cy="386619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971600" y="4371950"/>
            <a:ext cx="7581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 </a:t>
            </a:r>
            <a:r>
              <a:rPr lang="fi-FI" sz="900" i="1" dirty="0"/>
              <a:t>1) </a:t>
            </a:r>
            <a:r>
              <a:rPr lang="fi-FI" sz="900" i="1" dirty="0" err="1"/>
              <a:t>Investeringar</a:t>
            </a:r>
            <a:r>
              <a:rPr lang="fi-FI" sz="900" i="1" dirty="0"/>
              <a:t> </a:t>
            </a:r>
            <a:r>
              <a:rPr lang="fi-FI" sz="900" i="1" dirty="0" err="1"/>
              <a:t>som</a:t>
            </a:r>
            <a:r>
              <a:rPr lang="fi-FI" sz="900" i="1" dirty="0"/>
              <a:t> </a:t>
            </a:r>
            <a:r>
              <a:rPr lang="fi-FI" sz="900" i="1" dirty="0" err="1"/>
              <a:t>avskrivs</a:t>
            </a:r>
            <a:r>
              <a:rPr lang="fi-FI" sz="900" i="1" dirty="0"/>
              <a:t> = </a:t>
            </a:r>
            <a:r>
              <a:rPr lang="fi-FI" sz="900" i="1" dirty="0" err="1"/>
              <a:t>Investeringsutgifter</a:t>
            </a:r>
            <a:r>
              <a:rPr lang="fi-FI" sz="900" i="1" dirty="0"/>
              <a:t> </a:t>
            </a:r>
            <a:r>
              <a:rPr lang="fi-FI" sz="900" i="1" dirty="0" err="1"/>
              <a:t>utan</a:t>
            </a:r>
            <a:r>
              <a:rPr lang="fi-FI" sz="900" i="1" dirty="0"/>
              <a:t> </a:t>
            </a:r>
            <a:r>
              <a:rPr lang="fi-FI" sz="900" i="1" dirty="0" err="1"/>
              <a:t>mark-</a:t>
            </a:r>
            <a:r>
              <a:rPr lang="fi-FI" sz="900" i="1" dirty="0"/>
              <a:t> </a:t>
            </a:r>
            <a:r>
              <a:rPr lang="fi-FI" sz="900" i="1" dirty="0" err="1"/>
              <a:t>och</a:t>
            </a:r>
            <a:r>
              <a:rPr lang="fi-FI" sz="900" i="1" dirty="0"/>
              <a:t> </a:t>
            </a:r>
            <a:r>
              <a:rPr lang="fi-FI" sz="900" i="1" dirty="0" err="1"/>
              <a:t>vattenområden</a:t>
            </a:r>
            <a:r>
              <a:rPr lang="fi-FI" sz="900" i="1" dirty="0"/>
              <a:t> </a:t>
            </a:r>
            <a:r>
              <a:rPr lang="fi-FI" sz="900" i="1" dirty="0" err="1"/>
              <a:t>samt</a:t>
            </a:r>
            <a:r>
              <a:rPr lang="fi-FI" sz="900" i="1" dirty="0"/>
              <a:t> </a:t>
            </a:r>
            <a:r>
              <a:rPr lang="fi-FI" sz="900" i="1" dirty="0" err="1"/>
              <a:t>anskaffning</a:t>
            </a:r>
            <a:r>
              <a:rPr lang="fi-FI" sz="900" i="1" dirty="0"/>
              <a:t> av </a:t>
            </a:r>
            <a:r>
              <a:rPr lang="fi-FI" sz="900" i="1" dirty="0" err="1"/>
              <a:t>aktier</a:t>
            </a:r>
            <a:r>
              <a:rPr lang="fi-FI" sz="900" i="1" dirty="0"/>
              <a:t> </a:t>
            </a:r>
            <a:r>
              <a:rPr lang="fi-FI" sz="900" i="1" dirty="0" err="1"/>
              <a:t>och</a:t>
            </a:r>
            <a:r>
              <a:rPr lang="fi-FI" sz="900" i="1" dirty="0"/>
              <a:t> </a:t>
            </a:r>
            <a:r>
              <a:rPr lang="fi-FI" sz="900" i="1" dirty="0" err="1"/>
              <a:t>andelar</a:t>
            </a:r>
            <a:endParaRPr lang="fi-FI" sz="900" i="1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932040" y="4643846"/>
            <a:ext cx="4356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i-FI" sz="800" dirty="0" err="1"/>
              <a:t>Källa</a:t>
            </a:r>
            <a:r>
              <a:rPr lang="fi-FI" sz="800" dirty="0"/>
              <a:t>: </a:t>
            </a:r>
            <a:r>
              <a:rPr lang="fi-FI" sz="800" dirty="0" err="1"/>
              <a:t>Statistikcentralen</a:t>
            </a:r>
            <a:r>
              <a:rPr lang="fi-FI" sz="800" dirty="0"/>
              <a:t>. I </a:t>
            </a:r>
            <a:r>
              <a:rPr lang="fi-FI" sz="800" dirty="0" err="1"/>
              <a:t>uppgifterna</a:t>
            </a:r>
            <a:r>
              <a:rPr lang="fi-FI" sz="800" dirty="0"/>
              <a:t> för </a:t>
            </a:r>
            <a:r>
              <a:rPr lang="fi-FI" sz="800" dirty="0" err="1"/>
              <a:t>år</a:t>
            </a:r>
            <a:r>
              <a:rPr lang="fi-FI" sz="800" dirty="0"/>
              <a:t> </a:t>
            </a:r>
            <a:r>
              <a:rPr lang="fi-FI" sz="800" dirty="0" smtClean="0"/>
              <a:t>2017 </a:t>
            </a:r>
            <a:r>
              <a:rPr lang="fi-FI" sz="800" dirty="0" err="1" smtClean="0"/>
              <a:t>har</a:t>
            </a:r>
            <a:r>
              <a:rPr lang="fi-FI" sz="800" dirty="0" smtClean="0"/>
              <a:t>  </a:t>
            </a:r>
            <a:r>
              <a:rPr lang="fi-FI" sz="800" dirty="0" err="1" smtClean="0"/>
              <a:t>Kommunförbundets</a:t>
            </a:r>
            <a:r>
              <a:rPr lang="fi-FI" sz="800" dirty="0" smtClean="0"/>
              <a:t>  </a:t>
            </a:r>
            <a:r>
              <a:rPr lang="fi-FI" sz="800" dirty="0" err="1"/>
              <a:t>uppskattningar</a:t>
            </a:r>
            <a:r>
              <a:rPr lang="fi-FI" sz="800" dirty="0"/>
              <a:t> av </a:t>
            </a:r>
            <a:r>
              <a:rPr lang="fi-FI" sz="800" dirty="0" err="1"/>
              <a:t>Ålands</a:t>
            </a:r>
            <a:r>
              <a:rPr lang="fi-FI" sz="800" dirty="0"/>
              <a:t> </a:t>
            </a:r>
            <a:r>
              <a:rPr lang="fi-FI" sz="800" dirty="0" err="1"/>
              <a:t>kommuners</a:t>
            </a:r>
            <a:r>
              <a:rPr lang="fi-FI" sz="800" dirty="0"/>
              <a:t> </a:t>
            </a:r>
            <a:r>
              <a:rPr lang="fi-FI" sz="800" dirty="0" err="1"/>
              <a:t>uppgifter</a:t>
            </a:r>
            <a:r>
              <a:rPr lang="fi-FI" sz="800" dirty="0"/>
              <a:t> </a:t>
            </a:r>
            <a:r>
              <a:rPr lang="fi-FI" sz="800" dirty="0" err="1"/>
              <a:t>inkluderats</a:t>
            </a:r>
            <a:r>
              <a:rPr lang="fi-FI" sz="800" dirty="0"/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504" y="-27384"/>
            <a:ext cx="8893175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fi-FI" dirty="0"/>
              <a:t>Centrala poster i </a:t>
            </a:r>
            <a:r>
              <a:rPr lang="fi-FI" dirty="0" err="1"/>
              <a:t>kommunernas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samkommunernas</a:t>
            </a:r>
            <a:r>
              <a:rPr lang="fi-FI" dirty="0"/>
              <a:t> </a:t>
            </a:r>
            <a:r>
              <a:rPr lang="fi-FI" dirty="0" err="1"/>
              <a:t>bokslut</a:t>
            </a:r>
            <a:endParaRPr lang="fi-FI" dirty="0"/>
          </a:p>
          <a:p>
            <a:pPr algn="ctr" eaLnBrk="1" hangingPunct="1">
              <a:lnSpc>
                <a:spcPct val="95000"/>
              </a:lnSpc>
            </a:pPr>
            <a:r>
              <a:rPr lang="fi-FI" dirty="0"/>
              <a:t> </a:t>
            </a:r>
            <a:r>
              <a:rPr lang="fi-FI" dirty="0" smtClean="0"/>
              <a:t>2016-2017 </a:t>
            </a:r>
            <a:r>
              <a:rPr lang="fi-FI" dirty="0"/>
              <a:t>(</a:t>
            </a:r>
            <a:r>
              <a:rPr lang="fi-FI" dirty="0" err="1"/>
              <a:t>inkl</a:t>
            </a:r>
            <a:r>
              <a:rPr lang="fi-FI" dirty="0"/>
              <a:t>. </a:t>
            </a:r>
            <a:r>
              <a:rPr lang="fi-FI" dirty="0" err="1"/>
              <a:t>särredovisade</a:t>
            </a:r>
            <a:r>
              <a:rPr lang="fi-FI" dirty="0"/>
              <a:t> </a:t>
            </a:r>
            <a:r>
              <a:rPr lang="fi-FI" dirty="0" err="1"/>
              <a:t>affärsverk</a:t>
            </a:r>
            <a:r>
              <a:rPr lang="fi-FI" dirty="0"/>
              <a:t>)</a:t>
            </a:r>
            <a:endParaRPr lang="fi-FI" dirty="0">
              <a:solidFill>
                <a:srgbClr val="003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33539" y="912020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912020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1633539" y="912020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912020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591"/>
              </p:ext>
            </p:extLst>
          </p:nvPr>
        </p:nvGraphicFramePr>
        <p:xfrm>
          <a:off x="611560" y="843558"/>
          <a:ext cx="8208911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251520" y="86919"/>
            <a:ext cx="878497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700" dirty="0" err="1" smtClean="0">
                <a:solidFill>
                  <a:schemeClr val="accent1"/>
                </a:solidFill>
              </a:rPr>
              <a:t>Kommunernas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verksamhetsbidrag</a:t>
            </a:r>
            <a:r>
              <a:rPr lang="fi-FI" sz="1700" dirty="0" smtClean="0">
                <a:solidFill>
                  <a:schemeClr val="accent1"/>
                </a:solidFill>
              </a:rPr>
              <a:t> (</a:t>
            </a:r>
            <a:r>
              <a:rPr lang="fi-FI" sz="1700" dirty="0" err="1" smtClean="0">
                <a:solidFill>
                  <a:schemeClr val="accent1"/>
                </a:solidFill>
              </a:rPr>
              <a:t>absoluta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värdet</a:t>
            </a:r>
            <a:r>
              <a:rPr lang="fi-FI" sz="1700" dirty="0" smtClean="0">
                <a:solidFill>
                  <a:schemeClr val="accent1"/>
                </a:solidFill>
              </a:rPr>
              <a:t>) </a:t>
            </a:r>
            <a:r>
              <a:rPr lang="fi-FI" sz="1700" dirty="0" err="1" smtClean="0">
                <a:solidFill>
                  <a:schemeClr val="accent1"/>
                </a:solidFill>
              </a:rPr>
              <a:t>och</a:t>
            </a:r>
            <a:r>
              <a:rPr lang="fi-FI" sz="1700" dirty="0" smtClean="0">
                <a:solidFill>
                  <a:schemeClr val="accent1"/>
                </a:solidFill>
              </a:rPr>
              <a:t> </a:t>
            </a:r>
            <a:r>
              <a:rPr lang="fi-FI" sz="1700" dirty="0" err="1" smtClean="0">
                <a:solidFill>
                  <a:schemeClr val="accent1"/>
                </a:solidFill>
              </a:rPr>
              <a:t>skattefinansiering</a:t>
            </a:r>
            <a:r>
              <a:rPr lang="fi-FI" sz="1700" dirty="0" smtClean="0">
                <a:solidFill>
                  <a:schemeClr val="accent1"/>
                </a:solidFill>
              </a:rPr>
              <a:t> 2017</a:t>
            </a:r>
            <a:endParaRPr lang="fi-FI" sz="1700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i-FI" dirty="0" err="1" smtClean="0">
                <a:solidFill>
                  <a:schemeClr val="accent1"/>
                </a:solidFill>
              </a:rPr>
              <a:t>Enligt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kommunstorlek</a:t>
            </a:r>
            <a:r>
              <a:rPr lang="fi-FI" dirty="0" smtClean="0">
                <a:solidFill>
                  <a:schemeClr val="accent1"/>
                </a:solidFill>
              </a:rPr>
              <a:t> i </a:t>
            </a:r>
            <a:r>
              <a:rPr lang="fi-FI" dirty="0" err="1" smtClean="0">
                <a:solidFill>
                  <a:schemeClr val="accent1"/>
                </a:solidFill>
              </a:rPr>
              <a:t>Fasta</a:t>
            </a:r>
            <a:r>
              <a:rPr lang="fi-FI" dirty="0" smtClean="0">
                <a:solidFill>
                  <a:schemeClr val="accent1"/>
                </a:solidFill>
              </a:rPr>
              <a:t> Finland, €/</a:t>
            </a:r>
            <a:r>
              <a:rPr lang="fi-FI" dirty="0" err="1" smtClean="0">
                <a:solidFill>
                  <a:schemeClr val="accent1"/>
                </a:solidFill>
              </a:rPr>
              <a:t>invånare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4591" name="Text Box 27"/>
          <p:cNvSpPr txBox="1">
            <a:spLocks noChangeArrowheads="1"/>
          </p:cNvSpPr>
          <p:nvPr/>
        </p:nvSpPr>
        <p:spPr bwMode="auto">
          <a:xfrm>
            <a:off x="1043608" y="555526"/>
            <a:ext cx="130849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i-FI" sz="1200" dirty="0" err="1" smtClean="0"/>
              <a:t>Antal</a:t>
            </a:r>
            <a:r>
              <a:rPr lang="fi-FI" sz="1200" dirty="0" smtClean="0"/>
              <a:t> </a:t>
            </a:r>
            <a:r>
              <a:rPr lang="fi-FI" sz="1200" dirty="0" err="1" smtClean="0"/>
              <a:t>invånare</a:t>
            </a:r>
            <a:endParaRPr lang="fi-FI" sz="1200" dirty="0"/>
          </a:p>
          <a:p>
            <a:pPr algn="ctr" eaLnBrk="1" hangingPunct="1">
              <a:lnSpc>
                <a:spcPct val="90000"/>
              </a:lnSpc>
            </a:pPr>
            <a:r>
              <a:rPr lang="fi-FI" sz="1200" dirty="0" smtClean="0"/>
              <a:t>31.12.2016</a:t>
            </a:r>
            <a:endParaRPr lang="fi-FI" sz="1200" dirty="0"/>
          </a:p>
        </p:txBody>
      </p:sp>
      <p:sp>
        <p:nvSpPr>
          <p:cNvPr id="22545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779912" y="4857785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800" dirty="0" smtClean="0">
                <a:solidFill>
                  <a:schemeClr val="accent1"/>
                </a:solidFill>
              </a:rPr>
              <a:t>7.2.2018 Jari Koskinen</a:t>
            </a:r>
            <a:endParaRPr lang="fi-FI" sz="800" dirty="0">
              <a:solidFill>
                <a:schemeClr val="accent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74412" y="4376018"/>
            <a:ext cx="8280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 1) </a:t>
            </a:r>
            <a:r>
              <a:rPr lang="sv-FI" sz="900" dirty="0"/>
              <a:t>Verksamhetsbidraget utgör skillnaden mellan verksamhetsinkomster och verksamhetsutgifter </a:t>
            </a:r>
            <a:r>
              <a:rPr lang="sv-FI" sz="900" dirty="0" smtClean="0"/>
              <a:t>och skall </a:t>
            </a:r>
            <a:r>
              <a:rPr lang="sv-FI" sz="900" dirty="0"/>
              <a:t>täckas med skattefinansiering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588225" y="4728247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10489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33539" y="912020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912020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1633539" y="912020"/>
          <a:ext cx="6057900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912020"/>
                        <a:ext cx="6057900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02759"/>
              </p:ext>
            </p:extLst>
          </p:nvPr>
        </p:nvGraphicFramePr>
        <p:xfrm>
          <a:off x="820059" y="912020"/>
          <a:ext cx="7844972" cy="36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1209380" y="115599"/>
            <a:ext cx="759855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900" dirty="0" err="1" smtClean="0">
                <a:solidFill>
                  <a:schemeClr val="accent1"/>
                </a:solidFill>
              </a:rPr>
              <a:t>Kommunernas</a:t>
            </a:r>
            <a:r>
              <a:rPr lang="fi-FI" sz="1900" dirty="0" smtClean="0">
                <a:solidFill>
                  <a:schemeClr val="accent1"/>
                </a:solidFill>
              </a:rPr>
              <a:t> </a:t>
            </a:r>
            <a:r>
              <a:rPr lang="fi-FI" sz="1900" dirty="0" err="1" smtClean="0">
                <a:solidFill>
                  <a:schemeClr val="accent1"/>
                </a:solidFill>
              </a:rPr>
              <a:t>årsbidrag</a:t>
            </a:r>
            <a:r>
              <a:rPr lang="fi-FI" sz="1900" dirty="0" smtClean="0">
                <a:solidFill>
                  <a:schemeClr val="accent1"/>
                </a:solidFill>
              </a:rPr>
              <a:t> </a:t>
            </a:r>
            <a:r>
              <a:rPr lang="fi-FI" sz="1900" dirty="0" err="1" smtClean="0">
                <a:solidFill>
                  <a:schemeClr val="accent1"/>
                </a:solidFill>
              </a:rPr>
              <a:t>enligt</a:t>
            </a:r>
            <a:r>
              <a:rPr lang="fi-FI" sz="1900" dirty="0" smtClean="0">
                <a:solidFill>
                  <a:schemeClr val="accent1"/>
                </a:solidFill>
              </a:rPr>
              <a:t> </a:t>
            </a:r>
            <a:r>
              <a:rPr lang="fi-FI" sz="1900" dirty="0" err="1" smtClean="0">
                <a:solidFill>
                  <a:schemeClr val="accent1"/>
                </a:solidFill>
              </a:rPr>
              <a:t>kommunstorlek</a:t>
            </a:r>
            <a:r>
              <a:rPr lang="fi-FI" sz="1900" dirty="0" smtClean="0">
                <a:solidFill>
                  <a:schemeClr val="accent1"/>
                </a:solidFill>
              </a:rPr>
              <a:t> i </a:t>
            </a:r>
            <a:r>
              <a:rPr lang="fi-FI" sz="1900" dirty="0" err="1" smtClean="0">
                <a:solidFill>
                  <a:schemeClr val="accent1"/>
                </a:solidFill>
              </a:rPr>
              <a:t>Fasta</a:t>
            </a:r>
            <a:r>
              <a:rPr lang="fi-FI" sz="1900" dirty="0" smtClean="0">
                <a:solidFill>
                  <a:schemeClr val="accent1"/>
                </a:solidFill>
              </a:rPr>
              <a:t> Finland</a:t>
            </a:r>
            <a:endParaRPr lang="fi-FI" sz="1900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i-FI" dirty="0" err="1">
                <a:solidFill>
                  <a:schemeClr val="accent1"/>
                </a:solidFill>
              </a:rPr>
              <a:t>Årsbidraget</a:t>
            </a:r>
            <a:r>
              <a:rPr lang="fi-FI" dirty="0">
                <a:solidFill>
                  <a:schemeClr val="accent1"/>
                </a:solidFill>
              </a:rPr>
              <a:t> i </a:t>
            </a:r>
            <a:r>
              <a:rPr lang="fi-FI" dirty="0" err="1">
                <a:solidFill>
                  <a:schemeClr val="accent1"/>
                </a:solidFill>
              </a:rPr>
              <a:t>procent</a:t>
            </a:r>
            <a:r>
              <a:rPr lang="fi-FI" dirty="0">
                <a:solidFill>
                  <a:schemeClr val="accent1"/>
                </a:solidFill>
              </a:rPr>
              <a:t> av </a:t>
            </a:r>
            <a:r>
              <a:rPr lang="fi-FI" dirty="0" err="1">
                <a:solidFill>
                  <a:schemeClr val="accent1"/>
                </a:solidFill>
              </a:rPr>
              <a:t>avskrivningarna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åren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2015-2017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24591" name="Text Box 27"/>
          <p:cNvSpPr txBox="1">
            <a:spLocks noChangeArrowheads="1"/>
          </p:cNvSpPr>
          <p:nvPr/>
        </p:nvSpPr>
        <p:spPr bwMode="auto">
          <a:xfrm>
            <a:off x="1110082" y="729042"/>
            <a:ext cx="1308499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i-FI" sz="1200" dirty="0" err="1" smtClean="0"/>
              <a:t>Antal</a:t>
            </a:r>
            <a:r>
              <a:rPr lang="fi-FI" sz="1200" dirty="0" smtClean="0"/>
              <a:t> </a:t>
            </a:r>
            <a:r>
              <a:rPr lang="fi-FI" sz="1200" dirty="0" err="1" smtClean="0"/>
              <a:t>invånare</a:t>
            </a:r>
            <a:endParaRPr lang="fi-FI" sz="1200" dirty="0"/>
          </a:p>
        </p:txBody>
      </p:sp>
      <p:sp>
        <p:nvSpPr>
          <p:cNvPr id="22545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656695" y="4854280"/>
            <a:ext cx="21717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199" indent="-21430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29" indent="-171446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21" indent="-171446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12" indent="-171446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04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795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686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578" indent="-17144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 smtClean="0">
                <a:solidFill>
                  <a:schemeClr val="accent1"/>
                </a:solidFill>
              </a:rPr>
              <a:t>7.2.2018 Jari Koskinen</a:t>
            </a:r>
            <a:endParaRPr lang="fi-FI" sz="900" dirty="0">
              <a:solidFill>
                <a:schemeClr val="accent1"/>
              </a:solidFill>
            </a:endParaRPr>
          </a:p>
        </p:txBody>
      </p:sp>
      <p:cxnSp>
        <p:nvCxnSpPr>
          <p:cNvPr id="4" name="Suora yhdysviiva 3"/>
          <p:cNvCxnSpPr/>
          <p:nvPr/>
        </p:nvCxnSpPr>
        <p:spPr>
          <a:xfrm>
            <a:off x="5742349" y="1059582"/>
            <a:ext cx="0" cy="327600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88225" y="4728247"/>
            <a:ext cx="237626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fi-FI" sz="900" dirty="0"/>
              <a:t>Källa: Statistikcentralen, </a:t>
            </a:r>
            <a:r>
              <a:rPr lang="fi-FI" sz="900" dirty="0" err="1"/>
              <a:t>år</a:t>
            </a:r>
            <a:r>
              <a:rPr lang="fi-FI" sz="900" dirty="0"/>
              <a:t> </a:t>
            </a:r>
            <a:r>
              <a:rPr lang="fi-FI" sz="900" dirty="0" smtClean="0"/>
              <a:t>2017</a:t>
            </a:r>
            <a:endParaRPr lang="fi-FI" sz="900" dirty="0"/>
          </a:p>
          <a:p>
            <a:pPr eaLnBrk="1" hangingPunct="1">
              <a:lnSpc>
                <a:spcPct val="85000"/>
              </a:lnSpc>
            </a:pPr>
            <a:r>
              <a:rPr lang="fi-FI" sz="900" dirty="0"/>
              <a:t>         enligt bokslutsprognoser.</a:t>
            </a:r>
          </a:p>
        </p:txBody>
      </p:sp>
    </p:spTree>
    <p:extLst>
      <p:ext uri="{BB962C8B-B14F-4D97-AF65-F5344CB8AC3E}">
        <p14:creationId xmlns:p14="http://schemas.microsoft.com/office/powerpoint/2010/main" val="4721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1944</TotalTime>
  <Words>1623</Words>
  <Application>Microsoft Office PowerPoint</Application>
  <PresentationFormat>Näytössä katseltava esitys (16:9)</PresentationFormat>
  <Paragraphs>263</Paragraphs>
  <Slides>24</Slides>
  <Notes>22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Calibri</vt:lpstr>
      <vt:lpstr>Verdana</vt:lpstr>
      <vt:lpstr>Kuntaliitto suomenkielinen</vt:lpstr>
      <vt:lpstr>Worksheet</vt:lpstr>
      <vt:lpstr>Kaavio</vt:lpstr>
      <vt:lpstr>Kommunernas och samkommunernas bokslutsprognoser för 2017 samt budgetar och ekonomiplaner för 2018-2019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Förändring i kommunernas lånestock  2000–2016, mn €</vt:lpstr>
      <vt:lpstr>PowerPoint-esitys</vt:lpstr>
      <vt:lpstr>PowerPoint-esitys</vt:lpstr>
      <vt:lpstr>Kommunernas och samkommunernas budgetar och ekonomiplaner</vt:lpstr>
      <vt:lpstr>PowerPoint-esitys</vt:lpstr>
      <vt:lpstr>PowerPoint-esitys</vt:lpstr>
      <vt:lpstr>Den kommunala ekonomins utveckling 2016-2019   Kommunerna och samkommunerna</vt:lpstr>
      <vt:lpstr>PowerPoint-esitys</vt:lpstr>
      <vt:lpstr>PowerPoint-esitys</vt:lpstr>
      <vt:lpstr>PowerPoint-esitys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Punakallio Minna</dc:creator>
  <cp:lastModifiedBy>Heino Raija</cp:lastModifiedBy>
  <cp:revision>88</cp:revision>
  <dcterms:created xsi:type="dcterms:W3CDTF">2018-01-25T13:26:05Z</dcterms:created>
  <dcterms:modified xsi:type="dcterms:W3CDTF">2018-02-07T06:18:29Z</dcterms:modified>
</cp:coreProperties>
</file>