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43"/>
  </p:notesMasterIdLst>
  <p:handoutMasterIdLst>
    <p:handoutMasterId r:id="rId44"/>
  </p:handoutMasterIdLst>
  <p:sldIdLst>
    <p:sldId id="257" r:id="rId5"/>
    <p:sldId id="2970" r:id="rId6"/>
    <p:sldId id="2940" r:id="rId7"/>
    <p:sldId id="325" r:id="rId8"/>
    <p:sldId id="270" r:id="rId9"/>
    <p:sldId id="2941" r:id="rId10"/>
    <p:sldId id="2985" r:id="rId11"/>
    <p:sldId id="2977" r:id="rId12"/>
    <p:sldId id="2978" r:id="rId13"/>
    <p:sldId id="2928" r:id="rId14"/>
    <p:sldId id="2955" r:id="rId15"/>
    <p:sldId id="2891" r:id="rId16"/>
    <p:sldId id="2971" r:id="rId17"/>
    <p:sldId id="2902" r:id="rId18"/>
    <p:sldId id="2901" r:id="rId19"/>
    <p:sldId id="2925" r:id="rId20"/>
    <p:sldId id="2948" r:id="rId21"/>
    <p:sldId id="2892" r:id="rId22"/>
    <p:sldId id="2963" r:id="rId23"/>
    <p:sldId id="2982" r:id="rId24"/>
    <p:sldId id="2983" r:id="rId25"/>
    <p:sldId id="2984" r:id="rId26"/>
    <p:sldId id="2918" r:id="rId27"/>
    <p:sldId id="2919" r:id="rId28"/>
    <p:sldId id="260" r:id="rId29"/>
    <p:sldId id="258" r:id="rId30"/>
    <p:sldId id="2890" r:id="rId31"/>
    <p:sldId id="2979" r:id="rId32"/>
    <p:sldId id="2981" r:id="rId33"/>
    <p:sldId id="2944" r:id="rId34"/>
    <p:sldId id="2945" r:id="rId35"/>
    <p:sldId id="2966" r:id="rId36"/>
    <p:sldId id="2972" r:id="rId37"/>
    <p:sldId id="2968" r:id="rId38"/>
    <p:sldId id="2969" r:id="rId39"/>
    <p:sldId id="309" r:id="rId40"/>
    <p:sldId id="2942" r:id="rId41"/>
    <p:sldId id="317" r:id="rId42"/>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
      <p:font typeface="Work Sans" panose="00000500000000000000" pitchFamily="2" charset="0"/>
      <p:regular r:id="rId53"/>
      <p:bold r:id="rId54"/>
      <p:italic r:id="rId55"/>
      <p:boldItalic r:id="rId56"/>
    </p:embeddedFont>
    <p:embeddedFont>
      <p:font typeface="Work Sans ExtraBold" panose="00000900000000000000" pitchFamily="2" charset="0"/>
      <p:bold r:id="rId57"/>
      <p:boldItalic r:id="rId58"/>
    </p:embeddedFont>
    <p:embeddedFont>
      <p:font typeface="Work Sans SemiBold" panose="00000700000000000000" pitchFamily="2" charset="0"/>
      <p:bold r:id="rId59"/>
      <p:boldItalic r:id="rId6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6517" autoAdjust="0"/>
  </p:normalViewPr>
  <p:slideViewPr>
    <p:cSldViewPr showGuides="1">
      <p:cViewPr varScale="1">
        <p:scale>
          <a:sx n="136" d="100"/>
          <a:sy n="136" d="100"/>
        </p:scale>
        <p:origin x="127" y="82"/>
      </p:cViewPr>
      <p:guideLst>
        <p:guide orient="horz" pos="1253"/>
        <p:guide orient="horz" pos="527"/>
        <p:guide orient="horz" pos="3657"/>
        <p:guide pos="483"/>
        <p:guide pos="7197"/>
        <p:guide pos="3840"/>
        <p:guide orient="horz" pos="2160"/>
      </p:guideLst>
    </p:cSldViewPr>
  </p:slideViewPr>
  <p:outlineViewPr>
    <p:cViewPr>
      <p:scale>
        <a:sx n="33" d="100"/>
        <a:sy n="33" d="100"/>
      </p:scale>
      <p:origin x="0" y="-2853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sson Nina" userId="197e9991-fba9-4fa1-850f-c3af5a4d8bfa" providerId="ADAL" clId="{6BFA50DD-666F-47F9-9A3B-1F5F26D7EC25}"/>
    <pc:docChg chg="modSld">
      <pc:chgData name="Eriksson Nina" userId="197e9991-fba9-4fa1-850f-c3af5a4d8bfa" providerId="ADAL" clId="{6BFA50DD-666F-47F9-9A3B-1F5F26D7EC25}" dt="2021-11-23T10:58:02.791" v="1" actId="13926"/>
      <pc:docMkLst>
        <pc:docMk/>
      </pc:docMkLst>
      <pc:sldChg chg="modSp mod">
        <pc:chgData name="Eriksson Nina" userId="197e9991-fba9-4fa1-850f-c3af5a4d8bfa" providerId="ADAL" clId="{6BFA50DD-666F-47F9-9A3B-1F5F26D7EC25}" dt="2021-11-23T10:58:02.791" v="1" actId="13926"/>
        <pc:sldMkLst>
          <pc:docMk/>
          <pc:sldMk cId="2378084356" sldId="2919"/>
        </pc:sldMkLst>
        <pc:graphicFrameChg chg="modGraphic">
          <ac:chgData name="Eriksson Nina" userId="197e9991-fba9-4fa1-850f-c3af5a4d8bfa" providerId="ADAL" clId="{6BFA50DD-666F-47F9-9A3B-1F5F26D7EC25}" dt="2021-11-23T10:58:02.791" v="1" actId="13926"/>
          <ac:graphicFrameMkLst>
            <pc:docMk/>
            <pc:sldMk cId="2378084356" sldId="2919"/>
            <ac:graphicFrameMk id="5" creationId="{618D9B43-1CC4-41F0-96A3-91833684A9A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23.11.2021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23.11.2021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2</a:t>
            </a:fld>
            <a:endParaRPr lang="fi-FI"/>
          </a:p>
        </p:txBody>
      </p:sp>
    </p:spTree>
    <p:extLst>
      <p:ext uri="{BB962C8B-B14F-4D97-AF65-F5344CB8AC3E}">
        <p14:creationId xmlns:p14="http://schemas.microsoft.com/office/powerpoint/2010/main" val="58807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3</a:t>
            </a:fld>
            <a:endParaRPr lang="fi-FI"/>
          </a:p>
        </p:txBody>
      </p:sp>
    </p:spTree>
    <p:extLst>
      <p:ext uri="{BB962C8B-B14F-4D97-AF65-F5344CB8AC3E}">
        <p14:creationId xmlns:p14="http://schemas.microsoft.com/office/powerpoint/2010/main" val="29313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9</a:t>
            </a:fld>
            <a:endParaRPr lang="fi-FI"/>
          </a:p>
        </p:txBody>
      </p:sp>
    </p:spTree>
    <p:extLst>
      <p:ext uri="{BB962C8B-B14F-4D97-AF65-F5344CB8AC3E}">
        <p14:creationId xmlns:p14="http://schemas.microsoft.com/office/powerpoint/2010/main" val="72967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11</a:t>
            </a:fld>
            <a:endParaRPr lang="fi-FI"/>
          </a:p>
        </p:txBody>
      </p:sp>
    </p:spTree>
    <p:extLst>
      <p:ext uri="{BB962C8B-B14F-4D97-AF65-F5344CB8AC3E}">
        <p14:creationId xmlns:p14="http://schemas.microsoft.com/office/powerpoint/2010/main" val="122794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13</a:t>
            </a:fld>
            <a:endParaRPr lang="fi-FI"/>
          </a:p>
        </p:txBody>
      </p:sp>
    </p:spTree>
    <p:extLst>
      <p:ext uri="{BB962C8B-B14F-4D97-AF65-F5344CB8AC3E}">
        <p14:creationId xmlns:p14="http://schemas.microsoft.com/office/powerpoint/2010/main" val="421312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15</a:t>
            </a:fld>
            <a:endParaRPr lang="fi-FI"/>
          </a:p>
        </p:txBody>
      </p:sp>
    </p:spTree>
    <p:extLst>
      <p:ext uri="{BB962C8B-B14F-4D97-AF65-F5344CB8AC3E}">
        <p14:creationId xmlns:p14="http://schemas.microsoft.com/office/powerpoint/2010/main" val="244160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s://www.kommunforbundet.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s://www.kommunforbundet.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s://www.kommunforbundet.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s://www.kommunforbundet.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23.11.2021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93723802-6B96-436C-B116-5BE52BF81B0B}"/>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5106089"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6" name="Content Placeholder 5"/>
          <p:cNvSpPr>
            <a:spLocks noGrp="1"/>
          </p:cNvSpPr>
          <p:nvPr>
            <p:ph sz="quarter" idx="4"/>
          </p:nvPr>
        </p:nvSpPr>
        <p:spPr>
          <a:xfrm>
            <a:off x="6311900" y="2852919"/>
            <a:ext cx="5113338" cy="2952569"/>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54A87E19-8C04-4D5C-9034-113E3A734C43}"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5" name="Date Placeholder 4"/>
          <p:cNvSpPr>
            <a:spLocks noGrp="1"/>
          </p:cNvSpPr>
          <p:nvPr>
            <p:ph type="dt" sz="half" idx="10"/>
          </p:nvPr>
        </p:nvSpPr>
        <p:spPr/>
        <p:txBody>
          <a:bodyPr/>
          <a:lstStyle/>
          <a:p>
            <a:fld id="{AD68CABA-EB03-4EF8-AF74-2AF1845764A7}"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10651227"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8DC31758-D6AF-4773-9754-B70452D6788C}"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5" name="Date Placeholder 4"/>
          <p:cNvSpPr>
            <a:spLocks noGrp="1"/>
          </p:cNvSpPr>
          <p:nvPr>
            <p:ph type="dt" sz="half" idx="10"/>
          </p:nvPr>
        </p:nvSpPr>
        <p:spPr/>
        <p:txBody>
          <a:bodyPr/>
          <a:lstStyle/>
          <a:p>
            <a:fld id="{95918B7E-B6F8-4789-A44C-228A8CD5AB6B}"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sv-SE" noProof="0"/>
              <a:t>Klicka på ikonen för att lägga till en bild</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5" name="Date Placeholder 4"/>
          <p:cNvSpPr>
            <a:spLocks noGrp="1"/>
          </p:cNvSpPr>
          <p:nvPr>
            <p:ph type="dt" sz="half" idx="10"/>
          </p:nvPr>
        </p:nvSpPr>
        <p:spPr/>
        <p:txBody>
          <a:bodyPr/>
          <a:lstStyle/>
          <a:p>
            <a:fld id="{96D354A3-49B3-478C-AC83-629507BE13C2}"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sv-SE" noProof="0"/>
              <a:t>Klicka på ikonen för att lägga till en bild</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5106089"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3597A03D-C024-448F-B337-EF507B974421}"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5106089"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35F0D0DC-FFCE-4535-B859-D79D48AC3E58}"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5106089"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F2D588A9-004E-48C7-9249-D404E5931C69}"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5" name="Date Placeholder 4"/>
          <p:cNvSpPr>
            <a:spLocks noGrp="1"/>
          </p:cNvSpPr>
          <p:nvPr>
            <p:ph type="dt" sz="half" idx="10"/>
          </p:nvPr>
        </p:nvSpPr>
        <p:spPr/>
        <p:txBody>
          <a:bodyPr/>
          <a:lstStyle/>
          <a:p>
            <a:fld id="{8F4329BB-45E0-4B12-BF7B-305F061B8F5D}"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5" name="Date Placeholder 4"/>
          <p:cNvSpPr>
            <a:spLocks noGrp="1"/>
          </p:cNvSpPr>
          <p:nvPr>
            <p:ph type="dt" sz="half" idx="10"/>
          </p:nvPr>
        </p:nvSpPr>
        <p:spPr/>
        <p:txBody>
          <a:bodyPr/>
          <a:lstStyle/>
          <a:p>
            <a:fld id="{573900FB-5165-4E43-BD07-359AAF474A07}"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sv-SE" noProof="0"/>
              <a:t>Klicka på ikonen för att lägga till en bild</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sv-SE" noProof="0"/>
              <a:t>Klicka på ikonen för att lägga till en bild</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sv-SE" noProof="0"/>
              <a:t>Klicka på ikonen för att lägga till en bild</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23.11.2021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D2792648-761E-43A1-B83A-D8ED9256E3ED}"/>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5" name="Date Placeholder 4"/>
          <p:cNvSpPr>
            <a:spLocks noGrp="1"/>
          </p:cNvSpPr>
          <p:nvPr>
            <p:ph type="dt" sz="half" idx="10"/>
          </p:nvPr>
        </p:nvSpPr>
        <p:spPr/>
        <p:txBody>
          <a:bodyPr/>
          <a:lstStyle/>
          <a:p>
            <a:fld id="{EC275183-CBD9-4C1E-811C-0CBAAE148081}"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sv-SE" noProof="0"/>
              <a:t>Klicka här för att ändra format på bakgrundstexten</a:t>
            </a:r>
          </a:p>
          <a:p>
            <a:pPr lvl="1"/>
            <a:r>
              <a:rPr lang="sv-SE" noProof="0"/>
              <a:t>Nivå två</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7" name="Date Placeholder 6"/>
          <p:cNvSpPr>
            <a:spLocks noGrp="1"/>
          </p:cNvSpPr>
          <p:nvPr>
            <p:ph type="dt" sz="half" idx="10"/>
          </p:nvPr>
        </p:nvSpPr>
        <p:spPr/>
        <p:txBody>
          <a:bodyPr/>
          <a:lstStyle/>
          <a:p>
            <a:fld id="{C4CB6DD7-76B6-4C8F-9624-05012FBA0734}"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7" name="Date Placeholder 6"/>
          <p:cNvSpPr>
            <a:spLocks noGrp="1"/>
          </p:cNvSpPr>
          <p:nvPr>
            <p:ph type="dt" sz="half" idx="10"/>
          </p:nvPr>
        </p:nvSpPr>
        <p:spPr/>
        <p:txBody>
          <a:bodyPr/>
          <a:lstStyle/>
          <a:p>
            <a:fld id="{E62AB49E-E61E-4479-A0B6-656DFE812A10}"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5106089"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694459C7-B1FD-43B2-A1AF-1A902ACF93C5}"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sv-SE" noProof="0"/>
              <a:t>Klicka här för att ändra mall för rubrikformat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sv-SE" noProof="0"/>
              <a:t>Klicka på ikonen för att lägga till ett diagram</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sv-SE" noProof="0"/>
              <a:t>Klicka här för att ändra mall för rubrikformat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sv-SE" noProof="0"/>
              <a:t>Klicka på ikonen för att lägga till ett diagram</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sv-SE" noProof="0"/>
              <a:t>Klicka på ikonen för att lägga till ett diagram</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sv-SE" noProof="0"/>
              <a:t>Klicka här för att ändra mall för rubrikformat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sv-SE" noProof="0"/>
              <a:t>Klicka på ikonen för att lägga till ett diagram</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5" name="Date Placeholder 4"/>
          <p:cNvSpPr>
            <a:spLocks noGrp="1"/>
          </p:cNvSpPr>
          <p:nvPr>
            <p:ph type="dt" sz="half" idx="10"/>
          </p:nvPr>
        </p:nvSpPr>
        <p:spPr/>
        <p:txBody>
          <a:bodyPr/>
          <a:lstStyle/>
          <a:p>
            <a:fld id="{C53BEB26-41D6-4026-B61D-A3E7E670F1AC}"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sv-SE"/>
              <a:t>Klicka på ikonen för att lägga till en tabell</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sv-SE"/>
              <a:t>Klicka på ikonen för att lägga till en tabell</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sv-SE"/>
              <a:t>Klicka på ikonen för att lägga till en tabell</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sv-SE"/>
              <a:t>Klicka på ikonen för att lägga till en tabell</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5" name="Date Placeholder 4"/>
          <p:cNvSpPr>
            <a:spLocks noGrp="1"/>
          </p:cNvSpPr>
          <p:nvPr>
            <p:ph type="dt" sz="half" idx="10"/>
          </p:nvPr>
        </p:nvSpPr>
        <p:spPr/>
        <p:txBody>
          <a:bodyPr/>
          <a:lstStyle/>
          <a:p>
            <a:fld id="{6A21A49A-E0EE-4A76-AD38-8443CE185D7D}"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sv-SE"/>
              <a:t>Klicka här för att ändra format på bakgrundstexten</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5" name="Date Placeholder 4"/>
          <p:cNvSpPr>
            <a:spLocks noGrp="1"/>
          </p:cNvSpPr>
          <p:nvPr>
            <p:ph type="dt" sz="half" idx="10"/>
          </p:nvPr>
        </p:nvSpPr>
        <p:spPr/>
        <p:txBody>
          <a:bodyPr/>
          <a:lstStyle/>
          <a:p>
            <a:fld id="{A3C5BCE6-2D7A-4E96-B01D-446E7A06509F}"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5" name="Date Placeholder 4"/>
          <p:cNvSpPr>
            <a:spLocks noGrp="1"/>
          </p:cNvSpPr>
          <p:nvPr>
            <p:ph type="dt" sz="half" idx="10"/>
          </p:nvPr>
        </p:nvSpPr>
        <p:spPr/>
        <p:txBody>
          <a:bodyPr/>
          <a:lstStyle/>
          <a:p>
            <a:fld id="{461A66A4-CB0F-4FFB-A3F7-97A8406D58B6}"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sv-SE"/>
              <a:t>Klicka på ikonen för att lägga till en bild</a:t>
            </a:r>
            <a:endParaRPr lang="fi-FI"/>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sv-SE"/>
              <a:t>Klicka på ikonen för att lägga till en bild</a:t>
            </a:r>
            <a:endParaRPr lang="fi-FI"/>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sv-SE"/>
              <a:t>Klicka på ikonen för att lägga till en bild</a:t>
            </a:r>
            <a:endParaRPr lang="fi-FI"/>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sv-SE"/>
              <a:t>Klicka på ikonen för att lägga till en bild</a:t>
            </a:r>
            <a:endParaRPr lang="fi-FI"/>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sv-SE"/>
              <a:t>Klicka på ikonen för att lägga till en bild</a:t>
            </a:r>
            <a:endParaRPr lang="fi-FI"/>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sv-SE"/>
              <a:t>Klicka på ikonen för att lägga till en bild</a:t>
            </a:r>
            <a:endParaRPr lang="fi-FI"/>
          </a:p>
        </p:txBody>
      </p:sp>
    </p:spTree>
    <p:extLst>
      <p:ext uri="{BB962C8B-B14F-4D97-AF65-F5344CB8AC3E}">
        <p14:creationId xmlns:p14="http://schemas.microsoft.com/office/powerpoint/2010/main" val="3163924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26650F1F-FBAF-4CDA-AECF-FC9CB697F315}"/>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5" name="Date Placeholder 4"/>
          <p:cNvSpPr>
            <a:spLocks noGrp="1"/>
          </p:cNvSpPr>
          <p:nvPr>
            <p:ph type="dt" sz="half" idx="10"/>
          </p:nvPr>
        </p:nvSpPr>
        <p:spPr/>
        <p:txBody>
          <a:bodyPr/>
          <a:lstStyle/>
          <a:p>
            <a:fld id="{A3EF816C-448D-4CAD-8E7D-3E87A3DFF3FB}"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sv-SE"/>
              <a:t>Klicka här för att ändra format på bakgrundstexten</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sv-SE"/>
              <a:t>Klicka här för att ändra format på bakgrundstexten</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sv-SE"/>
              <a:t>Klicka här för att ändra format på bakgrundstexten</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sv-SE"/>
              <a:t>Klicka här för att ändra format på bakgrundstexten</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sv-SE" noProof="0"/>
              <a:t>Klicka här för att ändra format på bakgrundstexten</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sv-SE"/>
              <a:t>Klicka här för att ändra format på bakgrundstexten</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33800426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sv-SE"/>
              <a:t>Klicka här för att ändra format på bakgrundstexten</a:t>
            </a:r>
          </a:p>
          <a:p>
            <a:pPr lvl="1"/>
            <a:r>
              <a:rPr lang="sv-SE"/>
              <a:t>Nivå två</a:t>
            </a:r>
          </a:p>
        </p:txBody>
      </p:sp>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5" name="Date Placeholder 4"/>
          <p:cNvSpPr>
            <a:spLocks noGrp="1"/>
          </p:cNvSpPr>
          <p:nvPr>
            <p:ph type="dt" sz="half" idx="10"/>
          </p:nvPr>
        </p:nvSpPr>
        <p:spPr/>
        <p:txBody>
          <a:bodyPr/>
          <a:lstStyle/>
          <a:p>
            <a:fld id="{75FD9048-5DEA-4497-B4EE-9C521DA934F6}" type="datetime1">
              <a:rPr lang="fi-FI" smtClean="0"/>
              <a:t>23.11.2021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Tree>
    <p:extLst>
      <p:ext uri="{BB962C8B-B14F-4D97-AF65-F5344CB8AC3E}">
        <p14:creationId xmlns:p14="http://schemas.microsoft.com/office/powerpoint/2010/main" val="28659983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a:extLst>
              <a:ext uri="{FF2B5EF4-FFF2-40B4-BE49-F238E27FC236}">
                <a16:creationId xmlns:a16="http://schemas.microsoft.com/office/drawing/2014/main" id="{4F0FDFE8-3AFC-4D9B-8657-DD2BAED9BA4F}"/>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a:extLst>
              <a:ext uri="{FF2B5EF4-FFF2-40B4-BE49-F238E27FC236}">
                <a16:creationId xmlns:a16="http://schemas.microsoft.com/office/drawing/2014/main" id="{79885D3D-0D11-460A-9AFB-AF0CC3A76397}"/>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a:extLst>
              <a:ext uri="{FF2B5EF4-FFF2-40B4-BE49-F238E27FC236}">
                <a16:creationId xmlns:a16="http://schemas.microsoft.com/office/drawing/2014/main" id="{FBCB633A-C5F3-42AA-9923-62D6178075B1}"/>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a:extLst>
              <a:ext uri="{FF2B5EF4-FFF2-40B4-BE49-F238E27FC236}">
                <a16:creationId xmlns:a16="http://schemas.microsoft.com/office/drawing/2014/main" id="{CC1336EF-3DAA-4E48-A797-703C1194BC9C}"/>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a:extLst>
              <a:ext uri="{FF2B5EF4-FFF2-40B4-BE49-F238E27FC236}">
                <a16:creationId xmlns:a16="http://schemas.microsoft.com/office/drawing/2014/main" id="{C9165027-0EB9-41EB-A6AC-E04AF13FD790}"/>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a:extLst>
              <a:ext uri="{FF2B5EF4-FFF2-40B4-BE49-F238E27FC236}">
                <a16:creationId xmlns:a16="http://schemas.microsoft.com/office/drawing/2014/main" id="{6E70813E-D8DA-4C47-9120-13C25C7F6368}"/>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Date Placeholder 2"/>
          <p:cNvSpPr>
            <a:spLocks noGrp="1"/>
          </p:cNvSpPr>
          <p:nvPr>
            <p:ph type="dt" sz="half" idx="10"/>
          </p:nvPr>
        </p:nvSpPr>
        <p:spPr/>
        <p:txBody>
          <a:bodyPr/>
          <a:lstStyle/>
          <a:p>
            <a:fld id="{6BE111E2-37B1-4109-A1BB-6B241DDDB9DB}" type="datetime1">
              <a:rPr lang="fi-FI" smtClean="0"/>
              <a:t>23.11.2021</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AF8598CD-2ACF-42F7-83EE-270968C6B42B}"/>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9F4F6A99-B91C-4F60-8E73-48134B365FC0}"/>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DDA7375B-6BE8-4496-8A7F-A72D1254C75D}"/>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3D0DF5FD-2A8B-459C-A4DE-33D8CA658E71}"/>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0B54FB67-B8C9-4BBB-B5A2-1B07C620855B}"/>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DA6E53D4-C5F2-4FB5-BBD4-04199F59C8E3}"/>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787672F8-1F23-4113-B05E-AF70C75C915D}"/>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E03ACF2E-FEC0-4A27-99FC-D5551D174BE3}"/>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9" name="Freeform 6">
            <a:extLst>
              <a:ext uri="{FF2B5EF4-FFF2-40B4-BE49-F238E27FC236}">
                <a16:creationId xmlns:a16="http://schemas.microsoft.com/office/drawing/2014/main" id="{AE658068-D934-4CF4-B70C-E70A7DBBAA0C}"/>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23.11.2021</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8" name="TextBox 17">
            <a:hlinkClick r:id="rId9"/>
            <a:extLst>
              <a:ext uri="{FF2B5EF4-FFF2-40B4-BE49-F238E27FC236}">
                <a16:creationId xmlns:a16="http://schemas.microsoft.com/office/drawing/2014/main" id="{89478B76-24B1-4931-A231-B0A31F2C8309}"/>
              </a:ext>
            </a:extLst>
          </p:cNvPr>
          <p:cNvSpPr txBox="1"/>
          <p:nvPr userDrawn="1"/>
        </p:nvSpPr>
        <p:spPr>
          <a:xfrm>
            <a:off x="8013550" y="6145643"/>
            <a:ext cx="3411190" cy="307777"/>
          </a:xfrm>
          <a:prstGeom prst="rect">
            <a:avLst/>
          </a:prstGeom>
          <a:noFill/>
        </p:spPr>
        <p:txBody>
          <a:bodyPr wrap="none" lIns="0" tIns="0" rIns="0" bIns="0" rtlCol="0">
            <a:spAutoFit/>
          </a:bodyPr>
          <a:lstStyle/>
          <a:p>
            <a:pPr algn="r"/>
            <a:r>
              <a:rPr lang="fi-FI" sz="2000" b="1" dirty="0">
                <a:solidFill>
                  <a:schemeClr val="accent3"/>
                </a:solidFill>
                <a:latin typeface="+mn-lt"/>
              </a:rPr>
              <a:t>www.kommunforbundet.fi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9"/>
            <a:extLst>
              <a:ext uri="{FF2B5EF4-FFF2-40B4-BE49-F238E27FC236}">
                <a16:creationId xmlns:a16="http://schemas.microsoft.com/office/drawing/2014/main" id="{666CB19D-5B3C-47F0-BE33-E58518DBF3A8}"/>
              </a:ext>
            </a:extLst>
          </p:cNvPr>
          <p:cNvSpPr txBox="1"/>
          <p:nvPr userDrawn="1"/>
        </p:nvSpPr>
        <p:spPr>
          <a:xfrm>
            <a:off x="8013550" y="6145643"/>
            <a:ext cx="3411190" cy="307777"/>
          </a:xfrm>
          <a:prstGeom prst="rect">
            <a:avLst/>
          </a:prstGeom>
          <a:noFill/>
        </p:spPr>
        <p:txBody>
          <a:bodyPr wrap="none" lIns="0" tIns="0" rIns="0" bIns="0" rtlCol="0">
            <a:spAutoFit/>
          </a:bodyPr>
          <a:lstStyle/>
          <a:p>
            <a:pPr algn="r"/>
            <a:r>
              <a:rPr lang="fi-FI" sz="2000" b="1" dirty="0">
                <a:solidFill>
                  <a:schemeClr val="bg1"/>
                </a:solidFill>
                <a:latin typeface="+mn-lt"/>
              </a:rPr>
              <a:t>www.kommunforbundet.fi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B0B8CBED-D154-4747-856D-B3B34D4C199F}"/>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8"/>
            <a:extLst>
              <a:ext uri="{FF2B5EF4-FFF2-40B4-BE49-F238E27FC236}">
                <a16:creationId xmlns:a16="http://schemas.microsoft.com/office/drawing/2014/main" id="{92F96CC1-D676-4671-B20D-7D05DE3E6A9E}"/>
              </a:ext>
            </a:extLst>
          </p:cNvPr>
          <p:cNvSpPr txBox="1"/>
          <p:nvPr userDrawn="1"/>
        </p:nvSpPr>
        <p:spPr>
          <a:xfrm>
            <a:off x="8013550" y="6145643"/>
            <a:ext cx="3411190" cy="307777"/>
          </a:xfrm>
          <a:prstGeom prst="rect">
            <a:avLst/>
          </a:prstGeom>
          <a:noFill/>
        </p:spPr>
        <p:txBody>
          <a:bodyPr wrap="none" lIns="0" tIns="0" rIns="0" bIns="0" rtlCol="0">
            <a:spAutoFit/>
          </a:bodyPr>
          <a:lstStyle/>
          <a:p>
            <a:pPr algn="r"/>
            <a:r>
              <a:rPr lang="fi-FI" sz="2000" b="1" dirty="0">
                <a:solidFill>
                  <a:schemeClr val="bg1"/>
                </a:solidFill>
                <a:latin typeface="+mn-lt"/>
              </a:rPr>
              <a:t>www.kommunforbundet.fi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8013550" y="6145643"/>
            <a:ext cx="3411190" cy="307777"/>
          </a:xfrm>
          <a:prstGeom prst="rect">
            <a:avLst/>
          </a:prstGeom>
          <a:noFill/>
        </p:spPr>
        <p:txBody>
          <a:bodyPr wrap="none" lIns="0" tIns="0" rIns="0" bIns="0" rtlCol="0">
            <a:spAutoFit/>
          </a:bodyPr>
          <a:lstStyle/>
          <a:p>
            <a:pPr algn="r"/>
            <a:r>
              <a:rPr lang="fi-FI" sz="2000" b="1" dirty="0">
                <a:solidFill>
                  <a:schemeClr val="bg1"/>
                </a:solidFill>
                <a:latin typeface="+mn-lt"/>
              </a:rPr>
              <a:t>www.kommunforbundet.fi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Freeform 6">
            <a:extLst>
              <a:ext uri="{FF2B5EF4-FFF2-40B4-BE49-F238E27FC236}">
                <a16:creationId xmlns:a16="http://schemas.microsoft.com/office/drawing/2014/main" id="{76C6E640-DA6A-486A-92A6-73270F4809A1}"/>
              </a:ext>
            </a:extLst>
          </p:cNvPr>
          <p:cNvSpPr>
            <a:spLocks noChangeAspect="1" noEditPoints="1"/>
          </p:cNvSpPr>
          <p:nvPr userDrawn="1"/>
        </p:nvSpPr>
        <p:spPr bwMode="auto">
          <a:xfrm>
            <a:off x="2496000" y="2780910"/>
            <a:ext cx="7200000" cy="120745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306768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Freeform 6">
            <a:extLst>
              <a:ext uri="{FF2B5EF4-FFF2-40B4-BE49-F238E27FC236}">
                <a16:creationId xmlns:a16="http://schemas.microsoft.com/office/drawing/2014/main" id="{6EC32108-91F3-4BC0-B66B-45149896607C}"/>
              </a:ext>
            </a:extLst>
          </p:cNvPr>
          <p:cNvSpPr>
            <a:spLocks noChangeAspect="1" noEditPoints="1"/>
          </p:cNvSpPr>
          <p:nvPr userDrawn="1"/>
        </p:nvSpPr>
        <p:spPr bwMode="auto">
          <a:xfrm>
            <a:off x="2496000" y="2780910"/>
            <a:ext cx="7200000" cy="120745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88370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1" name="Text Placeholder 2">
            <a:extLst>
              <a:ext uri="{FF2B5EF4-FFF2-40B4-BE49-F238E27FC236}">
                <a16:creationId xmlns:a16="http://schemas.microsoft.com/office/drawing/2014/main" id="{43276AB4-1623-46B6-90C0-06B2E5DA66E2}"/>
              </a:ext>
            </a:extLst>
          </p:cNvPr>
          <p:cNvSpPr>
            <a:spLocks noGrp="1" noChangeAspect="1"/>
          </p:cNvSpPr>
          <p:nvPr>
            <p:ph type="body" sz="quarter" idx="19"/>
          </p:nvPr>
        </p:nvSpPr>
        <p:spPr>
          <a:xfrm>
            <a:off x="479220" y="374400"/>
            <a:ext cx="2790000" cy="468000"/>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1" name="Text Placeholder 2">
            <a:extLst>
              <a:ext uri="{FF2B5EF4-FFF2-40B4-BE49-F238E27FC236}">
                <a16:creationId xmlns:a16="http://schemas.microsoft.com/office/drawing/2014/main" id="{AE454E12-F685-4905-AA06-209C6B9FABAC}"/>
              </a:ext>
            </a:extLst>
          </p:cNvPr>
          <p:cNvSpPr>
            <a:spLocks noGrp="1" noChangeAspect="1"/>
          </p:cNvSpPr>
          <p:nvPr>
            <p:ph type="body" sz="quarter" idx="19"/>
          </p:nvPr>
        </p:nvSpPr>
        <p:spPr>
          <a:xfrm>
            <a:off x="479220" y="374400"/>
            <a:ext cx="2790000" cy="468000"/>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9" name="Text Placeholder 2">
            <a:extLst>
              <a:ext uri="{FF2B5EF4-FFF2-40B4-BE49-F238E27FC236}">
                <a16:creationId xmlns:a16="http://schemas.microsoft.com/office/drawing/2014/main" id="{CBEB3153-9FA0-4663-A2C2-8FF5B8109774}"/>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sv-SE" noProof="0"/>
              <a:t>Klicka här för att ändra format på bakgrundstexten</a:t>
            </a:r>
          </a:p>
        </p:txBody>
      </p:sp>
      <p:sp>
        <p:nvSpPr>
          <p:cNvPr id="10" name="Text Placeholder 2">
            <a:extLst>
              <a:ext uri="{FF2B5EF4-FFF2-40B4-BE49-F238E27FC236}">
                <a16:creationId xmlns:a16="http://schemas.microsoft.com/office/drawing/2014/main" id="{0E93ADE7-5A7B-49E2-80F3-EBF2C11198FA}"/>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0" name="Text Placeholder 2">
            <a:extLst>
              <a:ext uri="{FF2B5EF4-FFF2-40B4-BE49-F238E27FC236}">
                <a16:creationId xmlns:a16="http://schemas.microsoft.com/office/drawing/2014/main" id="{EEFE3461-FD02-4D3D-AACB-05343E2B02BF}"/>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Klicka här för att ändra format på bakgrundstexten</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0" name="Text Placeholder 2">
            <a:extLst>
              <a:ext uri="{FF2B5EF4-FFF2-40B4-BE49-F238E27FC236}">
                <a16:creationId xmlns:a16="http://schemas.microsoft.com/office/drawing/2014/main" id="{398AF9DF-E25A-4DD2-9487-2D80C76E791F}"/>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59BF7FB2-B3F3-41B2-901E-A0AE9D36279B}"/>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sv-SE" noProof="0"/>
              <a:t>Klicka här för att ändra format på bakgrundstexten</a:t>
            </a:r>
          </a:p>
        </p:txBody>
      </p:sp>
      <p:sp>
        <p:nvSpPr>
          <p:cNvPr id="10" name="Text Placeholder 2">
            <a:extLst>
              <a:ext uri="{FF2B5EF4-FFF2-40B4-BE49-F238E27FC236}">
                <a16:creationId xmlns:a16="http://schemas.microsoft.com/office/drawing/2014/main" id="{C14D94B6-91A5-4976-ACB4-B5447F0C6478}"/>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23.11.2021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sv-SE" noProof="0"/>
              <a:t>Klicka här för att ändra format på bakgrundstexten</a:t>
            </a:r>
          </a:p>
        </p:txBody>
      </p:sp>
      <p:sp>
        <p:nvSpPr>
          <p:cNvPr id="10" name="Text Placeholder 2">
            <a:extLst>
              <a:ext uri="{FF2B5EF4-FFF2-40B4-BE49-F238E27FC236}">
                <a16:creationId xmlns:a16="http://schemas.microsoft.com/office/drawing/2014/main" id="{337745F3-B2BD-42D8-8924-F9A10F31901D}"/>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774011" y="2852920"/>
            <a:ext cx="5106089" cy="295256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7" name="Date Placeholder 6"/>
          <p:cNvSpPr>
            <a:spLocks noGrp="1"/>
          </p:cNvSpPr>
          <p:nvPr>
            <p:ph type="dt" sz="half" idx="10"/>
          </p:nvPr>
        </p:nvSpPr>
        <p:spPr/>
        <p:txBody>
          <a:bodyPr/>
          <a:lstStyle/>
          <a:p>
            <a:fld id="{22DBA17B-2728-4812-BD36-2D48D0819177}" type="datetime1">
              <a:rPr lang="fi-FI" smtClean="0"/>
              <a:t>23.11.2021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sv-SE" noProof="0"/>
              <a:t>Klicka här för att ändra mall för rubrikformat</a:t>
            </a:r>
            <a:endParaRPr lang="fi-FI" noProof="0" dirty="0"/>
          </a:p>
        </p:txBody>
      </p:sp>
      <p:sp>
        <p:nvSpPr>
          <p:cNvPr id="12" name="Text Placeholder 2">
            <a:extLst>
              <a:ext uri="{FF2B5EF4-FFF2-40B4-BE49-F238E27FC236}">
                <a16:creationId xmlns:a16="http://schemas.microsoft.com/office/drawing/2014/main" id="{F09A583B-C774-4F67-A6F6-35046ED93807}"/>
              </a:ext>
            </a:extLst>
          </p:cNvPr>
          <p:cNvSpPr>
            <a:spLocks noGrp="1" noChangeAspect="1"/>
          </p:cNvSpPr>
          <p:nvPr>
            <p:ph type="body" sz="quarter" idx="19"/>
          </p:nvPr>
        </p:nvSpPr>
        <p:spPr>
          <a:xfrm>
            <a:off x="10328400" y="6326675"/>
            <a:ext cx="1094400" cy="183318"/>
          </a:xfrm>
          <a:blipFill>
            <a:blip r:embed="rId2"/>
            <a:stretch>
              <a:fillRect/>
            </a:stretch>
          </a:blipFill>
        </p:spPr>
        <p:txBody>
          <a:bodyPr/>
          <a:lstStyle>
            <a:lvl1pPr>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5839835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sv-SE" noProof="0"/>
              <a:t>Klicka här för att ändra mall för rubrikformat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fi-FI" noProof="0" dirty="0"/>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23.11.2021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6">
            <a:extLst>
              <a:ext uri="{FF2B5EF4-FFF2-40B4-BE49-F238E27FC236}">
                <a16:creationId xmlns:a16="http://schemas.microsoft.com/office/drawing/2014/main" id="{50EBA601-1CD9-4F23-ADDE-2398E0D962B8}"/>
              </a:ext>
            </a:extLst>
          </p:cNvPr>
          <p:cNvSpPr>
            <a:spLocks noChangeAspect="1" noEditPoints="1"/>
          </p:cNvSpPr>
          <p:nvPr userDrawn="1"/>
        </p:nvSpPr>
        <p:spPr bwMode="auto">
          <a:xfrm>
            <a:off x="479220" y="368613"/>
            <a:ext cx="2790665" cy="4680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sv-SE" noProof="0"/>
              <a:t>Klicka här för att ändra mall för rubrikformat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4" name="Date Placeholder 3"/>
          <p:cNvSpPr>
            <a:spLocks noGrp="1"/>
          </p:cNvSpPr>
          <p:nvPr>
            <p:ph type="dt" sz="half" idx="10"/>
          </p:nvPr>
        </p:nvSpPr>
        <p:spPr/>
        <p:txBody>
          <a:bodyPr/>
          <a:lstStyle/>
          <a:p>
            <a:fld id="{C5E01554-BD96-489C-AC34-A7B4D28A369C}" type="datetime1">
              <a:rPr lang="fi-FI" noProof="0" smtClean="0"/>
              <a:t>23.11.2021</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mall för rubrikformat</a:t>
            </a:r>
            <a:endParaRPr lang="fi-FI" noProof="0" dirty="0"/>
          </a:p>
        </p:txBody>
      </p:sp>
      <p:sp>
        <p:nvSpPr>
          <p:cNvPr id="3" name="Content Placeholder 2"/>
          <p:cNvSpPr>
            <a:spLocks noGrp="1"/>
          </p:cNvSpPr>
          <p:nvPr>
            <p:ph idx="1"/>
          </p:nvPr>
        </p:nvSpPr>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fi-FI" noProof="0" dirty="0"/>
          </a:p>
        </p:txBody>
      </p:sp>
      <p:sp>
        <p:nvSpPr>
          <p:cNvPr id="4" name="Date Placeholder 3"/>
          <p:cNvSpPr>
            <a:spLocks noGrp="1"/>
          </p:cNvSpPr>
          <p:nvPr>
            <p:ph type="dt" sz="half" idx="10"/>
          </p:nvPr>
        </p:nvSpPr>
        <p:spPr/>
        <p:txBody>
          <a:bodyPr/>
          <a:lstStyle/>
          <a:p>
            <a:fld id="{A25D1783-9B67-47D5-BD56-9F174F4EAE56}" type="datetime1">
              <a:rPr lang="fi-FI" smtClean="0"/>
              <a:t>23.11.2021</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sv-SE" noProof="0"/>
              <a:t>Klicka här för att ändra mall för rubrikformat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dirty="0"/>
              <a:t>Click to edit Master text styles</a:t>
            </a:r>
          </a:p>
          <a:p>
            <a:pPr lvl="1"/>
            <a:r>
              <a:rPr lang="fi-FI" noProof="0" dirty="0"/>
              <a:t>Second level</a:t>
            </a:r>
          </a:p>
          <a:p>
            <a:pPr lvl="2"/>
            <a:r>
              <a:rPr lang="fi-FI" noProof="0" dirty="0"/>
              <a:t>Third level</a:t>
            </a:r>
          </a:p>
          <a:p>
            <a:pPr lvl="5"/>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23.11.2021</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dirty="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6">
            <a:extLst>
              <a:ext uri="{FF2B5EF4-FFF2-40B4-BE49-F238E27FC236}">
                <a16:creationId xmlns:a16="http://schemas.microsoft.com/office/drawing/2014/main" id="{427269DA-BE47-430D-859E-3224781D64EA}"/>
              </a:ext>
            </a:extLst>
          </p:cNvPr>
          <p:cNvSpPr>
            <a:spLocks noChangeAspect="1" noEditPoints="1"/>
          </p:cNvSpPr>
          <p:nvPr userDrawn="1"/>
        </p:nvSpPr>
        <p:spPr bwMode="auto">
          <a:xfrm>
            <a:off x="10329941" y="6325200"/>
            <a:ext cx="1094799" cy="183600"/>
          </a:xfrm>
          <a:custGeom>
            <a:avLst/>
            <a:gdLst>
              <a:gd name="T0" fmla="*/ 10196 w 10625"/>
              <a:gd name="T1" fmla="*/ 1559 h 1779"/>
              <a:gd name="T2" fmla="*/ 9754 w 10625"/>
              <a:gd name="T3" fmla="*/ 1046 h 1779"/>
              <a:gd name="T4" fmla="*/ 37 w 10625"/>
              <a:gd name="T5" fmla="*/ 799 h 1779"/>
              <a:gd name="T6" fmla="*/ 389 w 10625"/>
              <a:gd name="T7" fmla="*/ 364 h 1779"/>
              <a:gd name="T8" fmla="*/ 1109 w 10625"/>
              <a:gd name="T9" fmla="*/ 803 h 1779"/>
              <a:gd name="T10" fmla="*/ 307 w 10625"/>
              <a:gd name="T11" fmla="*/ 732 h 1779"/>
              <a:gd name="T12" fmla="*/ 2349 w 10625"/>
              <a:gd name="T13" fmla="*/ 282 h 1779"/>
              <a:gd name="T14" fmla="*/ 2020 w 10625"/>
              <a:gd name="T15" fmla="*/ 801 h 1779"/>
              <a:gd name="T16" fmla="*/ 1125 w 10625"/>
              <a:gd name="T17" fmla="*/ 471 h 1779"/>
              <a:gd name="T18" fmla="*/ 1782 w 10625"/>
              <a:gd name="T19" fmla="*/ 0 h 1779"/>
              <a:gd name="T20" fmla="*/ 2104 w 10625"/>
              <a:gd name="T21" fmla="*/ 369 h 1779"/>
              <a:gd name="T22" fmla="*/ 1471 w 10625"/>
              <a:gd name="T23" fmla="*/ 125 h 1779"/>
              <a:gd name="T24" fmla="*/ 1563 w 10625"/>
              <a:gd name="T25" fmla="*/ 690 h 1779"/>
              <a:gd name="T26" fmla="*/ 3955 w 10625"/>
              <a:gd name="T27" fmla="*/ 715 h 1779"/>
              <a:gd name="T28" fmla="*/ 2526 w 10625"/>
              <a:gd name="T29" fmla="*/ 758 h 1779"/>
              <a:gd name="T30" fmla="*/ 3572 w 10625"/>
              <a:gd name="T31" fmla="*/ 263 h 1779"/>
              <a:gd name="T32" fmla="*/ 4947 w 10625"/>
              <a:gd name="T33" fmla="*/ 113 h 1779"/>
              <a:gd name="T34" fmla="*/ 5550 w 10625"/>
              <a:gd name="T35" fmla="*/ 74 h 1779"/>
              <a:gd name="T36" fmla="*/ 5901 w 10625"/>
              <a:gd name="T37" fmla="*/ 770 h 1779"/>
              <a:gd name="T38" fmla="*/ 6159 w 10625"/>
              <a:gd name="T39" fmla="*/ 147 h 1779"/>
              <a:gd name="T40" fmla="*/ 6118 w 10625"/>
              <a:gd name="T41" fmla="*/ 736 h 1779"/>
              <a:gd name="T42" fmla="*/ 5311 w 10625"/>
              <a:gd name="T43" fmla="*/ 651 h 1779"/>
              <a:gd name="T44" fmla="*/ 6407 w 10625"/>
              <a:gd name="T45" fmla="*/ 836 h 1779"/>
              <a:gd name="T46" fmla="*/ 7345 w 10625"/>
              <a:gd name="T47" fmla="*/ 60 h 1779"/>
              <a:gd name="T48" fmla="*/ 991 w 10625"/>
              <a:gd name="T49" fmla="*/ 1254 h 1779"/>
              <a:gd name="T50" fmla="*/ 277 w 10625"/>
              <a:gd name="T51" fmla="*/ 1405 h 1779"/>
              <a:gd name="T52" fmla="*/ 1788 w 10625"/>
              <a:gd name="T53" fmla="*/ 927 h 1779"/>
              <a:gd name="T54" fmla="*/ 2368 w 10625"/>
              <a:gd name="T55" fmla="*/ 1365 h 1779"/>
              <a:gd name="T56" fmla="*/ 1609 w 10625"/>
              <a:gd name="T57" fmla="*/ 1771 h 1779"/>
              <a:gd name="T58" fmla="*/ 1165 w 10625"/>
              <a:gd name="T59" fmla="*/ 1222 h 1779"/>
              <a:gd name="T60" fmla="*/ 1943 w 10625"/>
              <a:gd name="T61" fmla="*/ 1684 h 1779"/>
              <a:gd name="T62" fmla="*/ 2029 w 10625"/>
              <a:gd name="T63" fmla="*/ 1182 h 1779"/>
              <a:gd name="T64" fmla="*/ 1398 w 10625"/>
              <a:gd name="T65" fmla="*/ 1124 h 1779"/>
              <a:gd name="T66" fmla="*/ 1721 w 10625"/>
              <a:gd name="T67" fmla="*/ 1685 h 1779"/>
              <a:gd name="T68" fmla="*/ 3428 w 10625"/>
              <a:gd name="T69" fmla="*/ 1624 h 1779"/>
              <a:gd name="T70" fmla="*/ 2783 w 10625"/>
              <a:gd name="T71" fmla="*/ 1397 h 1779"/>
              <a:gd name="T72" fmla="*/ 2485 w 10625"/>
              <a:gd name="T73" fmla="*/ 1013 h 1779"/>
              <a:gd name="T74" fmla="*/ 3498 w 10625"/>
              <a:gd name="T75" fmla="*/ 1124 h 1779"/>
              <a:gd name="T76" fmla="*/ 3191 w 10625"/>
              <a:gd name="T77" fmla="*/ 1087 h 1779"/>
              <a:gd name="T78" fmla="*/ 2918 w 10625"/>
              <a:gd name="T79" fmla="*/ 1384 h 1779"/>
              <a:gd name="T80" fmla="*/ 4736 w 10625"/>
              <a:gd name="T81" fmla="*/ 1593 h 1779"/>
              <a:gd name="T82" fmla="*/ 3731 w 10625"/>
              <a:gd name="T83" fmla="*/ 1611 h 1779"/>
              <a:gd name="T84" fmla="*/ 4623 w 10625"/>
              <a:gd name="T85" fmla="*/ 1056 h 1779"/>
              <a:gd name="T86" fmla="*/ 4027 w 10625"/>
              <a:gd name="T87" fmla="*/ 1314 h 1779"/>
              <a:gd name="T88" fmla="*/ 4410 w 10625"/>
              <a:gd name="T89" fmla="*/ 1103 h 1779"/>
              <a:gd name="T90" fmla="*/ 4451 w 10625"/>
              <a:gd name="T91" fmla="*/ 1646 h 1779"/>
              <a:gd name="T92" fmla="*/ 4149 w 10625"/>
              <a:gd name="T93" fmla="*/ 1364 h 1779"/>
              <a:gd name="T94" fmla="*/ 5827 w 10625"/>
              <a:gd name="T95" fmla="*/ 1305 h 1779"/>
              <a:gd name="T96" fmla="*/ 5296 w 10625"/>
              <a:gd name="T97" fmla="*/ 1763 h 1779"/>
              <a:gd name="T98" fmla="*/ 4844 w 10625"/>
              <a:gd name="T99" fmla="*/ 1004 h 1779"/>
              <a:gd name="T100" fmla="*/ 5252 w 10625"/>
              <a:gd name="T101" fmla="*/ 1663 h 1779"/>
              <a:gd name="T102" fmla="*/ 5742 w 10625"/>
              <a:gd name="T103" fmla="*/ 1373 h 1779"/>
              <a:gd name="T104" fmla="*/ 6087 w 10625"/>
              <a:gd name="T105" fmla="*/ 1115 h 1779"/>
              <a:gd name="T106" fmla="*/ 5921 w 10625"/>
              <a:gd name="T107" fmla="*/ 964 h 1779"/>
              <a:gd name="T108" fmla="*/ 7855 w 10625"/>
              <a:gd name="T109" fmla="*/ 969 h 1779"/>
              <a:gd name="T110" fmla="*/ 8274 w 10625"/>
              <a:gd name="T111" fmla="*/ 1418 h 1779"/>
              <a:gd name="T112" fmla="*/ 7203 w 10625"/>
              <a:gd name="T113" fmla="*/ 1750 h 1779"/>
              <a:gd name="T114" fmla="*/ 7860 w 10625"/>
              <a:gd name="T115" fmla="*/ 1678 h 1779"/>
              <a:gd name="T116" fmla="*/ 7982 w 10625"/>
              <a:gd name="T117" fmla="*/ 1163 h 1779"/>
              <a:gd name="T118" fmla="*/ 7507 w 10625"/>
              <a:gd name="T119" fmla="*/ 1660 h 1779"/>
              <a:gd name="T120" fmla="*/ 9372 w 10625"/>
              <a:gd name="T121" fmla="*/ 1507 h 1779"/>
              <a:gd name="T122" fmla="*/ 9356 w 10625"/>
              <a:gd name="T123" fmla="*/ 1254 h 1779"/>
              <a:gd name="T124" fmla="*/ 9308 w 10625"/>
              <a:gd name="T125" fmla="*/ 136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25" h="1779">
                <a:moveTo>
                  <a:pt x="10575" y="961"/>
                </a:moveTo>
                <a:lnTo>
                  <a:pt x="10625" y="1249"/>
                </a:lnTo>
                <a:lnTo>
                  <a:pt x="10605" y="1254"/>
                </a:lnTo>
                <a:lnTo>
                  <a:pt x="10563" y="1190"/>
                </a:lnTo>
                <a:lnTo>
                  <a:pt x="10543" y="1163"/>
                </a:lnTo>
                <a:lnTo>
                  <a:pt x="10524" y="1139"/>
                </a:lnTo>
                <a:lnTo>
                  <a:pt x="10503" y="1118"/>
                </a:lnTo>
                <a:lnTo>
                  <a:pt x="10482" y="1099"/>
                </a:lnTo>
                <a:lnTo>
                  <a:pt x="10461" y="1082"/>
                </a:lnTo>
                <a:lnTo>
                  <a:pt x="10439" y="1069"/>
                </a:lnTo>
                <a:lnTo>
                  <a:pt x="10416" y="1056"/>
                </a:lnTo>
                <a:lnTo>
                  <a:pt x="10391" y="1046"/>
                </a:lnTo>
                <a:lnTo>
                  <a:pt x="10366" y="1038"/>
                </a:lnTo>
                <a:lnTo>
                  <a:pt x="10339" y="1030"/>
                </a:lnTo>
                <a:lnTo>
                  <a:pt x="10309" y="1026"/>
                </a:lnTo>
                <a:lnTo>
                  <a:pt x="10278" y="1021"/>
                </a:lnTo>
                <a:lnTo>
                  <a:pt x="10207" y="1015"/>
                </a:lnTo>
                <a:lnTo>
                  <a:pt x="10199" y="1072"/>
                </a:lnTo>
                <a:lnTo>
                  <a:pt x="10197" y="1110"/>
                </a:lnTo>
                <a:lnTo>
                  <a:pt x="10196" y="1155"/>
                </a:lnTo>
                <a:lnTo>
                  <a:pt x="10196" y="1559"/>
                </a:lnTo>
                <a:lnTo>
                  <a:pt x="10197" y="1611"/>
                </a:lnTo>
                <a:lnTo>
                  <a:pt x="10201" y="1653"/>
                </a:lnTo>
                <a:lnTo>
                  <a:pt x="10211" y="1711"/>
                </a:lnTo>
                <a:lnTo>
                  <a:pt x="10221" y="1740"/>
                </a:lnTo>
                <a:lnTo>
                  <a:pt x="10227" y="1748"/>
                </a:lnTo>
                <a:lnTo>
                  <a:pt x="9919" y="1748"/>
                </a:lnTo>
                <a:lnTo>
                  <a:pt x="9924" y="1740"/>
                </a:lnTo>
                <a:lnTo>
                  <a:pt x="9933" y="1711"/>
                </a:lnTo>
                <a:lnTo>
                  <a:pt x="9938" y="1686"/>
                </a:lnTo>
                <a:lnTo>
                  <a:pt x="9942" y="1653"/>
                </a:lnTo>
                <a:lnTo>
                  <a:pt x="9945" y="1611"/>
                </a:lnTo>
                <a:lnTo>
                  <a:pt x="9947" y="1559"/>
                </a:lnTo>
                <a:lnTo>
                  <a:pt x="9950" y="1154"/>
                </a:lnTo>
                <a:lnTo>
                  <a:pt x="9949" y="1108"/>
                </a:lnTo>
                <a:lnTo>
                  <a:pt x="9947" y="1071"/>
                </a:lnTo>
                <a:lnTo>
                  <a:pt x="9943" y="1040"/>
                </a:lnTo>
                <a:lnTo>
                  <a:pt x="9939" y="1015"/>
                </a:lnTo>
                <a:lnTo>
                  <a:pt x="9902" y="1018"/>
                </a:lnTo>
                <a:lnTo>
                  <a:pt x="9868" y="1021"/>
                </a:lnTo>
                <a:lnTo>
                  <a:pt x="9807" y="1030"/>
                </a:lnTo>
                <a:lnTo>
                  <a:pt x="9754" y="1046"/>
                </a:lnTo>
                <a:lnTo>
                  <a:pt x="9729" y="1056"/>
                </a:lnTo>
                <a:lnTo>
                  <a:pt x="9706" y="1069"/>
                </a:lnTo>
                <a:lnTo>
                  <a:pt x="9685" y="1082"/>
                </a:lnTo>
                <a:lnTo>
                  <a:pt x="9663" y="1099"/>
                </a:lnTo>
                <a:lnTo>
                  <a:pt x="9643" y="1118"/>
                </a:lnTo>
                <a:lnTo>
                  <a:pt x="9622" y="1139"/>
                </a:lnTo>
                <a:lnTo>
                  <a:pt x="9602" y="1163"/>
                </a:lnTo>
                <a:lnTo>
                  <a:pt x="9583" y="1190"/>
                </a:lnTo>
                <a:lnTo>
                  <a:pt x="9541" y="1254"/>
                </a:lnTo>
                <a:lnTo>
                  <a:pt x="9521" y="1249"/>
                </a:lnTo>
                <a:lnTo>
                  <a:pt x="9571" y="961"/>
                </a:lnTo>
                <a:lnTo>
                  <a:pt x="10072" y="964"/>
                </a:lnTo>
                <a:lnTo>
                  <a:pt x="10575" y="961"/>
                </a:lnTo>
                <a:close/>
                <a:moveTo>
                  <a:pt x="7595" y="248"/>
                </a:moveTo>
                <a:lnTo>
                  <a:pt x="7735" y="437"/>
                </a:lnTo>
                <a:lnTo>
                  <a:pt x="7595" y="609"/>
                </a:lnTo>
                <a:lnTo>
                  <a:pt x="7595" y="248"/>
                </a:lnTo>
                <a:close/>
                <a:moveTo>
                  <a:pt x="23" y="836"/>
                </a:moveTo>
                <a:lnTo>
                  <a:pt x="27" y="828"/>
                </a:lnTo>
                <a:lnTo>
                  <a:pt x="32" y="817"/>
                </a:lnTo>
                <a:lnTo>
                  <a:pt x="37" y="799"/>
                </a:lnTo>
                <a:lnTo>
                  <a:pt x="43" y="774"/>
                </a:lnTo>
                <a:lnTo>
                  <a:pt x="48" y="741"/>
                </a:lnTo>
                <a:lnTo>
                  <a:pt x="51" y="699"/>
                </a:lnTo>
                <a:lnTo>
                  <a:pt x="52" y="647"/>
                </a:lnTo>
                <a:lnTo>
                  <a:pt x="56" y="242"/>
                </a:lnTo>
                <a:lnTo>
                  <a:pt x="54" y="189"/>
                </a:lnTo>
                <a:lnTo>
                  <a:pt x="51" y="147"/>
                </a:lnTo>
                <a:lnTo>
                  <a:pt x="45" y="113"/>
                </a:lnTo>
                <a:lnTo>
                  <a:pt x="40" y="90"/>
                </a:lnTo>
                <a:lnTo>
                  <a:pt x="27" y="60"/>
                </a:lnTo>
                <a:lnTo>
                  <a:pt x="23" y="52"/>
                </a:lnTo>
                <a:lnTo>
                  <a:pt x="332" y="52"/>
                </a:lnTo>
                <a:lnTo>
                  <a:pt x="328" y="60"/>
                </a:lnTo>
                <a:lnTo>
                  <a:pt x="323" y="71"/>
                </a:lnTo>
                <a:lnTo>
                  <a:pt x="317" y="90"/>
                </a:lnTo>
                <a:lnTo>
                  <a:pt x="312" y="115"/>
                </a:lnTo>
                <a:lnTo>
                  <a:pt x="307" y="147"/>
                </a:lnTo>
                <a:lnTo>
                  <a:pt x="304" y="189"/>
                </a:lnTo>
                <a:lnTo>
                  <a:pt x="303" y="243"/>
                </a:lnTo>
                <a:lnTo>
                  <a:pt x="303" y="408"/>
                </a:lnTo>
                <a:lnTo>
                  <a:pt x="389" y="364"/>
                </a:lnTo>
                <a:lnTo>
                  <a:pt x="485" y="310"/>
                </a:lnTo>
                <a:lnTo>
                  <a:pt x="684" y="192"/>
                </a:lnTo>
                <a:lnTo>
                  <a:pt x="841" y="93"/>
                </a:lnTo>
                <a:lnTo>
                  <a:pt x="906" y="52"/>
                </a:lnTo>
                <a:lnTo>
                  <a:pt x="1092" y="50"/>
                </a:lnTo>
                <a:lnTo>
                  <a:pt x="1092" y="68"/>
                </a:lnTo>
                <a:lnTo>
                  <a:pt x="1071" y="69"/>
                </a:lnTo>
                <a:lnTo>
                  <a:pt x="1050" y="74"/>
                </a:lnTo>
                <a:lnTo>
                  <a:pt x="1000" y="90"/>
                </a:lnTo>
                <a:lnTo>
                  <a:pt x="973" y="101"/>
                </a:lnTo>
                <a:lnTo>
                  <a:pt x="943" y="116"/>
                </a:lnTo>
                <a:lnTo>
                  <a:pt x="879" y="149"/>
                </a:lnTo>
                <a:lnTo>
                  <a:pt x="808" y="189"/>
                </a:lnTo>
                <a:lnTo>
                  <a:pt x="731" y="236"/>
                </a:lnTo>
                <a:lnTo>
                  <a:pt x="562" y="343"/>
                </a:lnTo>
                <a:lnTo>
                  <a:pt x="703" y="476"/>
                </a:lnTo>
                <a:lnTo>
                  <a:pt x="875" y="633"/>
                </a:lnTo>
                <a:lnTo>
                  <a:pt x="961" y="705"/>
                </a:lnTo>
                <a:lnTo>
                  <a:pt x="1041" y="764"/>
                </a:lnTo>
                <a:lnTo>
                  <a:pt x="1077" y="786"/>
                </a:lnTo>
                <a:lnTo>
                  <a:pt x="1109" y="803"/>
                </a:lnTo>
                <a:lnTo>
                  <a:pt x="1137" y="816"/>
                </a:lnTo>
                <a:lnTo>
                  <a:pt x="1150" y="819"/>
                </a:lnTo>
                <a:lnTo>
                  <a:pt x="1161" y="820"/>
                </a:lnTo>
                <a:lnTo>
                  <a:pt x="1161" y="838"/>
                </a:lnTo>
                <a:lnTo>
                  <a:pt x="731" y="840"/>
                </a:lnTo>
                <a:lnTo>
                  <a:pt x="728" y="829"/>
                </a:lnTo>
                <a:lnTo>
                  <a:pt x="718" y="813"/>
                </a:lnTo>
                <a:lnTo>
                  <a:pt x="682" y="767"/>
                </a:lnTo>
                <a:lnTo>
                  <a:pt x="630" y="707"/>
                </a:lnTo>
                <a:lnTo>
                  <a:pt x="567" y="641"/>
                </a:lnTo>
                <a:lnTo>
                  <a:pt x="533" y="608"/>
                </a:lnTo>
                <a:lnTo>
                  <a:pt x="497" y="576"/>
                </a:lnTo>
                <a:lnTo>
                  <a:pt x="461" y="546"/>
                </a:lnTo>
                <a:lnTo>
                  <a:pt x="426" y="518"/>
                </a:lnTo>
                <a:lnTo>
                  <a:pt x="391" y="495"/>
                </a:lnTo>
                <a:lnTo>
                  <a:pt x="359" y="476"/>
                </a:lnTo>
                <a:lnTo>
                  <a:pt x="329" y="463"/>
                </a:lnTo>
                <a:lnTo>
                  <a:pt x="303" y="455"/>
                </a:lnTo>
                <a:lnTo>
                  <a:pt x="303" y="635"/>
                </a:lnTo>
                <a:lnTo>
                  <a:pt x="304" y="689"/>
                </a:lnTo>
                <a:lnTo>
                  <a:pt x="307" y="732"/>
                </a:lnTo>
                <a:lnTo>
                  <a:pt x="312" y="767"/>
                </a:lnTo>
                <a:lnTo>
                  <a:pt x="317" y="793"/>
                </a:lnTo>
                <a:lnTo>
                  <a:pt x="323" y="813"/>
                </a:lnTo>
                <a:lnTo>
                  <a:pt x="328" y="826"/>
                </a:lnTo>
                <a:lnTo>
                  <a:pt x="332" y="836"/>
                </a:lnTo>
                <a:lnTo>
                  <a:pt x="23" y="836"/>
                </a:lnTo>
                <a:close/>
                <a:moveTo>
                  <a:pt x="1782" y="0"/>
                </a:moveTo>
                <a:lnTo>
                  <a:pt x="1844" y="2"/>
                </a:lnTo>
                <a:lnTo>
                  <a:pt x="1905" y="8"/>
                </a:lnTo>
                <a:lnTo>
                  <a:pt x="1961" y="16"/>
                </a:lnTo>
                <a:lnTo>
                  <a:pt x="2016" y="27"/>
                </a:lnTo>
                <a:lnTo>
                  <a:pt x="2068" y="43"/>
                </a:lnTo>
                <a:lnTo>
                  <a:pt x="2115" y="60"/>
                </a:lnTo>
                <a:lnTo>
                  <a:pt x="2160" y="82"/>
                </a:lnTo>
                <a:lnTo>
                  <a:pt x="2200" y="105"/>
                </a:lnTo>
                <a:lnTo>
                  <a:pt x="2238" y="132"/>
                </a:lnTo>
                <a:lnTo>
                  <a:pt x="2271" y="161"/>
                </a:lnTo>
                <a:lnTo>
                  <a:pt x="2299" y="193"/>
                </a:lnTo>
                <a:lnTo>
                  <a:pt x="2323" y="227"/>
                </a:lnTo>
                <a:lnTo>
                  <a:pt x="2341" y="263"/>
                </a:lnTo>
                <a:lnTo>
                  <a:pt x="2349" y="282"/>
                </a:lnTo>
                <a:lnTo>
                  <a:pt x="2355" y="303"/>
                </a:lnTo>
                <a:lnTo>
                  <a:pt x="2359" y="322"/>
                </a:lnTo>
                <a:lnTo>
                  <a:pt x="2363" y="344"/>
                </a:lnTo>
                <a:lnTo>
                  <a:pt x="2365" y="364"/>
                </a:lnTo>
                <a:lnTo>
                  <a:pt x="2366" y="387"/>
                </a:lnTo>
                <a:lnTo>
                  <a:pt x="2365" y="413"/>
                </a:lnTo>
                <a:lnTo>
                  <a:pt x="2363" y="438"/>
                </a:lnTo>
                <a:lnTo>
                  <a:pt x="2358" y="463"/>
                </a:lnTo>
                <a:lnTo>
                  <a:pt x="2352" y="488"/>
                </a:lnTo>
                <a:lnTo>
                  <a:pt x="2344" y="512"/>
                </a:lnTo>
                <a:lnTo>
                  <a:pt x="2335" y="534"/>
                </a:lnTo>
                <a:lnTo>
                  <a:pt x="2313" y="579"/>
                </a:lnTo>
                <a:lnTo>
                  <a:pt x="2299" y="599"/>
                </a:lnTo>
                <a:lnTo>
                  <a:pt x="2283" y="619"/>
                </a:lnTo>
                <a:lnTo>
                  <a:pt x="2267" y="639"/>
                </a:lnTo>
                <a:lnTo>
                  <a:pt x="2250" y="658"/>
                </a:lnTo>
                <a:lnTo>
                  <a:pt x="2212" y="693"/>
                </a:lnTo>
                <a:lnTo>
                  <a:pt x="2169" y="725"/>
                </a:lnTo>
                <a:lnTo>
                  <a:pt x="2122" y="754"/>
                </a:lnTo>
                <a:lnTo>
                  <a:pt x="2072" y="779"/>
                </a:lnTo>
                <a:lnTo>
                  <a:pt x="2020" y="801"/>
                </a:lnTo>
                <a:lnTo>
                  <a:pt x="1965" y="819"/>
                </a:lnTo>
                <a:lnTo>
                  <a:pt x="1907" y="834"/>
                </a:lnTo>
                <a:lnTo>
                  <a:pt x="1848" y="844"/>
                </a:lnTo>
                <a:lnTo>
                  <a:pt x="1787" y="851"/>
                </a:lnTo>
                <a:lnTo>
                  <a:pt x="1725" y="853"/>
                </a:lnTo>
                <a:lnTo>
                  <a:pt x="1663" y="851"/>
                </a:lnTo>
                <a:lnTo>
                  <a:pt x="1603" y="845"/>
                </a:lnTo>
                <a:lnTo>
                  <a:pt x="1544" y="836"/>
                </a:lnTo>
                <a:lnTo>
                  <a:pt x="1488" y="823"/>
                </a:lnTo>
                <a:lnTo>
                  <a:pt x="1436" y="807"/>
                </a:lnTo>
                <a:lnTo>
                  <a:pt x="1386" y="787"/>
                </a:lnTo>
                <a:lnTo>
                  <a:pt x="1340" y="765"/>
                </a:lnTo>
                <a:lnTo>
                  <a:pt x="1298" y="739"/>
                </a:lnTo>
                <a:lnTo>
                  <a:pt x="1259" y="711"/>
                </a:lnTo>
                <a:lnTo>
                  <a:pt x="1224" y="681"/>
                </a:lnTo>
                <a:lnTo>
                  <a:pt x="1195" y="647"/>
                </a:lnTo>
                <a:lnTo>
                  <a:pt x="1170" y="611"/>
                </a:lnTo>
                <a:lnTo>
                  <a:pt x="1151" y="574"/>
                </a:lnTo>
                <a:lnTo>
                  <a:pt x="1136" y="534"/>
                </a:lnTo>
                <a:lnTo>
                  <a:pt x="1127" y="492"/>
                </a:lnTo>
                <a:lnTo>
                  <a:pt x="1125" y="471"/>
                </a:lnTo>
                <a:lnTo>
                  <a:pt x="1123" y="449"/>
                </a:lnTo>
                <a:lnTo>
                  <a:pt x="1125" y="423"/>
                </a:lnTo>
                <a:lnTo>
                  <a:pt x="1127" y="398"/>
                </a:lnTo>
                <a:lnTo>
                  <a:pt x="1133" y="373"/>
                </a:lnTo>
                <a:lnTo>
                  <a:pt x="1138" y="349"/>
                </a:lnTo>
                <a:lnTo>
                  <a:pt x="1146" y="326"/>
                </a:lnTo>
                <a:lnTo>
                  <a:pt x="1156" y="303"/>
                </a:lnTo>
                <a:lnTo>
                  <a:pt x="1168" y="281"/>
                </a:lnTo>
                <a:lnTo>
                  <a:pt x="1180" y="260"/>
                </a:lnTo>
                <a:lnTo>
                  <a:pt x="1210" y="220"/>
                </a:lnTo>
                <a:lnTo>
                  <a:pt x="1245" y="184"/>
                </a:lnTo>
                <a:lnTo>
                  <a:pt x="1286" y="150"/>
                </a:lnTo>
                <a:lnTo>
                  <a:pt x="1330" y="119"/>
                </a:lnTo>
                <a:lnTo>
                  <a:pt x="1377" y="92"/>
                </a:lnTo>
                <a:lnTo>
                  <a:pt x="1428" y="68"/>
                </a:lnTo>
                <a:lnTo>
                  <a:pt x="1483" y="48"/>
                </a:lnTo>
                <a:lnTo>
                  <a:pt x="1539" y="31"/>
                </a:lnTo>
                <a:lnTo>
                  <a:pt x="1598" y="18"/>
                </a:lnTo>
                <a:lnTo>
                  <a:pt x="1659" y="8"/>
                </a:lnTo>
                <a:lnTo>
                  <a:pt x="1720" y="2"/>
                </a:lnTo>
                <a:lnTo>
                  <a:pt x="1782" y="0"/>
                </a:lnTo>
                <a:close/>
                <a:moveTo>
                  <a:pt x="1851" y="771"/>
                </a:moveTo>
                <a:lnTo>
                  <a:pt x="1886" y="769"/>
                </a:lnTo>
                <a:lnTo>
                  <a:pt x="1920" y="765"/>
                </a:lnTo>
                <a:lnTo>
                  <a:pt x="1950" y="758"/>
                </a:lnTo>
                <a:lnTo>
                  <a:pt x="1978" y="748"/>
                </a:lnTo>
                <a:lnTo>
                  <a:pt x="2003" y="736"/>
                </a:lnTo>
                <a:lnTo>
                  <a:pt x="2026" y="722"/>
                </a:lnTo>
                <a:lnTo>
                  <a:pt x="2046" y="706"/>
                </a:lnTo>
                <a:lnTo>
                  <a:pt x="2064" y="688"/>
                </a:lnTo>
                <a:lnTo>
                  <a:pt x="2080" y="667"/>
                </a:lnTo>
                <a:lnTo>
                  <a:pt x="2094" y="647"/>
                </a:lnTo>
                <a:lnTo>
                  <a:pt x="2105" y="624"/>
                </a:lnTo>
                <a:lnTo>
                  <a:pt x="2114" y="601"/>
                </a:lnTo>
                <a:lnTo>
                  <a:pt x="2121" y="577"/>
                </a:lnTo>
                <a:lnTo>
                  <a:pt x="2126" y="554"/>
                </a:lnTo>
                <a:lnTo>
                  <a:pt x="2129" y="529"/>
                </a:lnTo>
                <a:lnTo>
                  <a:pt x="2130" y="504"/>
                </a:lnTo>
                <a:lnTo>
                  <a:pt x="2127" y="456"/>
                </a:lnTo>
                <a:lnTo>
                  <a:pt x="2123" y="433"/>
                </a:lnTo>
                <a:lnTo>
                  <a:pt x="2118" y="411"/>
                </a:lnTo>
                <a:lnTo>
                  <a:pt x="2104" y="369"/>
                </a:lnTo>
                <a:lnTo>
                  <a:pt x="2086" y="328"/>
                </a:lnTo>
                <a:lnTo>
                  <a:pt x="2063" y="290"/>
                </a:lnTo>
                <a:lnTo>
                  <a:pt x="2050" y="272"/>
                </a:lnTo>
                <a:lnTo>
                  <a:pt x="2036" y="255"/>
                </a:lnTo>
                <a:lnTo>
                  <a:pt x="2021" y="239"/>
                </a:lnTo>
                <a:lnTo>
                  <a:pt x="2007" y="223"/>
                </a:lnTo>
                <a:lnTo>
                  <a:pt x="1973" y="194"/>
                </a:lnTo>
                <a:lnTo>
                  <a:pt x="1937" y="168"/>
                </a:lnTo>
                <a:lnTo>
                  <a:pt x="1899" y="144"/>
                </a:lnTo>
                <a:lnTo>
                  <a:pt x="1859" y="125"/>
                </a:lnTo>
                <a:lnTo>
                  <a:pt x="1818" y="108"/>
                </a:lnTo>
                <a:lnTo>
                  <a:pt x="1776" y="95"/>
                </a:lnTo>
                <a:lnTo>
                  <a:pt x="1733" y="85"/>
                </a:lnTo>
                <a:lnTo>
                  <a:pt x="1691" y="79"/>
                </a:lnTo>
                <a:lnTo>
                  <a:pt x="1649" y="78"/>
                </a:lnTo>
                <a:lnTo>
                  <a:pt x="1612" y="79"/>
                </a:lnTo>
                <a:lnTo>
                  <a:pt x="1578" y="84"/>
                </a:lnTo>
                <a:lnTo>
                  <a:pt x="1547" y="91"/>
                </a:lnTo>
                <a:lnTo>
                  <a:pt x="1519" y="100"/>
                </a:lnTo>
                <a:lnTo>
                  <a:pt x="1494" y="111"/>
                </a:lnTo>
                <a:lnTo>
                  <a:pt x="1471" y="125"/>
                </a:lnTo>
                <a:lnTo>
                  <a:pt x="1451" y="141"/>
                </a:lnTo>
                <a:lnTo>
                  <a:pt x="1433" y="158"/>
                </a:lnTo>
                <a:lnTo>
                  <a:pt x="1418" y="177"/>
                </a:lnTo>
                <a:lnTo>
                  <a:pt x="1405" y="197"/>
                </a:lnTo>
                <a:lnTo>
                  <a:pt x="1394" y="220"/>
                </a:lnTo>
                <a:lnTo>
                  <a:pt x="1385" y="243"/>
                </a:lnTo>
                <a:lnTo>
                  <a:pt x="1379" y="268"/>
                </a:lnTo>
                <a:lnTo>
                  <a:pt x="1374" y="293"/>
                </a:lnTo>
                <a:lnTo>
                  <a:pt x="1371" y="346"/>
                </a:lnTo>
                <a:lnTo>
                  <a:pt x="1373" y="375"/>
                </a:lnTo>
                <a:lnTo>
                  <a:pt x="1377" y="407"/>
                </a:lnTo>
                <a:lnTo>
                  <a:pt x="1385" y="440"/>
                </a:lnTo>
                <a:lnTo>
                  <a:pt x="1397" y="475"/>
                </a:lnTo>
                <a:lnTo>
                  <a:pt x="1411" y="511"/>
                </a:lnTo>
                <a:lnTo>
                  <a:pt x="1430" y="546"/>
                </a:lnTo>
                <a:lnTo>
                  <a:pt x="1452" y="581"/>
                </a:lnTo>
                <a:lnTo>
                  <a:pt x="1478" y="615"/>
                </a:lnTo>
                <a:lnTo>
                  <a:pt x="1493" y="631"/>
                </a:lnTo>
                <a:lnTo>
                  <a:pt x="1509" y="647"/>
                </a:lnTo>
                <a:lnTo>
                  <a:pt x="1544" y="676"/>
                </a:lnTo>
                <a:lnTo>
                  <a:pt x="1563" y="690"/>
                </a:lnTo>
                <a:lnTo>
                  <a:pt x="1583" y="702"/>
                </a:lnTo>
                <a:lnTo>
                  <a:pt x="1627" y="726"/>
                </a:lnTo>
                <a:lnTo>
                  <a:pt x="1676" y="744"/>
                </a:lnTo>
                <a:lnTo>
                  <a:pt x="1729" y="759"/>
                </a:lnTo>
                <a:lnTo>
                  <a:pt x="1788" y="768"/>
                </a:lnTo>
                <a:lnTo>
                  <a:pt x="1851" y="771"/>
                </a:lnTo>
                <a:close/>
                <a:moveTo>
                  <a:pt x="4917" y="836"/>
                </a:moveTo>
                <a:lnTo>
                  <a:pt x="4915" y="808"/>
                </a:lnTo>
                <a:lnTo>
                  <a:pt x="4910" y="776"/>
                </a:lnTo>
                <a:lnTo>
                  <a:pt x="4892" y="702"/>
                </a:lnTo>
                <a:lnTo>
                  <a:pt x="4776" y="371"/>
                </a:lnTo>
                <a:lnTo>
                  <a:pt x="4747" y="295"/>
                </a:lnTo>
                <a:lnTo>
                  <a:pt x="4718" y="229"/>
                </a:lnTo>
                <a:lnTo>
                  <a:pt x="4473" y="835"/>
                </a:lnTo>
                <a:lnTo>
                  <a:pt x="4440" y="835"/>
                </a:lnTo>
                <a:lnTo>
                  <a:pt x="4400" y="761"/>
                </a:lnTo>
                <a:lnTo>
                  <a:pt x="4179" y="358"/>
                </a:lnTo>
                <a:lnTo>
                  <a:pt x="4138" y="292"/>
                </a:lnTo>
                <a:lnTo>
                  <a:pt x="4098" y="227"/>
                </a:lnTo>
                <a:lnTo>
                  <a:pt x="3965" y="673"/>
                </a:lnTo>
                <a:lnTo>
                  <a:pt x="3955" y="715"/>
                </a:lnTo>
                <a:lnTo>
                  <a:pt x="3947" y="758"/>
                </a:lnTo>
                <a:lnTo>
                  <a:pt x="3943" y="799"/>
                </a:lnTo>
                <a:lnTo>
                  <a:pt x="3943" y="818"/>
                </a:lnTo>
                <a:lnTo>
                  <a:pt x="3944" y="836"/>
                </a:lnTo>
                <a:lnTo>
                  <a:pt x="3803" y="837"/>
                </a:lnTo>
                <a:lnTo>
                  <a:pt x="3495" y="836"/>
                </a:lnTo>
                <a:lnTo>
                  <a:pt x="3494" y="808"/>
                </a:lnTo>
                <a:lnTo>
                  <a:pt x="3488" y="776"/>
                </a:lnTo>
                <a:lnTo>
                  <a:pt x="3470" y="702"/>
                </a:lnTo>
                <a:lnTo>
                  <a:pt x="3356" y="371"/>
                </a:lnTo>
                <a:lnTo>
                  <a:pt x="3326" y="295"/>
                </a:lnTo>
                <a:lnTo>
                  <a:pt x="3297" y="229"/>
                </a:lnTo>
                <a:lnTo>
                  <a:pt x="3052" y="835"/>
                </a:lnTo>
                <a:lnTo>
                  <a:pt x="3019" y="835"/>
                </a:lnTo>
                <a:lnTo>
                  <a:pt x="2978" y="761"/>
                </a:lnTo>
                <a:lnTo>
                  <a:pt x="2758" y="358"/>
                </a:lnTo>
                <a:lnTo>
                  <a:pt x="2716" y="292"/>
                </a:lnTo>
                <a:lnTo>
                  <a:pt x="2677" y="227"/>
                </a:lnTo>
                <a:lnTo>
                  <a:pt x="2544" y="673"/>
                </a:lnTo>
                <a:lnTo>
                  <a:pt x="2534" y="715"/>
                </a:lnTo>
                <a:lnTo>
                  <a:pt x="2526" y="758"/>
                </a:lnTo>
                <a:lnTo>
                  <a:pt x="2521" y="799"/>
                </a:lnTo>
                <a:lnTo>
                  <a:pt x="2521" y="818"/>
                </a:lnTo>
                <a:lnTo>
                  <a:pt x="2522" y="836"/>
                </a:lnTo>
                <a:lnTo>
                  <a:pt x="2382" y="837"/>
                </a:lnTo>
                <a:lnTo>
                  <a:pt x="2399" y="803"/>
                </a:lnTo>
                <a:lnTo>
                  <a:pt x="2417" y="760"/>
                </a:lnTo>
                <a:lnTo>
                  <a:pt x="2449" y="673"/>
                </a:lnTo>
                <a:lnTo>
                  <a:pt x="2619" y="144"/>
                </a:lnTo>
                <a:lnTo>
                  <a:pt x="2582" y="99"/>
                </a:lnTo>
                <a:lnTo>
                  <a:pt x="2542" y="52"/>
                </a:lnTo>
                <a:lnTo>
                  <a:pt x="2849" y="52"/>
                </a:lnTo>
                <a:lnTo>
                  <a:pt x="2889" y="139"/>
                </a:lnTo>
                <a:lnTo>
                  <a:pt x="2930" y="222"/>
                </a:lnTo>
                <a:lnTo>
                  <a:pt x="3093" y="518"/>
                </a:lnTo>
                <a:lnTo>
                  <a:pt x="3263" y="154"/>
                </a:lnTo>
                <a:lnTo>
                  <a:pt x="3231" y="95"/>
                </a:lnTo>
                <a:lnTo>
                  <a:pt x="3203" y="52"/>
                </a:lnTo>
                <a:lnTo>
                  <a:pt x="3512" y="52"/>
                </a:lnTo>
                <a:lnTo>
                  <a:pt x="3526" y="113"/>
                </a:lnTo>
                <a:lnTo>
                  <a:pt x="3540" y="167"/>
                </a:lnTo>
                <a:lnTo>
                  <a:pt x="3572" y="263"/>
                </a:lnTo>
                <a:lnTo>
                  <a:pt x="3675" y="537"/>
                </a:lnTo>
                <a:lnTo>
                  <a:pt x="3704" y="609"/>
                </a:lnTo>
                <a:lnTo>
                  <a:pt x="3735" y="685"/>
                </a:lnTo>
                <a:lnTo>
                  <a:pt x="3752" y="722"/>
                </a:lnTo>
                <a:lnTo>
                  <a:pt x="3771" y="758"/>
                </a:lnTo>
                <a:lnTo>
                  <a:pt x="3790" y="792"/>
                </a:lnTo>
                <a:lnTo>
                  <a:pt x="3810" y="823"/>
                </a:lnTo>
                <a:lnTo>
                  <a:pt x="3842" y="750"/>
                </a:lnTo>
                <a:lnTo>
                  <a:pt x="3870" y="673"/>
                </a:lnTo>
                <a:lnTo>
                  <a:pt x="4040" y="144"/>
                </a:lnTo>
                <a:lnTo>
                  <a:pt x="4004" y="99"/>
                </a:lnTo>
                <a:lnTo>
                  <a:pt x="3963" y="52"/>
                </a:lnTo>
                <a:lnTo>
                  <a:pt x="4270" y="52"/>
                </a:lnTo>
                <a:lnTo>
                  <a:pt x="4310" y="139"/>
                </a:lnTo>
                <a:lnTo>
                  <a:pt x="4351" y="222"/>
                </a:lnTo>
                <a:lnTo>
                  <a:pt x="4513" y="518"/>
                </a:lnTo>
                <a:lnTo>
                  <a:pt x="4683" y="154"/>
                </a:lnTo>
                <a:lnTo>
                  <a:pt x="4651" y="95"/>
                </a:lnTo>
                <a:lnTo>
                  <a:pt x="4624" y="52"/>
                </a:lnTo>
                <a:lnTo>
                  <a:pt x="4934" y="52"/>
                </a:lnTo>
                <a:lnTo>
                  <a:pt x="4947" y="113"/>
                </a:lnTo>
                <a:lnTo>
                  <a:pt x="4962" y="167"/>
                </a:lnTo>
                <a:lnTo>
                  <a:pt x="4994" y="263"/>
                </a:lnTo>
                <a:lnTo>
                  <a:pt x="5097" y="537"/>
                </a:lnTo>
                <a:lnTo>
                  <a:pt x="5126" y="614"/>
                </a:lnTo>
                <a:lnTo>
                  <a:pt x="5160" y="693"/>
                </a:lnTo>
                <a:lnTo>
                  <a:pt x="5178" y="732"/>
                </a:lnTo>
                <a:lnTo>
                  <a:pt x="5198" y="769"/>
                </a:lnTo>
                <a:lnTo>
                  <a:pt x="5219" y="804"/>
                </a:lnTo>
                <a:lnTo>
                  <a:pt x="5241" y="836"/>
                </a:lnTo>
                <a:lnTo>
                  <a:pt x="4917" y="836"/>
                </a:lnTo>
                <a:close/>
                <a:moveTo>
                  <a:pt x="5273" y="243"/>
                </a:moveTo>
                <a:lnTo>
                  <a:pt x="5273" y="192"/>
                </a:lnTo>
                <a:lnTo>
                  <a:pt x="5270" y="150"/>
                </a:lnTo>
                <a:lnTo>
                  <a:pt x="5266" y="117"/>
                </a:lnTo>
                <a:lnTo>
                  <a:pt x="5260" y="92"/>
                </a:lnTo>
                <a:lnTo>
                  <a:pt x="5254" y="74"/>
                </a:lnTo>
                <a:lnTo>
                  <a:pt x="5250" y="61"/>
                </a:lnTo>
                <a:lnTo>
                  <a:pt x="5244" y="52"/>
                </a:lnTo>
                <a:lnTo>
                  <a:pt x="5559" y="52"/>
                </a:lnTo>
                <a:lnTo>
                  <a:pt x="5555" y="61"/>
                </a:lnTo>
                <a:lnTo>
                  <a:pt x="5550" y="74"/>
                </a:lnTo>
                <a:lnTo>
                  <a:pt x="5545" y="92"/>
                </a:lnTo>
                <a:lnTo>
                  <a:pt x="5536" y="150"/>
                </a:lnTo>
                <a:lnTo>
                  <a:pt x="5532" y="192"/>
                </a:lnTo>
                <a:lnTo>
                  <a:pt x="5531" y="243"/>
                </a:lnTo>
                <a:lnTo>
                  <a:pt x="5532" y="470"/>
                </a:lnTo>
                <a:lnTo>
                  <a:pt x="5534" y="525"/>
                </a:lnTo>
                <a:lnTo>
                  <a:pt x="5542" y="581"/>
                </a:lnTo>
                <a:lnTo>
                  <a:pt x="5549" y="607"/>
                </a:lnTo>
                <a:lnTo>
                  <a:pt x="5558" y="633"/>
                </a:lnTo>
                <a:lnTo>
                  <a:pt x="5570" y="657"/>
                </a:lnTo>
                <a:lnTo>
                  <a:pt x="5583" y="680"/>
                </a:lnTo>
                <a:lnTo>
                  <a:pt x="5600" y="701"/>
                </a:lnTo>
                <a:lnTo>
                  <a:pt x="5619" y="720"/>
                </a:lnTo>
                <a:lnTo>
                  <a:pt x="5642" y="737"/>
                </a:lnTo>
                <a:lnTo>
                  <a:pt x="5668" y="751"/>
                </a:lnTo>
                <a:lnTo>
                  <a:pt x="5698" y="764"/>
                </a:lnTo>
                <a:lnTo>
                  <a:pt x="5732" y="771"/>
                </a:lnTo>
                <a:lnTo>
                  <a:pt x="5769" y="777"/>
                </a:lnTo>
                <a:lnTo>
                  <a:pt x="5810" y="779"/>
                </a:lnTo>
                <a:lnTo>
                  <a:pt x="5858" y="777"/>
                </a:lnTo>
                <a:lnTo>
                  <a:pt x="5901" y="770"/>
                </a:lnTo>
                <a:lnTo>
                  <a:pt x="5921" y="767"/>
                </a:lnTo>
                <a:lnTo>
                  <a:pt x="5940" y="761"/>
                </a:lnTo>
                <a:lnTo>
                  <a:pt x="5958" y="754"/>
                </a:lnTo>
                <a:lnTo>
                  <a:pt x="5975" y="748"/>
                </a:lnTo>
                <a:lnTo>
                  <a:pt x="5992" y="740"/>
                </a:lnTo>
                <a:lnTo>
                  <a:pt x="6007" y="732"/>
                </a:lnTo>
                <a:lnTo>
                  <a:pt x="6037" y="711"/>
                </a:lnTo>
                <a:lnTo>
                  <a:pt x="6062" y="689"/>
                </a:lnTo>
                <a:lnTo>
                  <a:pt x="6084" y="663"/>
                </a:lnTo>
                <a:lnTo>
                  <a:pt x="6104" y="634"/>
                </a:lnTo>
                <a:lnTo>
                  <a:pt x="6119" y="604"/>
                </a:lnTo>
                <a:lnTo>
                  <a:pt x="6133" y="571"/>
                </a:lnTo>
                <a:lnTo>
                  <a:pt x="6143" y="535"/>
                </a:lnTo>
                <a:lnTo>
                  <a:pt x="6152" y="499"/>
                </a:lnTo>
                <a:lnTo>
                  <a:pt x="6158" y="461"/>
                </a:lnTo>
                <a:lnTo>
                  <a:pt x="6161" y="421"/>
                </a:lnTo>
                <a:lnTo>
                  <a:pt x="6163" y="379"/>
                </a:lnTo>
                <a:lnTo>
                  <a:pt x="6163" y="334"/>
                </a:lnTo>
                <a:lnTo>
                  <a:pt x="6164" y="242"/>
                </a:lnTo>
                <a:lnTo>
                  <a:pt x="6163" y="189"/>
                </a:lnTo>
                <a:lnTo>
                  <a:pt x="6159" y="147"/>
                </a:lnTo>
                <a:lnTo>
                  <a:pt x="6148" y="90"/>
                </a:lnTo>
                <a:lnTo>
                  <a:pt x="6138" y="60"/>
                </a:lnTo>
                <a:lnTo>
                  <a:pt x="6133" y="52"/>
                </a:lnTo>
                <a:lnTo>
                  <a:pt x="6271" y="52"/>
                </a:lnTo>
                <a:lnTo>
                  <a:pt x="6268" y="58"/>
                </a:lnTo>
                <a:lnTo>
                  <a:pt x="6259" y="78"/>
                </a:lnTo>
                <a:lnTo>
                  <a:pt x="6250" y="119"/>
                </a:lnTo>
                <a:lnTo>
                  <a:pt x="6245" y="149"/>
                </a:lnTo>
                <a:lnTo>
                  <a:pt x="6242" y="184"/>
                </a:lnTo>
                <a:lnTo>
                  <a:pt x="6242" y="243"/>
                </a:lnTo>
                <a:lnTo>
                  <a:pt x="6243" y="393"/>
                </a:lnTo>
                <a:lnTo>
                  <a:pt x="6242" y="434"/>
                </a:lnTo>
                <a:lnTo>
                  <a:pt x="6238" y="475"/>
                </a:lnTo>
                <a:lnTo>
                  <a:pt x="6232" y="517"/>
                </a:lnTo>
                <a:lnTo>
                  <a:pt x="6221" y="557"/>
                </a:lnTo>
                <a:lnTo>
                  <a:pt x="6209" y="597"/>
                </a:lnTo>
                <a:lnTo>
                  <a:pt x="6192" y="635"/>
                </a:lnTo>
                <a:lnTo>
                  <a:pt x="6183" y="653"/>
                </a:lnTo>
                <a:lnTo>
                  <a:pt x="6172" y="672"/>
                </a:lnTo>
                <a:lnTo>
                  <a:pt x="6148" y="706"/>
                </a:lnTo>
                <a:lnTo>
                  <a:pt x="6118" y="736"/>
                </a:lnTo>
                <a:lnTo>
                  <a:pt x="6085" y="766"/>
                </a:lnTo>
                <a:lnTo>
                  <a:pt x="6067" y="778"/>
                </a:lnTo>
                <a:lnTo>
                  <a:pt x="6047" y="791"/>
                </a:lnTo>
                <a:lnTo>
                  <a:pt x="6004" y="812"/>
                </a:lnTo>
                <a:lnTo>
                  <a:pt x="5981" y="821"/>
                </a:lnTo>
                <a:lnTo>
                  <a:pt x="5956" y="829"/>
                </a:lnTo>
                <a:lnTo>
                  <a:pt x="5902" y="842"/>
                </a:lnTo>
                <a:lnTo>
                  <a:pt x="5843" y="850"/>
                </a:lnTo>
                <a:lnTo>
                  <a:pt x="5810" y="852"/>
                </a:lnTo>
                <a:lnTo>
                  <a:pt x="5777" y="853"/>
                </a:lnTo>
                <a:lnTo>
                  <a:pt x="5712" y="851"/>
                </a:lnTo>
                <a:lnTo>
                  <a:pt x="5652" y="846"/>
                </a:lnTo>
                <a:lnTo>
                  <a:pt x="5597" y="837"/>
                </a:lnTo>
                <a:lnTo>
                  <a:pt x="5546" y="826"/>
                </a:lnTo>
                <a:lnTo>
                  <a:pt x="5499" y="810"/>
                </a:lnTo>
                <a:lnTo>
                  <a:pt x="5457" y="792"/>
                </a:lnTo>
                <a:lnTo>
                  <a:pt x="5419" y="770"/>
                </a:lnTo>
                <a:lnTo>
                  <a:pt x="5386" y="745"/>
                </a:lnTo>
                <a:lnTo>
                  <a:pt x="5356" y="717"/>
                </a:lnTo>
                <a:lnTo>
                  <a:pt x="5332" y="685"/>
                </a:lnTo>
                <a:lnTo>
                  <a:pt x="5311" y="651"/>
                </a:lnTo>
                <a:lnTo>
                  <a:pt x="5295" y="614"/>
                </a:lnTo>
                <a:lnTo>
                  <a:pt x="5283" y="574"/>
                </a:lnTo>
                <a:lnTo>
                  <a:pt x="5277" y="552"/>
                </a:lnTo>
                <a:lnTo>
                  <a:pt x="5274" y="531"/>
                </a:lnTo>
                <a:lnTo>
                  <a:pt x="5269" y="484"/>
                </a:lnTo>
                <a:lnTo>
                  <a:pt x="5269" y="436"/>
                </a:lnTo>
                <a:lnTo>
                  <a:pt x="5273" y="243"/>
                </a:lnTo>
                <a:close/>
                <a:moveTo>
                  <a:pt x="7484" y="836"/>
                </a:moveTo>
                <a:lnTo>
                  <a:pt x="7336" y="836"/>
                </a:lnTo>
                <a:lnTo>
                  <a:pt x="7162" y="836"/>
                </a:lnTo>
                <a:lnTo>
                  <a:pt x="6838" y="515"/>
                </a:lnTo>
                <a:lnTo>
                  <a:pt x="6523" y="203"/>
                </a:lnTo>
                <a:lnTo>
                  <a:pt x="6522" y="243"/>
                </a:lnTo>
                <a:lnTo>
                  <a:pt x="6522" y="647"/>
                </a:lnTo>
                <a:lnTo>
                  <a:pt x="6524" y="699"/>
                </a:lnTo>
                <a:lnTo>
                  <a:pt x="6528" y="741"/>
                </a:lnTo>
                <a:lnTo>
                  <a:pt x="6533" y="774"/>
                </a:lnTo>
                <a:lnTo>
                  <a:pt x="6539" y="799"/>
                </a:lnTo>
                <a:lnTo>
                  <a:pt x="6550" y="828"/>
                </a:lnTo>
                <a:lnTo>
                  <a:pt x="6556" y="836"/>
                </a:lnTo>
                <a:lnTo>
                  <a:pt x="6407" y="836"/>
                </a:lnTo>
                <a:lnTo>
                  <a:pt x="6412" y="828"/>
                </a:lnTo>
                <a:lnTo>
                  <a:pt x="6424" y="799"/>
                </a:lnTo>
                <a:lnTo>
                  <a:pt x="6430" y="774"/>
                </a:lnTo>
                <a:lnTo>
                  <a:pt x="6436" y="741"/>
                </a:lnTo>
                <a:lnTo>
                  <a:pt x="6438" y="722"/>
                </a:lnTo>
                <a:lnTo>
                  <a:pt x="6439" y="699"/>
                </a:lnTo>
                <a:lnTo>
                  <a:pt x="6440" y="647"/>
                </a:lnTo>
                <a:lnTo>
                  <a:pt x="6444" y="242"/>
                </a:lnTo>
                <a:lnTo>
                  <a:pt x="6441" y="171"/>
                </a:lnTo>
                <a:lnTo>
                  <a:pt x="6435" y="120"/>
                </a:lnTo>
                <a:lnTo>
                  <a:pt x="6393" y="82"/>
                </a:lnTo>
                <a:lnTo>
                  <a:pt x="6357" y="52"/>
                </a:lnTo>
                <a:lnTo>
                  <a:pt x="6704" y="52"/>
                </a:lnTo>
                <a:lnTo>
                  <a:pt x="7369" y="689"/>
                </a:lnTo>
                <a:lnTo>
                  <a:pt x="7370" y="647"/>
                </a:lnTo>
                <a:lnTo>
                  <a:pt x="7373" y="242"/>
                </a:lnTo>
                <a:lnTo>
                  <a:pt x="7371" y="189"/>
                </a:lnTo>
                <a:lnTo>
                  <a:pt x="7368" y="147"/>
                </a:lnTo>
                <a:lnTo>
                  <a:pt x="7362" y="113"/>
                </a:lnTo>
                <a:lnTo>
                  <a:pt x="7356" y="90"/>
                </a:lnTo>
                <a:lnTo>
                  <a:pt x="7345" y="60"/>
                </a:lnTo>
                <a:lnTo>
                  <a:pt x="7339" y="52"/>
                </a:lnTo>
                <a:lnTo>
                  <a:pt x="7484" y="52"/>
                </a:lnTo>
                <a:lnTo>
                  <a:pt x="7480" y="60"/>
                </a:lnTo>
                <a:lnTo>
                  <a:pt x="7468" y="90"/>
                </a:lnTo>
                <a:lnTo>
                  <a:pt x="7462" y="115"/>
                </a:lnTo>
                <a:lnTo>
                  <a:pt x="7456" y="147"/>
                </a:lnTo>
                <a:lnTo>
                  <a:pt x="7455" y="168"/>
                </a:lnTo>
                <a:lnTo>
                  <a:pt x="7453" y="189"/>
                </a:lnTo>
                <a:lnTo>
                  <a:pt x="7451" y="243"/>
                </a:lnTo>
                <a:lnTo>
                  <a:pt x="7451" y="647"/>
                </a:lnTo>
                <a:lnTo>
                  <a:pt x="7453" y="689"/>
                </a:lnTo>
                <a:lnTo>
                  <a:pt x="7455" y="725"/>
                </a:lnTo>
                <a:lnTo>
                  <a:pt x="7458" y="754"/>
                </a:lnTo>
                <a:lnTo>
                  <a:pt x="7463" y="779"/>
                </a:lnTo>
                <a:lnTo>
                  <a:pt x="7523" y="836"/>
                </a:lnTo>
                <a:lnTo>
                  <a:pt x="7484" y="836"/>
                </a:lnTo>
                <a:close/>
                <a:moveTo>
                  <a:pt x="0" y="964"/>
                </a:moveTo>
                <a:lnTo>
                  <a:pt x="491" y="964"/>
                </a:lnTo>
                <a:lnTo>
                  <a:pt x="983" y="964"/>
                </a:lnTo>
                <a:lnTo>
                  <a:pt x="1032" y="1249"/>
                </a:lnTo>
                <a:lnTo>
                  <a:pt x="991" y="1254"/>
                </a:lnTo>
                <a:lnTo>
                  <a:pt x="962" y="1211"/>
                </a:lnTo>
                <a:lnTo>
                  <a:pt x="934" y="1173"/>
                </a:lnTo>
                <a:lnTo>
                  <a:pt x="905" y="1140"/>
                </a:lnTo>
                <a:lnTo>
                  <a:pt x="875" y="1113"/>
                </a:lnTo>
                <a:lnTo>
                  <a:pt x="843" y="1089"/>
                </a:lnTo>
                <a:lnTo>
                  <a:pt x="809" y="1070"/>
                </a:lnTo>
                <a:lnTo>
                  <a:pt x="774" y="1054"/>
                </a:lnTo>
                <a:lnTo>
                  <a:pt x="736" y="1042"/>
                </a:lnTo>
                <a:lnTo>
                  <a:pt x="695" y="1032"/>
                </a:lnTo>
                <a:lnTo>
                  <a:pt x="650" y="1026"/>
                </a:lnTo>
                <a:lnTo>
                  <a:pt x="602" y="1021"/>
                </a:lnTo>
                <a:lnTo>
                  <a:pt x="549" y="1018"/>
                </a:lnTo>
                <a:lnTo>
                  <a:pt x="429" y="1015"/>
                </a:lnTo>
                <a:lnTo>
                  <a:pt x="288" y="1015"/>
                </a:lnTo>
                <a:lnTo>
                  <a:pt x="280" y="1071"/>
                </a:lnTo>
                <a:lnTo>
                  <a:pt x="278" y="1110"/>
                </a:lnTo>
                <a:lnTo>
                  <a:pt x="277" y="1155"/>
                </a:lnTo>
                <a:lnTo>
                  <a:pt x="277" y="1354"/>
                </a:lnTo>
                <a:lnTo>
                  <a:pt x="942" y="1354"/>
                </a:lnTo>
                <a:lnTo>
                  <a:pt x="942" y="1405"/>
                </a:lnTo>
                <a:lnTo>
                  <a:pt x="277" y="1405"/>
                </a:lnTo>
                <a:lnTo>
                  <a:pt x="277" y="1559"/>
                </a:lnTo>
                <a:lnTo>
                  <a:pt x="278" y="1611"/>
                </a:lnTo>
                <a:lnTo>
                  <a:pt x="281" y="1653"/>
                </a:lnTo>
                <a:lnTo>
                  <a:pt x="291" y="1711"/>
                </a:lnTo>
                <a:lnTo>
                  <a:pt x="302" y="1740"/>
                </a:lnTo>
                <a:lnTo>
                  <a:pt x="307" y="1748"/>
                </a:lnTo>
                <a:lnTo>
                  <a:pt x="0" y="1748"/>
                </a:lnTo>
                <a:lnTo>
                  <a:pt x="5" y="1740"/>
                </a:lnTo>
                <a:lnTo>
                  <a:pt x="14" y="1711"/>
                </a:lnTo>
                <a:lnTo>
                  <a:pt x="18" y="1686"/>
                </a:lnTo>
                <a:lnTo>
                  <a:pt x="23" y="1653"/>
                </a:lnTo>
                <a:lnTo>
                  <a:pt x="26" y="1611"/>
                </a:lnTo>
                <a:lnTo>
                  <a:pt x="27" y="1559"/>
                </a:lnTo>
                <a:lnTo>
                  <a:pt x="31" y="1154"/>
                </a:lnTo>
                <a:lnTo>
                  <a:pt x="28" y="1102"/>
                </a:lnTo>
                <a:lnTo>
                  <a:pt x="25" y="1060"/>
                </a:lnTo>
                <a:lnTo>
                  <a:pt x="20" y="1027"/>
                </a:lnTo>
                <a:lnTo>
                  <a:pt x="15" y="1002"/>
                </a:lnTo>
                <a:lnTo>
                  <a:pt x="5" y="972"/>
                </a:lnTo>
                <a:lnTo>
                  <a:pt x="0" y="964"/>
                </a:lnTo>
                <a:close/>
                <a:moveTo>
                  <a:pt x="1788" y="927"/>
                </a:moveTo>
                <a:lnTo>
                  <a:pt x="1850" y="928"/>
                </a:lnTo>
                <a:lnTo>
                  <a:pt x="1910" y="934"/>
                </a:lnTo>
                <a:lnTo>
                  <a:pt x="1968" y="942"/>
                </a:lnTo>
                <a:lnTo>
                  <a:pt x="2022" y="954"/>
                </a:lnTo>
                <a:lnTo>
                  <a:pt x="2073" y="969"/>
                </a:lnTo>
                <a:lnTo>
                  <a:pt x="2122" y="987"/>
                </a:lnTo>
                <a:lnTo>
                  <a:pt x="2166" y="1007"/>
                </a:lnTo>
                <a:lnTo>
                  <a:pt x="2207" y="1031"/>
                </a:lnTo>
                <a:lnTo>
                  <a:pt x="2243" y="1059"/>
                </a:lnTo>
                <a:lnTo>
                  <a:pt x="2276" y="1087"/>
                </a:lnTo>
                <a:lnTo>
                  <a:pt x="2305" y="1119"/>
                </a:lnTo>
                <a:lnTo>
                  <a:pt x="2329" y="1153"/>
                </a:lnTo>
                <a:lnTo>
                  <a:pt x="2347" y="1190"/>
                </a:lnTo>
                <a:lnTo>
                  <a:pt x="2355" y="1208"/>
                </a:lnTo>
                <a:lnTo>
                  <a:pt x="2360" y="1229"/>
                </a:lnTo>
                <a:lnTo>
                  <a:pt x="2366" y="1249"/>
                </a:lnTo>
                <a:lnTo>
                  <a:pt x="2369" y="1270"/>
                </a:lnTo>
                <a:lnTo>
                  <a:pt x="2372" y="1291"/>
                </a:lnTo>
                <a:lnTo>
                  <a:pt x="2372" y="1313"/>
                </a:lnTo>
                <a:lnTo>
                  <a:pt x="2372" y="1339"/>
                </a:lnTo>
                <a:lnTo>
                  <a:pt x="2368" y="1365"/>
                </a:lnTo>
                <a:lnTo>
                  <a:pt x="2364" y="1390"/>
                </a:lnTo>
                <a:lnTo>
                  <a:pt x="2358" y="1414"/>
                </a:lnTo>
                <a:lnTo>
                  <a:pt x="2350" y="1437"/>
                </a:lnTo>
                <a:lnTo>
                  <a:pt x="2341" y="1460"/>
                </a:lnTo>
                <a:lnTo>
                  <a:pt x="2318" y="1504"/>
                </a:lnTo>
                <a:lnTo>
                  <a:pt x="2305" y="1526"/>
                </a:lnTo>
                <a:lnTo>
                  <a:pt x="2290" y="1545"/>
                </a:lnTo>
                <a:lnTo>
                  <a:pt x="2274" y="1566"/>
                </a:lnTo>
                <a:lnTo>
                  <a:pt x="2256" y="1584"/>
                </a:lnTo>
                <a:lnTo>
                  <a:pt x="2217" y="1619"/>
                </a:lnTo>
                <a:lnTo>
                  <a:pt x="2175" y="1652"/>
                </a:lnTo>
                <a:lnTo>
                  <a:pt x="2129" y="1680"/>
                </a:lnTo>
                <a:lnTo>
                  <a:pt x="2079" y="1706"/>
                </a:lnTo>
                <a:lnTo>
                  <a:pt x="2026" y="1728"/>
                </a:lnTo>
                <a:lnTo>
                  <a:pt x="1970" y="1746"/>
                </a:lnTo>
                <a:lnTo>
                  <a:pt x="1914" y="1760"/>
                </a:lnTo>
                <a:lnTo>
                  <a:pt x="1854" y="1771"/>
                </a:lnTo>
                <a:lnTo>
                  <a:pt x="1793" y="1777"/>
                </a:lnTo>
                <a:lnTo>
                  <a:pt x="1732" y="1779"/>
                </a:lnTo>
                <a:lnTo>
                  <a:pt x="1669" y="1777"/>
                </a:lnTo>
                <a:lnTo>
                  <a:pt x="1609" y="1771"/>
                </a:lnTo>
                <a:lnTo>
                  <a:pt x="1551" y="1762"/>
                </a:lnTo>
                <a:lnTo>
                  <a:pt x="1494" y="1750"/>
                </a:lnTo>
                <a:lnTo>
                  <a:pt x="1442" y="1732"/>
                </a:lnTo>
                <a:lnTo>
                  <a:pt x="1392" y="1713"/>
                </a:lnTo>
                <a:lnTo>
                  <a:pt x="1346" y="1691"/>
                </a:lnTo>
                <a:lnTo>
                  <a:pt x="1304" y="1666"/>
                </a:lnTo>
                <a:lnTo>
                  <a:pt x="1265" y="1637"/>
                </a:lnTo>
                <a:lnTo>
                  <a:pt x="1231" y="1607"/>
                </a:lnTo>
                <a:lnTo>
                  <a:pt x="1201" y="1574"/>
                </a:lnTo>
                <a:lnTo>
                  <a:pt x="1176" y="1537"/>
                </a:lnTo>
                <a:lnTo>
                  <a:pt x="1156" y="1500"/>
                </a:lnTo>
                <a:lnTo>
                  <a:pt x="1142" y="1460"/>
                </a:lnTo>
                <a:lnTo>
                  <a:pt x="1133" y="1418"/>
                </a:lnTo>
                <a:lnTo>
                  <a:pt x="1130" y="1398"/>
                </a:lnTo>
                <a:lnTo>
                  <a:pt x="1130" y="1375"/>
                </a:lnTo>
                <a:lnTo>
                  <a:pt x="1130" y="1348"/>
                </a:lnTo>
                <a:lnTo>
                  <a:pt x="1134" y="1322"/>
                </a:lnTo>
                <a:lnTo>
                  <a:pt x="1139" y="1296"/>
                </a:lnTo>
                <a:lnTo>
                  <a:pt x="1146" y="1271"/>
                </a:lnTo>
                <a:lnTo>
                  <a:pt x="1155" y="1246"/>
                </a:lnTo>
                <a:lnTo>
                  <a:pt x="1165" y="1222"/>
                </a:lnTo>
                <a:lnTo>
                  <a:pt x="1193" y="1178"/>
                </a:lnTo>
                <a:lnTo>
                  <a:pt x="1075" y="964"/>
                </a:lnTo>
                <a:lnTo>
                  <a:pt x="1215" y="964"/>
                </a:lnTo>
                <a:lnTo>
                  <a:pt x="1280" y="1085"/>
                </a:lnTo>
                <a:lnTo>
                  <a:pt x="1307" y="1064"/>
                </a:lnTo>
                <a:lnTo>
                  <a:pt x="1337" y="1045"/>
                </a:lnTo>
                <a:lnTo>
                  <a:pt x="1286" y="963"/>
                </a:lnTo>
                <a:lnTo>
                  <a:pt x="1425" y="963"/>
                </a:lnTo>
                <a:lnTo>
                  <a:pt x="1433" y="995"/>
                </a:lnTo>
                <a:lnTo>
                  <a:pt x="1474" y="979"/>
                </a:lnTo>
                <a:lnTo>
                  <a:pt x="1516" y="965"/>
                </a:lnTo>
                <a:lnTo>
                  <a:pt x="1560" y="954"/>
                </a:lnTo>
                <a:lnTo>
                  <a:pt x="1604" y="944"/>
                </a:lnTo>
                <a:lnTo>
                  <a:pt x="1649" y="936"/>
                </a:lnTo>
                <a:lnTo>
                  <a:pt x="1695" y="931"/>
                </a:lnTo>
                <a:lnTo>
                  <a:pt x="1741" y="928"/>
                </a:lnTo>
                <a:lnTo>
                  <a:pt x="1788" y="927"/>
                </a:lnTo>
                <a:close/>
                <a:moveTo>
                  <a:pt x="1843" y="1697"/>
                </a:moveTo>
                <a:lnTo>
                  <a:pt x="1880" y="1696"/>
                </a:lnTo>
                <a:lnTo>
                  <a:pt x="1912" y="1692"/>
                </a:lnTo>
                <a:lnTo>
                  <a:pt x="1943" y="1684"/>
                </a:lnTo>
                <a:lnTo>
                  <a:pt x="1970" y="1675"/>
                </a:lnTo>
                <a:lnTo>
                  <a:pt x="1996" y="1662"/>
                </a:lnTo>
                <a:lnTo>
                  <a:pt x="2019" y="1647"/>
                </a:lnTo>
                <a:lnTo>
                  <a:pt x="2039" y="1632"/>
                </a:lnTo>
                <a:lnTo>
                  <a:pt x="2058" y="1613"/>
                </a:lnTo>
                <a:lnTo>
                  <a:pt x="2072" y="1594"/>
                </a:lnTo>
                <a:lnTo>
                  <a:pt x="2086" y="1573"/>
                </a:lnTo>
                <a:lnTo>
                  <a:pt x="2097" y="1551"/>
                </a:lnTo>
                <a:lnTo>
                  <a:pt x="2106" y="1527"/>
                </a:lnTo>
                <a:lnTo>
                  <a:pt x="2113" y="1503"/>
                </a:lnTo>
                <a:lnTo>
                  <a:pt x="2119" y="1479"/>
                </a:lnTo>
                <a:lnTo>
                  <a:pt x="2121" y="1455"/>
                </a:lnTo>
                <a:lnTo>
                  <a:pt x="2122" y="1430"/>
                </a:lnTo>
                <a:lnTo>
                  <a:pt x="2119" y="1382"/>
                </a:lnTo>
                <a:lnTo>
                  <a:pt x="2115" y="1359"/>
                </a:lnTo>
                <a:lnTo>
                  <a:pt x="2111" y="1338"/>
                </a:lnTo>
                <a:lnTo>
                  <a:pt x="2097" y="1295"/>
                </a:lnTo>
                <a:lnTo>
                  <a:pt x="2078" y="1255"/>
                </a:lnTo>
                <a:lnTo>
                  <a:pt x="2055" y="1216"/>
                </a:lnTo>
                <a:lnTo>
                  <a:pt x="2043" y="1199"/>
                </a:lnTo>
                <a:lnTo>
                  <a:pt x="2029" y="1182"/>
                </a:lnTo>
                <a:lnTo>
                  <a:pt x="2014" y="1165"/>
                </a:lnTo>
                <a:lnTo>
                  <a:pt x="1999" y="1149"/>
                </a:lnTo>
                <a:lnTo>
                  <a:pt x="1966" y="1120"/>
                </a:lnTo>
                <a:lnTo>
                  <a:pt x="1929" y="1094"/>
                </a:lnTo>
                <a:lnTo>
                  <a:pt x="1891" y="1071"/>
                </a:lnTo>
                <a:lnTo>
                  <a:pt x="1851" y="1051"/>
                </a:lnTo>
                <a:lnTo>
                  <a:pt x="1810" y="1035"/>
                </a:lnTo>
                <a:lnTo>
                  <a:pt x="1768" y="1021"/>
                </a:lnTo>
                <a:lnTo>
                  <a:pt x="1727" y="1012"/>
                </a:lnTo>
                <a:lnTo>
                  <a:pt x="1683" y="1006"/>
                </a:lnTo>
                <a:lnTo>
                  <a:pt x="1642" y="1004"/>
                </a:lnTo>
                <a:lnTo>
                  <a:pt x="1605" y="1005"/>
                </a:lnTo>
                <a:lnTo>
                  <a:pt x="1571" y="1010"/>
                </a:lnTo>
                <a:lnTo>
                  <a:pt x="1539" y="1017"/>
                </a:lnTo>
                <a:lnTo>
                  <a:pt x="1511" y="1026"/>
                </a:lnTo>
                <a:lnTo>
                  <a:pt x="1486" y="1037"/>
                </a:lnTo>
                <a:lnTo>
                  <a:pt x="1464" y="1051"/>
                </a:lnTo>
                <a:lnTo>
                  <a:pt x="1443" y="1066"/>
                </a:lnTo>
                <a:lnTo>
                  <a:pt x="1425" y="1083"/>
                </a:lnTo>
                <a:lnTo>
                  <a:pt x="1410" y="1103"/>
                </a:lnTo>
                <a:lnTo>
                  <a:pt x="1398" y="1124"/>
                </a:lnTo>
                <a:lnTo>
                  <a:pt x="1386" y="1146"/>
                </a:lnTo>
                <a:lnTo>
                  <a:pt x="1379" y="1170"/>
                </a:lnTo>
                <a:lnTo>
                  <a:pt x="1372" y="1194"/>
                </a:lnTo>
                <a:lnTo>
                  <a:pt x="1367" y="1219"/>
                </a:lnTo>
                <a:lnTo>
                  <a:pt x="1364" y="1272"/>
                </a:lnTo>
                <a:lnTo>
                  <a:pt x="1365" y="1301"/>
                </a:lnTo>
                <a:lnTo>
                  <a:pt x="1369" y="1333"/>
                </a:lnTo>
                <a:lnTo>
                  <a:pt x="1377" y="1367"/>
                </a:lnTo>
                <a:lnTo>
                  <a:pt x="1389" y="1401"/>
                </a:lnTo>
                <a:lnTo>
                  <a:pt x="1403" y="1436"/>
                </a:lnTo>
                <a:lnTo>
                  <a:pt x="1422" y="1473"/>
                </a:lnTo>
                <a:lnTo>
                  <a:pt x="1444" y="1507"/>
                </a:lnTo>
                <a:lnTo>
                  <a:pt x="1470" y="1541"/>
                </a:lnTo>
                <a:lnTo>
                  <a:pt x="1485" y="1557"/>
                </a:lnTo>
                <a:lnTo>
                  <a:pt x="1501" y="1573"/>
                </a:lnTo>
                <a:lnTo>
                  <a:pt x="1536" y="1602"/>
                </a:lnTo>
                <a:lnTo>
                  <a:pt x="1555" y="1616"/>
                </a:lnTo>
                <a:lnTo>
                  <a:pt x="1576" y="1629"/>
                </a:lnTo>
                <a:lnTo>
                  <a:pt x="1619" y="1652"/>
                </a:lnTo>
                <a:lnTo>
                  <a:pt x="1668" y="1671"/>
                </a:lnTo>
                <a:lnTo>
                  <a:pt x="1721" y="1685"/>
                </a:lnTo>
                <a:lnTo>
                  <a:pt x="1780" y="1694"/>
                </a:lnTo>
                <a:lnTo>
                  <a:pt x="1843" y="1697"/>
                </a:lnTo>
                <a:close/>
                <a:moveTo>
                  <a:pt x="3503" y="1173"/>
                </a:moveTo>
                <a:lnTo>
                  <a:pt x="3502" y="1195"/>
                </a:lnTo>
                <a:lnTo>
                  <a:pt x="3497" y="1216"/>
                </a:lnTo>
                <a:lnTo>
                  <a:pt x="3489" y="1238"/>
                </a:lnTo>
                <a:lnTo>
                  <a:pt x="3479" y="1258"/>
                </a:lnTo>
                <a:lnTo>
                  <a:pt x="3467" y="1278"/>
                </a:lnTo>
                <a:lnTo>
                  <a:pt x="3452" y="1297"/>
                </a:lnTo>
                <a:lnTo>
                  <a:pt x="3434" y="1314"/>
                </a:lnTo>
                <a:lnTo>
                  <a:pt x="3415" y="1331"/>
                </a:lnTo>
                <a:lnTo>
                  <a:pt x="3392" y="1347"/>
                </a:lnTo>
                <a:lnTo>
                  <a:pt x="3368" y="1361"/>
                </a:lnTo>
                <a:lnTo>
                  <a:pt x="3315" y="1388"/>
                </a:lnTo>
                <a:lnTo>
                  <a:pt x="3285" y="1399"/>
                </a:lnTo>
                <a:lnTo>
                  <a:pt x="3254" y="1408"/>
                </a:lnTo>
                <a:lnTo>
                  <a:pt x="3222" y="1417"/>
                </a:lnTo>
                <a:lnTo>
                  <a:pt x="3188" y="1424"/>
                </a:lnTo>
                <a:lnTo>
                  <a:pt x="3307" y="1526"/>
                </a:lnTo>
                <a:lnTo>
                  <a:pt x="3368" y="1577"/>
                </a:lnTo>
                <a:lnTo>
                  <a:pt x="3428" y="1624"/>
                </a:lnTo>
                <a:lnTo>
                  <a:pt x="3485" y="1666"/>
                </a:lnTo>
                <a:lnTo>
                  <a:pt x="3538" y="1698"/>
                </a:lnTo>
                <a:lnTo>
                  <a:pt x="3563" y="1711"/>
                </a:lnTo>
                <a:lnTo>
                  <a:pt x="3587" y="1721"/>
                </a:lnTo>
                <a:lnTo>
                  <a:pt x="3610" y="1728"/>
                </a:lnTo>
                <a:lnTo>
                  <a:pt x="3630" y="1730"/>
                </a:lnTo>
                <a:lnTo>
                  <a:pt x="3630" y="1748"/>
                </a:lnTo>
                <a:lnTo>
                  <a:pt x="3221" y="1748"/>
                </a:lnTo>
                <a:lnTo>
                  <a:pt x="3214" y="1731"/>
                </a:lnTo>
                <a:lnTo>
                  <a:pt x="3200" y="1713"/>
                </a:lnTo>
                <a:lnTo>
                  <a:pt x="3150" y="1656"/>
                </a:lnTo>
                <a:lnTo>
                  <a:pt x="3104" y="1608"/>
                </a:lnTo>
                <a:lnTo>
                  <a:pt x="3064" y="1568"/>
                </a:lnTo>
                <a:lnTo>
                  <a:pt x="3028" y="1535"/>
                </a:lnTo>
                <a:lnTo>
                  <a:pt x="2996" y="1508"/>
                </a:lnTo>
                <a:lnTo>
                  <a:pt x="2970" y="1487"/>
                </a:lnTo>
                <a:lnTo>
                  <a:pt x="2947" y="1472"/>
                </a:lnTo>
                <a:lnTo>
                  <a:pt x="2929" y="1459"/>
                </a:lnTo>
                <a:lnTo>
                  <a:pt x="2875" y="1431"/>
                </a:lnTo>
                <a:lnTo>
                  <a:pt x="2827" y="1410"/>
                </a:lnTo>
                <a:lnTo>
                  <a:pt x="2783" y="1397"/>
                </a:lnTo>
                <a:lnTo>
                  <a:pt x="2764" y="1393"/>
                </a:lnTo>
                <a:lnTo>
                  <a:pt x="2745" y="1391"/>
                </a:lnTo>
                <a:lnTo>
                  <a:pt x="2745" y="1559"/>
                </a:lnTo>
                <a:lnTo>
                  <a:pt x="2746" y="1611"/>
                </a:lnTo>
                <a:lnTo>
                  <a:pt x="2749" y="1653"/>
                </a:lnTo>
                <a:lnTo>
                  <a:pt x="2754" y="1686"/>
                </a:lnTo>
                <a:lnTo>
                  <a:pt x="2759" y="1711"/>
                </a:lnTo>
                <a:lnTo>
                  <a:pt x="2769" y="1740"/>
                </a:lnTo>
                <a:lnTo>
                  <a:pt x="2774" y="1748"/>
                </a:lnTo>
                <a:lnTo>
                  <a:pt x="2465" y="1748"/>
                </a:lnTo>
                <a:lnTo>
                  <a:pt x="2469" y="1740"/>
                </a:lnTo>
                <a:lnTo>
                  <a:pt x="2474" y="1729"/>
                </a:lnTo>
                <a:lnTo>
                  <a:pt x="2479" y="1711"/>
                </a:lnTo>
                <a:lnTo>
                  <a:pt x="2485" y="1686"/>
                </a:lnTo>
                <a:lnTo>
                  <a:pt x="2489" y="1653"/>
                </a:lnTo>
                <a:lnTo>
                  <a:pt x="2493" y="1611"/>
                </a:lnTo>
                <a:lnTo>
                  <a:pt x="2494" y="1559"/>
                </a:lnTo>
                <a:lnTo>
                  <a:pt x="2497" y="1154"/>
                </a:lnTo>
                <a:lnTo>
                  <a:pt x="2496" y="1095"/>
                </a:lnTo>
                <a:lnTo>
                  <a:pt x="2492" y="1048"/>
                </a:lnTo>
                <a:lnTo>
                  <a:pt x="2485" y="1013"/>
                </a:lnTo>
                <a:lnTo>
                  <a:pt x="2478" y="987"/>
                </a:lnTo>
                <a:lnTo>
                  <a:pt x="2470" y="970"/>
                </a:lnTo>
                <a:lnTo>
                  <a:pt x="2463" y="960"/>
                </a:lnTo>
                <a:lnTo>
                  <a:pt x="2457" y="953"/>
                </a:lnTo>
                <a:lnTo>
                  <a:pt x="2963" y="953"/>
                </a:lnTo>
                <a:lnTo>
                  <a:pt x="3043" y="954"/>
                </a:lnTo>
                <a:lnTo>
                  <a:pt x="3079" y="955"/>
                </a:lnTo>
                <a:lnTo>
                  <a:pt x="3114" y="958"/>
                </a:lnTo>
                <a:lnTo>
                  <a:pt x="3178" y="962"/>
                </a:lnTo>
                <a:lnTo>
                  <a:pt x="3234" y="968"/>
                </a:lnTo>
                <a:lnTo>
                  <a:pt x="3285" y="977"/>
                </a:lnTo>
                <a:lnTo>
                  <a:pt x="3328" y="987"/>
                </a:lnTo>
                <a:lnTo>
                  <a:pt x="3367" y="998"/>
                </a:lnTo>
                <a:lnTo>
                  <a:pt x="3400" y="1012"/>
                </a:lnTo>
                <a:lnTo>
                  <a:pt x="3427" y="1027"/>
                </a:lnTo>
                <a:lnTo>
                  <a:pt x="3438" y="1035"/>
                </a:lnTo>
                <a:lnTo>
                  <a:pt x="3449" y="1044"/>
                </a:lnTo>
                <a:lnTo>
                  <a:pt x="3467" y="1061"/>
                </a:lnTo>
                <a:lnTo>
                  <a:pt x="3481" y="1081"/>
                </a:lnTo>
                <a:lnTo>
                  <a:pt x="3492" y="1102"/>
                </a:lnTo>
                <a:lnTo>
                  <a:pt x="3498" y="1124"/>
                </a:lnTo>
                <a:lnTo>
                  <a:pt x="3502" y="1148"/>
                </a:lnTo>
                <a:lnTo>
                  <a:pt x="3503" y="1173"/>
                </a:lnTo>
                <a:close/>
                <a:moveTo>
                  <a:pt x="3004" y="1390"/>
                </a:moveTo>
                <a:lnTo>
                  <a:pt x="3050" y="1388"/>
                </a:lnTo>
                <a:lnTo>
                  <a:pt x="3094" y="1380"/>
                </a:lnTo>
                <a:lnTo>
                  <a:pt x="3136" y="1366"/>
                </a:lnTo>
                <a:lnTo>
                  <a:pt x="3173" y="1348"/>
                </a:lnTo>
                <a:lnTo>
                  <a:pt x="3190" y="1338"/>
                </a:lnTo>
                <a:lnTo>
                  <a:pt x="3205" y="1325"/>
                </a:lnTo>
                <a:lnTo>
                  <a:pt x="3218" y="1312"/>
                </a:lnTo>
                <a:lnTo>
                  <a:pt x="3230" y="1297"/>
                </a:lnTo>
                <a:lnTo>
                  <a:pt x="3239" y="1281"/>
                </a:lnTo>
                <a:lnTo>
                  <a:pt x="3246" y="1263"/>
                </a:lnTo>
                <a:lnTo>
                  <a:pt x="3250" y="1245"/>
                </a:lnTo>
                <a:lnTo>
                  <a:pt x="3251" y="1224"/>
                </a:lnTo>
                <a:lnTo>
                  <a:pt x="3249" y="1196"/>
                </a:lnTo>
                <a:lnTo>
                  <a:pt x="3244" y="1170"/>
                </a:lnTo>
                <a:lnTo>
                  <a:pt x="3235" y="1146"/>
                </a:lnTo>
                <a:lnTo>
                  <a:pt x="3224" y="1124"/>
                </a:lnTo>
                <a:lnTo>
                  <a:pt x="3209" y="1104"/>
                </a:lnTo>
                <a:lnTo>
                  <a:pt x="3191" y="1087"/>
                </a:lnTo>
                <a:lnTo>
                  <a:pt x="3182" y="1078"/>
                </a:lnTo>
                <a:lnTo>
                  <a:pt x="3172" y="1070"/>
                </a:lnTo>
                <a:lnTo>
                  <a:pt x="3149" y="1056"/>
                </a:lnTo>
                <a:lnTo>
                  <a:pt x="3125" y="1044"/>
                </a:lnTo>
                <a:lnTo>
                  <a:pt x="3098" y="1034"/>
                </a:lnTo>
                <a:lnTo>
                  <a:pt x="3070" y="1024"/>
                </a:lnTo>
                <a:lnTo>
                  <a:pt x="3040" y="1018"/>
                </a:lnTo>
                <a:lnTo>
                  <a:pt x="3009" y="1012"/>
                </a:lnTo>
                <a:lnTo>
                  <a:pt x="2976" y="1007"/>
                </a:lnTo>
                <a:lnTo>
                  <a:pt x="2908" y="1005"/>
                </a:lnTo>
                <a:lnTo>
                  <a:pt x="2857" y="1005"/>
                </a:lnTo>
                <a:lnTo>
                  <a:pt x="2816" y="1007"/>
                </a:lnTo>
                <a:lnTo>
                  <a:pt x="2754" y="1015"/>
                </a:lnTo>
                <a:lnTo>
                  <a:pt x="2747" y="1080"/>
                </a:lnTo>
                <a:lnTo>
                  <a:pt x="2745" y="1166"/>
                </a:lnTo>
                <a:lnTo>
                  <a:pt x="2745" y="1324"/>
                </a:lnTo>
                <a:lnTo>
                  <a:pt x="2791" y="1349"/>
                </a:lnTo>
                <a:lnTo>
                  <a:pt x="2818" y="1359"/>
                </a:lnTo>
                <a:lnTo>
                  <a:pt x="2849" y="1369"/>
                </a:lnTo>
                <a:lnTo>
                  <a:pt x="2882" y="1378"/>
                </a:lnTo>
                <a:lnTo>
                  <a:pt x="2918" y="1384"/>
                </a:lnTo>
                <a:lnTo>
                  <a:pt x="2959" y="1389"/>
                </a:lnTo>
                <a:lnTo>
                  <a:pt x="3004" y="1390"/>
                </a:lnTo>
                <a:close/>
                <a:moveTo>
                  <a:pt x="4387" y="1337"/>
                </a:moveTo>
                <a:lnTo>
                  <a:pt x="4438" y="1340"/>
                </a:lnTo>
                <a:lnTo>
                  <a:pt x="4485" y="1344"/>
                </a:lnTo>
                <a:lnTo>
                  <a:pt x="4528" y="1350"/>
                </a:lnTo>
                <a:lnTo>
                  <a:pt x="4565" y="1358"/>
                </a:lnTo>
                <a:lnTo>
                  <a:pt x="4600" y="1367"/>
                </a:lnTo>
                <a:lnTo>
                  <a:pt x="4630" y="1377"/>
                </a:lnTo>
                <a:lnTo>
                  <a:pt x="4657" y="1388"/>
                </a:lnTo>
                <a:lnTo>
                  <a:pt x="4680" y="1400"/>
                </a:lnTo>
                <a:lnTo>
                  <a:pt x="4700" y="1414"/>
                </a:lnTo>
                <a:lnTo>
                  <a:pt x="4716" y="1427"/>
                </a:lnTo>
                <a:lnTo>
                  <a:pt x="4730" y="1442"/>
                </a:lnTo>
                <a:lnTo>
                  <a:pt x="4740" y="1457"/>
                </a:lnTo>
                <a:lnTo>
                  <a:pt x="4753" y="1489"/>
                </a:lnTo>
                <a:lnTo>
                  <a:pt x="4757" y="1506"/>
                </a:lnTo>
                <a:lnTo>
                  <a:pt x="4758" y="1523"/>
                </a:lnTo>
                <a:lnTo>
                  <a:pt x="4756" y="1546"/>
                </a:lnTo>
                <a:lnTo>
                  <a:pt x="4748" y="1570"/>
                </a:lnTo>
                <a:lnTo>
                  <a:pt x="4736" y="1593"/>
                </a:lnTo>
                <a:lnTo>
                  <a:pt x="4721" y="1614"/>
                </a:lnTo>
                <a:lnTo>
                  <a:pt x="4700" y="1634"/>
                </a:lnTo>
                <a:lnTo>
                  <a:pt x="4676" y="1653"/>
                </a:lnTo>
                <a:lnTo>
                  <a:pt x="4648" y="1670"/>
                </a:lnTo>
                <a:lnTo>
                  <a:pt x="4617" y="1686"/>
                </a:lnTo>
                <a:lnTo>
                  <a:pt x="4583" y="1701"/>
                </a:lnTo>
                <a:lnTo>
                  <a:pt x="4545" y="1713"/>
                </a:lnTo>
                <a:lnTo>
                  <a:pt x="4505" y="1723"/>
                </a:lnTo>
                <a:lnTo>
                  <a:pt x="4462" y="1732"/>
                </a:lnTo>
                <a:lnTo>
                  <a:pt x="4416" y="1739"/>
                </a:lnTo>
                <a:lnTo>
                  <a:pt x="4368" y="1745"/>
                </a:lnTo>
                <a:lnTo>
                  <a:pt x="4318" y="1747"/>
                </a:lnTo>
                <a:lnTo>
                  <a:pt x="4266" y="1748"/>
                </a:lnTo>
                <a:lnTo>
                  <a:pt x="3913" y="1748"/>
                </a:lnTo>
                <a:lnTo>
                  <a:pt x="3702" y="1748"/>
                </a:lnTo>
                <a:lnTo>
                  <a:pt x="3707" y="1740"/>
                </a:lnTo>
                <a:lnTo>
                  <a:pt x="3712" y="1729"/>
                </a:lnTo>
                <a:lnTo>
                  <a:pt x="3717" y="1711"/>
                </a:lnTo>
                <a:lnTo>
                  <a:pt x="3723" y="1686"/>
                </a:lnTo>
                <a:lnTo>
                  <a:pt x="3727" y="1653"/>
                </a:lnTo>
                <a:lnTo>
                  <a:pt x="3731" y="1611"/>
                </a:lnTo>
                <a:lnTo>
                  <a:pt x="3732" y="1559"/>
                </a:lnTo>
                <a:lnTo>
                  <a:pt x="3735" y="1154"/>
                </a:lnTo>
                <a:lnTo>
                  <a:pt x="3734" y="1102"/>
                </a:lnTo>
                <a:lnTo>
                  <a:pt x="3731" y="1060"/>
                </a:lnTo>
                <a:lnTo>
                  <a:pt x="3725" y="1027"/>
                </a:lnTo>
                <a:lnTo>
                  <a:pt x="3719" y="1002"/>
                </a:lnTo>
                <a:lnTo>
                  <a:pt x="3707" y="972"/>
                </a:lnTo>
                <a:lnTo>
                  <a:pt x="3702" y="964"/>
                </a:lnTo>
                <a:lnTo>
                  <a:pt x="4012" y="964"/>
                </a:lnTo>
                <a:lnTo>
                  <a:pt x="4223" y="964"/>
                </a:lnTo>
                <a:lnTo>
                  <a:pt x="4272" y="965"/>
                </a:lnTo>
                <a:lnTo>
                  <a:pt x="4317" y="968"/>
                </a:lnTo>
                <a:lnTo>
                  <a:pt x="4361" y="971"/>
                </a:lnTo>
                <a:lnTo>
                  <a:pt x="4403" y="976"/>
                </a:lnTo>
                <a:lnTo>
                  <a:pt x="4442" y="983"/>
                </a:lnTo>
                <a:lnTo>
                  <a:pt x="4478" y="990"/>
                </a:lnTo>
                <a:lnTo>
                  <a:pt x="4541" y="1010"/>
                </a:lnTo>
                <a:lnTo>
                  <a:pt x="4569" y="1021"/>
                </a:lnTo>
                <a:lnTo>
                  <a:pt x="4592" y="1035"/>
                </a:lnTo>
                <a:lnTo>
                  <a:pt x="4614" y="1048"/>
                </a:lnTo>
                <a:lnTo>
                  <a:pt x="4623" y="1056"/>
                </a:lnTo>
                <a:lnTo>
                  <a:pt x="4631" y="1064"/>
                </a:lnTo>
                <a:lnTo>
                  <a:pt x="4645" y="1081"/>
                </a:lnTo>
                <a:lnTo>
                  <a:pt x="4655" y="1099"/>
                </a:lnTo>
                <a:lnTo>
                  <a:pt x="4660" y="1120"/>
                </a:lnTo>
                <a:lnTo>
                  <a:pt x="4663" y="1140"/>
                </a:lnTo>
                <a:lnTo>
                  <a:pt x="4662" y="1162"/>
                </a:lnTo>
                <a:lnTo>
                  <a:pt x="4657" y="1182"/>
                </a:lnTo>
                <a:lnTo>
                  <a:pt x="4650" y="1201"/>
                </a:lnTo>
                <a:lnTo>
                  <a:pt x="4640" y="1219"/>
                </a:lnTo>
                <a:lnTo>
                  <a:pt x="4629" y="1234"/>
                </a:lnTo>
                <a:lnTo>
                  <a:pt x="4614" y="1249"/>
                </a:lnTo>
                <a:lnTo>
                  <a:pt x="4598" y="1263"/>
                </a:lnTo>
                <a:lnTo>
                  <a:pt x="4580" y="1275"/>
                </a:lnTo>
                <a:lnTo>
                  <a:pt x="4539" y="1297"/>
                </a:lnTo>
                <a:lnTo>
                  <a:pt x="4516" y="1305"/>
                </a:lnTo>
                <a:lnTo>
                  <a:pt x="4493" y="1313"/>
                </a:lnTo>
                <a:lnTo>
                  <a:pt x="4442" y="1326"/>
                </a:lnTo>
                <a:lnTo>
                  <a:pt x="4387" y="1337"/>
                </a:lnTo>
                <a:close/>
                <a:moveTo>
                  <a:pt x="3983" y="1155"/>
                </a:moveTo>
                <a:lnTo>
                  <a:pt x="3983" y="1299"/>
                </a:lnTo>
                <a:lnTo>
                  <a:pt x="4027" y="1314"/>
                </a:lnTo>
                <a:lnTo>
                  <a:pt x="4052" y="1319"/>
                </a:lnTo>
                <a:lnTo>
                  <a:pt x="4077" y="1324"/>
                </a:lnTo>
                <a:lnTo>
                  <a:pt x="4132" y="1330"/>
                </a:lnTo>
                <a:lnTo>
                  <a:pt x="4197" y="1332"/>
                </a:lnTo>
                <a:lnTo>
                  <a:pt x="4223" y="1331"/>
                </a:lnTo>
                <a:lnTo>
                  <a:pt x="4248" y="1329"/>
                </a:lnTo>
                <a:lnTo>
                  <a:pt x="4293" y="1321"/>
                </a:lnTo>
                <a:lnTo>
                  <a:pt x="4315" y="1315"/>
                </a:lnTo>
                <a:lnTo>
                  <a:pt x="4334" y="1307"/>
                </a:lnTo>
                <a:lnTo>
                  <a:pt x="4352" y="1299"/>
                </a:lnTo>
                <a:lnTo>
                  <a:pt x="4368" y="1290"/>
                </a:lnTo>
                <a:lnTo>
                  <a:pt x="4395" y="1270"/>
                </a:lnTo>
                <a:lnTo>
                  <a:pt x="4416" y="1246"/>
                </a:lnTo>
                <a:lnTo>
                  <a:pt x="4423" y="1232"/>
                </a:lnTo>
                <a:lnTo>
                  <a:pt x="4429" y="1219"/>
                </a:lnTo>
                <a:lnTo>
                  <a:pt x="4431" y="1205"/>
                </a:lnTo>
                <a:lnTo>
                  <a:pt x="4433" y="1190"/>
                </a:lnTo>
                <a:lnTo>
                  <a:pt x="4431" y="1165"/>
                </a:lnTo>
                <a:lnTo>
                  <a:pt x="4427" y="1141"/>
                </a:lnTo>
                <a:lnTo>
                  <a:pt x="4420" y="1121"/>
                </a:lnTo>
                <a:lnTo>
                  <a:pt x="4410" y="1103"/>
                </a:lnTo>
                <a:lnTo>
                  <a:pt x="4396" y="1086"/>
                </a:lnTo>
                <a:lnTo>
                  <a:pt x="4382" y="1072"/>
                </a:lnTo>
                <a:lnTo>
                  <a:pt x="4363" y="1060"/>
                </a:lnTo>
                <a:lnTo>
                  <a:pt x="4343" y="1049"/>
                </a:lnTo>
                <a:lnTo>
                  <a:pt x="4320" y="1040"/>
                </a:lnTo>
                <a:lnTo>
                  <a:pt x="4297" y="1034"/>
                </a:lnTo>
                <a:lnTo>
                  <a:pt x="4270" y="1028"/>
                </a:lnTo>
                <a:lnTo>
                  <a:pt x="4242" y="1023"/>
                </a:lnTo>
                <a:lnTo>
                  <a:pt x="4181" y="1018"/>
                </a:lnTo>
                <a:lnTo>
                  <a:pt x="4113" y="1015"/>
                </a:lnTo>
                <a:lnTo>
                  <a:pt x="4051" y="1019"/>
                </a:lnTo>
                <a:lnTo>
                  <a:pt x="3992" y="1027"/>
                </a:lnTo>
                <a:lnTo>
                  <a:pt x="3985" y="1080"/>
                </a:lnTo>
                <a:lnTo>
                  <a:pt x="3983" y="1155"/>
                </a:lnTo>
                <a:close/>
                <a:moveTo>
                  <a:pt x="4231" y="1697"/>
                </a:moveTo>
                <a:lnTo>
                  <a:pt x="4285" y="1695"/>
                </a:lnTo>
                <a:lnTo>
                  <a:pt x="4336" y="1691"/>
                </a:lnTo>
                <a:lnTo>
                  <a:pt x="4380" y="1680"/>
                </a:lnTo>
                <a:lnTo>
                  <a:pt x="4401" y="1673"/>
                </a:lnTo>
                <a:lnTo>
                  <a:pt x="4420" y="1667"/>
                </a:lnTo>
                <a:lnTo>
                  <a:pt x="4451" y="1646"/>
                </a:lnTo>
                <a:lnTo>
                  <a:pt x="4464" y="1635"/>
                </a:lnTo>
                <a:lnTo>
                  <a:pt x="4475" y="1621"/>
                </a:lnTo>
                <a:lnTo>
                  <a:pt x="4484" y="1607"/>
                </a:lnTo>
                <a:lnTo>
                  <a:pt x="4489" y="1590"/>
                </a:lnTo>
                <a:lnTo>
                  <a:pt x="4494" y="1571"/>
                </a:lnTo>
                <a:lnTo>
                  <a:pt x="4495" y="1551"/>
                </a:lnTo>
                <a:lnTo>
                  <a:pt x="4494" y="1536"/>
                </a:lnTo>
                <a:lnTo>
                  <a:pt x="4492" y="1521"/>
                </a:lnTo>
                <a:lnTo>
                  <a:pt x="4487" y="1509"/>
                </a:lnTo>
                <a:lnTo>
                  <a:pt x="4481" y="1495"/>
                </a:lnTo>
                <a:lnTo>
                  <a:pt x="4465" y="1472"/>
                </a:lnTo>
                <a:lnTo>
                  <a:pt x="4455" y="1461"/>
                </a:lnTo>
                <a:lnTo>
                  <a:pt x="4444" y="1451"/>
                </a:lnTo>
                <a:lnTo>
                  <a:pt x="4417" y="1433"/>
                </a:lnTo>
                <a:lnTo>
                  <a:pt x="4387" y="1417"/>
                </a:lnTo>
                <a:lnTo>
                  <a:pt x="4353" y="1403"/>
                </a:lnTo>
                <a:lnTo>
                  <a:pt x="4316" y="1392"/>
                </a:lnTo>
                <a:lnTo>
                  <a:pt x="4276" y="1382"/>
                </a:lnTo>
                <a:lnTo>
                  <a:pt x="4234" y="1374"/>
                </a:lnTo>
                <a:lnTo>
                  <a:pt x="4192" y="1368"/>
                </a:lnTo>
                <a:lnTo>
                  <a:pt x="4149" y="1364"/>
                </a:lnTo>
                <a:lnTo>
                  <a:pt x="4106" y="1360"/>
                </a:lnTo>
                <a:lnTo>
                  <a:pt x="4063" y="1359"/>
                </a:lnTo>
                <a:lnTo>
                  <a:pt x="3983" y="1359"/>
                </a:lnTo>
                <a:lnTo>
                  <a:pt x="3983" y="1559"/>
                </a:lnTo>
                <a:lnTo>
                  <a:pt x="3984" y="1611"/>
                </a:lnTo>
                <a:lnTo>
                  <a:pt x="3987" y="1653"/>
                </a:lnTo>
                <a:lnTo>
                  <a:pt x="4032" y="1670"/>
                </a:lnTo>
                <a:lnTo>
                  <a:pt x="4060" y="1677"/>
                </a:lnTo>
                <a:lnTo>
                  <a:pt x="4088" y="1684"/>
                </a:lnTo>
                <a:lnTo>
                  <a:pt x="4120" y="1689"/>
                </a:lnTo>
                <a:lnTo>
                  <a:pt x="4155" y="1694"/>
                </a:lnTo>
                <a:lnTo>
                  <a:pt x="4191" y="1696"/>
                </a:lnTo>
                <a:lnTo>
                  <a:pt x="4231" y="1697"/>
                </a:lnTo>
                <a:close/>
                <a:moveTo>
                  <a:pt x="5855" y="964"/>
                </a:moveTo>
                <a:lnTo>
                  <a:pt x="5852" y="970"/>
                </a:lnTo>
                <a:lnTo>
                  <a:pt x="5844" y="992"/>
                </a:lnTo>
                <a:lnTo>
                  <a:pt x="5834" y="1031"/>
                </a:lnTo>
                <a:lnTo>
                  <a:pt x="5829" y="1061"/>
                </a:lnTo>
                <a:lnTo>
                  <a:pt x="5827" y="1097"/>
                </a:lnTo>
                <a:lnTo>
                  <a:pt x="5827" y="1155"/>
                </a:lnTo>
                <a:lnTo>
                  <a:pt x="5827" y="1305"/>
                </a:lnTo>
                <a:lnTo>
                  <a:pt x="5826" y="1347"/>
                </a:lnTo>
                <a:lnTo>
                  <a:pt x="5822" y="1388"/>
                </a:lnTo>
                <a:lnTo>
                  <a:pt x="5816" y="1430"/>
                </a:lnTo>
                <a:lnTo>
                  <a:pt x="5807" y="1470"/>
                </a:lnTo>
                <a:lnTo>
                  <a:pt x="5793" y="1509"/>
                </a:lnTo>
                <a:lnTo>
                  <a:pt x="5776" y="1548"/>
                </a:lnTo>
                <a:lnTo>
                  <a:pt x="5767" y="1566"/>
                </a:lnTo>
                <a:lnTo>
                  <a:pt x="5756" y="1584"/>
                </a:lnTo>
                <a:lnTo>
                  <a:pt x="5732" y="1618"/>
                </a:lnTo>
                <a:lnTo>
                  <a:pt x="5702" y="1650"/>
                </a:lnTo>
                <a:lnTo>
                  <a:pt x="5669" y="1678"/>
                </a:lnTo>
                <a:lnTo>
                  <a:pt x="5651" y="1691"/>
                </a:lnTo>
                <a:lnTo>
                  <a:pt x="5631" y="1703"/>
                </a:lnTo>
                <a:lnTo>
                  <a:pt x="5588" y="1725"/>
                </a:lnTo>
                <a:lnTo>
                  <a:pt x="5565" y="1734"/>
                </a:lnTo>
                <a:lnTo>
                  <a:pt x="5540" y="1742"/>
                </a:lnTo>
                <a:lnTo>
                  <a:pt x="5486" y="1754"/>
                </a:lnTo>
                <a:lnTo>
                  <a:pt x="5427" y="1762"/>
                </a:lnTo>
                <a:lnTo>
                  <a:pt x="5394" y="1764"/>
                </a:lnTo>
                <a:lnTo>
                  <a:pt x="5361" y="1765"/>
                </a:lnTo>
                <a:lnTo>
                  <a:pt x="5296" y="1763"/>
                </a:lnTo>
                <a:lnTo>
                  <a:pt x="5236" y="1759"/>
                </a:lnTo>
                <a:lnTo>
                  <a:pt x="5181" y="1750"/>
                </a:lnTo>
                <a:lnTo>
                  <a:pt x="5130" y="1738"/>
                </a:lnTo>
                <a:lnTo>
                  <a:pt x="5083" y="1722"/>
                </a:lnTo>
                <a:lnTo>
                  <a:pt x="5041" y="1704"/>
                </a:lnTo>
                <a:lnTo>
                  <a:pt x="5003" y="1683"/>
                </a:lnTo>
                <a:lnTo>
                  <a:pt x="4970" y="1658"/>
                </a:lnTo>
                <a:lnTo>
                  <a:pt x="4940" y="1629"/>
                </a:lnTo>
                <a:lnTo>
                  <a:pt x="4917" y="1599"/>
                </a:lnTo>
                <a:lnTo>
                  <a:pt x="4895" y="1563"/>
                </a:lnTo>
                <a:lnTo>
                  <a:pt x="4879" y="1527"/>
                </a:lnTo>
                <a:lnTo>
                  <a:pt x="4867" y="1486"/>
                </a:lnTo>
                <a:lnTo>
                  <a:pt x="4862" y="1466"/>
                </a:lnTo>
                <a:lnTo>
                  <a:pt x="4858" y="1443"/>
                </a:lnTo>
                <a:lnTo>
                  <a:pt x="4853" y="1398"/>
                </a:lnTo>
                <a:lnTo>
                  <a:pt x="4853" y="1349"/>
                </a:lnTo>
                <a:lnTo>
                  <a:pt x="4858" y="1155"/>
                </a:lnTo>
                <a:lnTo>
                  <a:pt x="4857" y="1104"/>
                </a:lnTo>
                <a:lnTo>
                  <a:pt x="4854" y="1063"/>
                </a:lnTo>
                <a:lnTo>
                  <a:pt x="4850" y="1030"/>
                </a:lnTo>
                <a:lnTo>
                  <a:pt x="4844" y="1004"/>
                </a:lnTo>
                <a:lnTo>
                  <a:pt x="4838" y="986"/>
                </a:lnTo>
                <a:lnTo>
                  <a:pt x="4834" y="973"/>
                </a:lnTo>
                <a:lnTo>
                  <a:pt x="4828" y="964"/>
                </a:lnTo>
                <a:lnTo>
                  <a:pt x="5143" y="964"/>
                </a:lnTo>
                <a:lnTo>
                  <a:pt x="5139" y="973"/>
                </a:lnTo>
                <a:lnTo>
                  <a:pt x="5134" y="986"/>
                </a:lnTo>
                <a:lnTo>
                  <a:pt x="5129" y="1004"/>
                </a:lnTo>
                <a:lnTo>
                  <a:pt x="5120" y="1063"/>
                </a:lnTo>
                <a:lnTo>
                  <a:pt x="5116" y="1104"/>
                </a:lnTo>
                <a:lnTo>
                  <a:pt x="5115" y="1155"/>
                </a:lnTo>
                <a:lnTo>
                  <a:pt x="5116" y="1382"/>
                </a:lnTo>
                <a:lnTo>
                  <a:pt x="5118" y="1437"/>
                </a:lnTo>
                <a:lnTo>
                  <a:pt x="5126" y="1493"/>
                </a:lnTo>
                <a:lnTo>
                  <a:pt x="5133" y="1519"/>
                </a:lnTo>
                <a:lnTo>
                  <a:pt x="5142" y="1545"/>
                </a:lnTo>
                <a:lnTo>
                  <a:pt x="5154" y="1569"/>
                </a:lnTo>
                <a:lnTo>
                  <a:pt x="5168" y="1592"/>
                </a:lnTo>
                <a:lnTo>
                  <a:pt x="5184" y="1613"/>
                </a:lnTo>
                <a:lnTo>
                  <a:pt x="5203" y="1633"/>
                </a:lnTo>
                <a:lnTo>
                  <a:pt x="5226" y="1650"/>
                </a:lnTo>
                <a:lnTo>
                  <a:pt x="5252" y="1663"/>
                </a:lnTo>
                <a:lnTo>
                  <a:pt x="5283" y="1676"/>
                </a:lnTo>
                <a:lnTo>
                  <a:pt x="5316" y="1684"/>
                </a:lnTo>
                <a:lnTo>
                  <a:pt x="5353" y="1689"/>
                </a:lnTo>
                <a:lnTo>
                  <a:pt x="5394" y="1692"/>
                </a:lnTo>
                <a:lnTo>
                  <a:pt x="5442" y="1689"/>
                </a:lnTo>
                <a:lnTo>
                  <a:pt x="5485" y="1684"/>
                </a:lnTo>
                <a:lnTo>
                  <a:pt x="5505" y="1679"/>
                </a:lnTo>
                <a:lnTo>
                  <a:pt x="5524" y="1673"/>
                </a:lnTo>
                <a:lnTo>
                  <a:pt x="5542" y="1668"/>
                </a:lnTo>
                <a:lnTo>
                  <a:pt x="5559" y="1660"/>
                </a:lnTo>
                <a:lnTo>
                  <a:pt x="5576" y="1652"/>
                </a:lnTo>
                <a:lnTo>
                  <a:pt x="5592" y="1644"/>
                </a:lnTo>
                <a:lnTo>
                  <a:pt x="5621" y="1624"/>
                </a:lnTo>
                <a:lnTo>
                  <a:pt x="5646" y="1601"/>
                </a:lnTo>
                <a:lnTo>
                  <a:pt x="5668" y="1576"/>
                </a:lnTo>
                <a:lnTo>
                  <a:pt x="5688" y="1548"/>
                </a:lnTo>
                <a:lnTo>
                  <a:pt x="5703" y="1517"/>
                </a:lnTo>
                <a:lnTo>
                  <a:pt x="5717" y="1484"/>
                </a:lnTo>
                <a:lnTo>
                  <a:pt x="5727" y="1449"/>
                </a:lnTo>
                <a:lnTo>
                  <a:pt x="5736" y="1411"/>
                </a:lnTo>
                <a:lnTo>
                  <a:pt x="5742" y="1373"/>
                </a:lnTo>
                <a:lnTo>
                  <a:pt x="5745" y="1333"/>
                </a:lnTo>
                <a:lnTo>
                  <a:pt x="5746" y="1291"/>
                </a:lnTo>
                <a:lnTo>
                  <a:pt x="5746" y="1246"/>
                </a:lnTo>
                <a:lnTo>
                  <a:pt x="5748" y="1154"/>
                </a:lnTo>
                <a:lnTo>
                  <a:pt x="5746" y="1102"/>
                </a:lnTo>
                <a:lnTo>
                  <a:pt x="5743" y="1060"/>
                </a:lnTo>
                <a:lnTo>
                  <a:pt x="5733" y="1002"/>
                </a:lnTo>
                <a:lnTo>
                  <a:pt x="5722" y="972"/>
                </a:lnTo>
                <a:lnTo>
                  <a:pt x="5717" y="964"/>
                </a:lnTo>
                <a:lnTo>
                  <a:pt x="5855" y="964"/>
                </a:lnTo>
                <a:close/>
                <a:moveTo>
                  <a:pt x="7015" y="1559"/>
                </a:moveTo>
                <a:lnTo>
                  <a:pt x="7016" y="1601"/>
                </a:lnTo>
                <a:lnTo>
                  <a:pt x="7018" y="1637"/>
                </a:lnTo>
                <a:lnTo>
                  <a:pt x="7022" y="1667"/>
                </a:lnTo>
                <a:lnTo>
                  <a:pt x="7026" y="1692"/>
                </a:lnTo>
                <a:lnTo>
                  <a:pt x="7086" y="1748"/>
                </a:lnTo>
                <a:lnTo>
                  <a:pt x="7048" y="1748"/>
                </a:lnTo>
                <a:lnTo>
                  <a:pt x="6899" y="1748"/>
                </a:lnTo>
                <a:lnTo>
                  <a:pt x="6726" y="1748"/>
                </a:lnTo>
                <a:lnTo>
                  <a:pt x="6402" y="1427"/>
                </a:lnTo>
                <a:lnTo>
                  <a:pt x="6087" y="1115"/>
                </a:lnTo>
                <a:lnTo>
                  <a:pt x="6085" y="1155"/>
                </a:lnTo>
                <a:lnTo>
                  <a:pt x="6085" y="1559"/>
                </a:lnTo>
                <a:lnTo>
                  <a:pt x="6088" y="1611"/>
                </a:lnTo>
                <a:lnTo>
                  <a:pt x="6091" y="1653"/>
                </a:lnTo>
                <a:lnTo>
                  <a:pt x="6097" y="1686"/>
                </a:lnTo>
                <a:lnTo>
                  <a:pt x="6102" y="1711"/>
                </a:lnTo>
                <a:lnTo>
                  <a:pt x="6114" y="1740"/>
                </a:lnTo>
                <a:lnTo>
                  <a:pt x="6119" y="1748"/>
                </a:lnTo>
                <a:lnTo>
                  <a:pt x="5971" y="1748"/>
                </a:lnTo>
                <a:lnTo>
                  <a:pt x="5975" y="1740"/>
                </a:lnTo>
                <a:lnTo>
                  <a:pt x="5988" y="1711"/>
                </a:lnTo>
                <a:lnTo>
                  <a:pt x="5994" y="1686"/>
                </a:lnTo>
                <a:lnTo>
                  <a:pt x="5999" y="1653"/>
                </a:lnTo>
                <a:lnTo>
                  <a:pt x="6002" y="1634"/>
                </a:lnTo>
                <a:lnTo>
                  <a:pt x="6003" y="1611"/>
                </a:lnTo>
                <a:lnTo>
                  <a:pt x="6004" y="1559"/>
                </a:lnTo>
                <a:lnTo>
                  <a:pt x="6007" y="1154"/>
                </a:lnTo>
                <a:lnTo>
                  <a:pt x="6005" y="1083"/>
                </a:lnTo>
                <a:lnTo>
                  <a:pt x="5998" y="1032"/>
                </a:lnTo>
                <a:lnTo>
                  <a:pt x="5956" y="994"/>
                </a:lnTo>
                <a:lnTo>
                  <a:pt x="5921" y="964"/>
                </a:lnTo>
                <a:lnTo>
                  <a:pt x="6268" y="964"/>
                </a:lnTo>
                <a:lnTo>
                  <a:pt x="6932" y="1601"/>
                </a:lnTo>
                <a:lnTo>
                  <a:pt x="6933" y="1559"/>
                </a:lnTo>
                <a:lnTo>
                  <a:pt x="6937" y="1154"/>
                </a:lnTo>
                <a:lnTo>
                  <a:pt x="6935" y="1102"/>
                </a:lnTo>
                <a:lnTo>
                  <a:pt x="6931" y="1060"/>
                </a:lnTo>
                <a:lnTo>
                  <a:pt x="6925" y="1027"/>
                </a:lnTo>
                <a:lnTo>
                  <a:pt x="6920" y="1002"/>
                </a:lnTo>
                <a:lnTo>
                  <a:pt x="6908" y="972"/>
                </a:lnTo>
                <a:lnTo>
                  <a:pt x="6903" y="964"/>
                </a:lnTo>
                <a:lnTo>
                  <a:pt x="7048" y="964"/>
                </a:lnTo>
                <a:lnTo>
                  <a:pt x="7043" y="972"/>
                </a:lnTo>
                <a:lnTo>
                  <a:pt x="7032" y="1002"/>
                </a:lnTo>
                <a:lnTo>
                  <a:pt x="7025" y="1027"/>
                </a:lnTo>
                <a:lnTo>
                  <a:pt x="7020" y="1060"/>
                </a:lnTo>
                <a:lnTo>
                  <a:pt x="7018" y="1080"/>
                </a:lnTo>
                <a:lnTo>
                  <a:pt x="7016" y="1103"/>
                </a:lnTo>
                <a:lnTo>
                  <a:pt x="7015" y="1155"/>
                </a:lnTo>
                <a:lnTo>
                  <a:pt x="7015" y="1559"/>
                </a:lnTo>
                <a:close/>
                <a:moveTo>
                  <a:pt x="7750" y="964"/>
                </a:moveTo>
                <a:lnTo>
                  <a:pt x="7855" y="969"/>
                </a:lnTo>
                <a:lnTo>
                  <a:pt x="7905" y="973"/>
                </a:lnTo>
                <a:lnTo>
                  <a:pt x="7955" y="981"/>
                </a:lnTo>
                <a:lnTo>
                  <a:pt x="8002" y="990"/>
                </a:lnTo>
                <a:lnTo>
                  <a:pt x="8047" y="1003"/>
                </a:lnTo>
                <a:lnTo>
                  <a:pt x="8090" y="1018"/>
                </a:lnTo>
                <a:lnTo>
                  <a:pt x="8129" y="1036"/>
                </a:lnTo>
                <a:lnTo>
                  <a:pt x="8166" y="1056"/>
                </a:lnTo>
                <a:lnTo>
                  <a:pt x="8183" y="1068"/>
                </a:lnTo>
                <a:lnTo>
                  <a:pt x="8199" y="1079"/>
                </a:lnTo>
                <a:lnTo>
                  <a:pt x="8227" y="1106"/>
                </a:lnTo>
                <a:lnTo>
                  <a:pt x="8240" y="1120"/>
                </a:lnTo>
                <a:lnTo>
                  <a:pt x="8252" y="1136"/>
                </a:lnTo>
                <a:lnTo>
                  <a:pt x="8271" y="1169"/>
                </a:lnTo>
                <a:lnTo>
                  <a:pt x="8286" y="1205"/>
                </a:lnTo>
                <a:lnTo>
                  <a:pt x="8294" y="1246"/>
                </a:lnTo>
                <a:lnTo>
                  <a:pt x="8296" y="1267"/>
                </a:lnTo>
                <a:lnTo>
                  <a:pt x="8297" y="1289"/>
                </a:lnTo>
                <a:lnTo>
                  <a:pt x="8295" y="1333"/>
                </a:lnTo>
                <a:lnTo>
                  <a:pt x="8291" y="1355"/>
                </a:lnTo>
                <a:lnTo>
                  <a:pt x="8287" y="1376"/>
                </a:lnTo>
                <a:lnTo>
                  <a:pt x="8274" y="1418"/>
                </a:lnTo>
                <a:lnTo>
                  <a:pt x="8257" y="1460"/>
                </a:lnTo>
                <a:lnTo>
                  <a:pt x="8246" y="1481"/>
                </a:lnTo>
                <a:lnTo>
                  <a:pt x="8235" y="1500"/>
                </a:lnTo>
                <a:lnTo>
                  <a:pt x="8208" y="1537"/>
                </a:lnTo>
                <a:lnTo>
                  <a:pt x="8176" y="1574"/>
                </a:lnTo>
                <a:lnTo>
                  <a:pt x="8138" y="1608"/>
                </a:lnTo>
                <a:lnTo>
                  <a:pt x="8118" y="1622"/>
                </a:lnTo>
                <a:lnTo>
                  <a:pt x="8098" y="1638"/>
                </a:lnTo>
                <a:lnTo>
                  <a:pt x="8075" y="1652"/>
                </a:lnTo>
                <a:lnTo>
                  <a:pt x="8051" y="1666"/>
                </a:lnTo>
                <a:lnTo>
                  <a:pt x="8026" y="1678"/>
                </a:lnTo>
                <a:lnTo>
                  <a:pt x="8000" y="1691"/>
                </a:lnTo>
                <a:lnTo>
                  <a:pt x="7973" y="1701"/>
                </a:lnTo>
                <a:lnTo>
                  <a:pt x="7945" y="1711"/>
                </a:lnTo>
                <a:lnTo>
                  <a:pt x="7886" y="1727"/>
                </a:lnTo>
                <a:lnTo>
                  <a:pt x="7821" y="1739"/>
                </a:lnTo>
                <a:lnTo>
                  <a:pt x="7753" y="1747"/>
                </a:lnTo>
                <a:lnTo>
                  <a:pt x="7717" y="1750"/>
                </a:lnTo>
                <a:lnTo>
                  <a:pt x="7679" y="1750"/>
                </a:lnTo>
                <a:lnTo>
                  <a:pt x="7513" y="1750"/>
                </a:lnTo>
                <a:lnTo>
                  <a:pt x="7203" y="1750"/>
                </a:lnTo>
                <a:lnTo>
                  <a:pt x="7208" y="1742"/>
                </a:lnTo>
                <a:lnTo>
                  <a:pt x="7212" y="1730"/>
                </a:lnTo>
                <a:lnTo>
                  <a:pt x="7218" y="1712"/>
                </a:lnTo>
                <a:lnTo>
                  <a:pt x="7224" y="1687"/>
                </a:lnTo>
                <a:lnTo>
                  <a:pt x="7228" y="1654"/>
                </a:lnTo>
                <a:lnTo>
                  <a:pt x="7232" y="1611"/>
                </a:lnTo>
                <a:lnTo>
                  <a:pt x="7233" y="1559"/>
                </a:lnTo>
                <a:lnTo>
                  <a:pt x="7236" y="1154"/>
                </a:lnTo>
                <a:lnTo>
                  <a:pt x="7235" y="1102"/>
                </a:lnTo>
                <a:lnTo>
                  <a:pt x="7232" y="1060"/>
                </a:lnTo>
                <a:lnTo>
                  <a:pt x="7226" y="1027"/>
                </a:lnTo>
                <a:lnTo>
                  <a:pt x="7219" y="1002"/>
                </a:lnTo>
                <a:lnTo>
                  <a:pt x="7208" y="972"/>
                </a:lnTo>
                <a:lnTo>
                  <a:pt x="7203" y="964"/>
                </a:lnTo>
                <a:lnTo>
                  <a:pt x="7513" y="964"/>
                </a:lnTo>
                <a:lnTo>
                  <a:pt x="7750" y="964"/>
                </a:lnTo>
                <a:close/>
                <a:moveTo>
                  <a:pt x="7712" y="1703"/>
                </a:moveTo>
                <a:lnTo>
                  <a:pt x="7753" y="1701"/>
                </a:lnTo>
                <a:lnTo>
                  <a:pt x="7792" y="1696"/>
                </a:lnTo>
                <a:lnTo>
                  <a:pt x="7827" y="1688"/>
                </a:lnTo>
                <a:lnTo>
                  <a:pt x="7860" y="1678"/>
                </a:lnTo>
                <a:lnTo>
                  <a:pt x="7889" y="1664"/>
                </a:lnTo>
                <a:lnTo>
                  <a:pt x="7915" y="1649"/>
                </a:lnTo>
                <a:lnTo>
                  <a:pt x="7940" y="1629"/>
                </a:lnTo>
                <a:lnTo>
                  <a:pt x="7962" y="1609"/>
                </a:lnTo>
                <a:lnTo>
                  <a:pt x="7980" y="1585"/>
                </a:lnTo>
                <a:lnTo>
                  <a:pt x="7996" y="1560"/>
                </a:lnTo>
                <a:lnTo>
                  <a:pt x="8009" y="1533"/>
                </a:lnTo>
                <a:lnTo>
                  <a:pt x="8021" y="1503"/>
                </a:lnTo>
                <a:lnTo>
                  <a:pt x="8030" y="1473"/>
                </a:lnTo>
                <a:lnTo>
                  <a:pt x="8035" y="1440"/>
                </a:lnTo>
                <a:lnTo>
                  <a:pt x="8039" y="1407"/>
                </a:lnTo>
                <a:lnTo>
                  <a:pt x="8040" y="1371"/>
                </a:lnTo>
                <a:lnTo>
                  <a:pt x="8038" y="1325"/>
                </a:lnTo>
                <a:lnTo>
                  <a:pt x="8032" y="1283"/>
                </a:lnTo>
                <a:lnTo>
                  <a:pt x="8027" y="1264"/>
                </a:lnTo>
                <a:lnTo>
                  <a:pt x="8022" y="1245"/>
                </a:lnTo>
                <a:lnTo>
                  <a:pt x="8015" y="1226"/>
                </a:lnTo>
                <a:lnTo>
                  <a:pt x="8008" y="1209"/>
                </a:lnTo>
                <a:lnTo>
                  <a:pt x="8000" y="1194"/>
                </a:lnTo>
                <a:lnTo>
                  <a:pt x="7991" y="1178"/>
                </a:lnTo>
                <a:lnTo>
                  <a:pt x="7982" y="1163"/>
                </a:lnTo>
                <a:lnTo>
                  <a:pt x="7972" y="1148"/>
                </a:lnTo>
                <a:lnTo>
                  <a:pt x="7949" y="1122"/>
                </a:lnTo>
                <a:lnTo>
                  <a:pt x="7923" y="1099"/>
                </a:lnTo>
                <a:lnTo>
                  <a:pt x="7896" y="1079"/>
                </a:lnTo>
                <a:lnTo>
                  <a:pt x="7866" y="1062"/>
                </a:lnTo>
                <a:lnTo>
                  <a:pt x="7835" y="1048"/>
                </a:lnTo>
                <a:lnTo>
                  <a:pt x="7802" y="1036"/>
                </a:lnTo>
                <a:lnTo>
                  <a:pt x="7767" y="1027"/>
                </a:lnTo>
                <a:lnTo>
                  <a:pt x="7731" y="1021"/>
                </a:lnTo>
                <a:lnTo>
                  <a:pt x="7695" y="1018"/>
                </a:lnTo>
                <a:lnTo>
                  <a:pt x="7658" y="1015"/>
                </a:lnTo>
                <a:lnTo>
                  <a:pt x="7620" y="1015"/>
                </a:lnTo>
                <a:lnTo>
                  <a:pt x="7580" y="1019"/>
                </a:lnTo>
                <a:lnTo>
                  <a:pt x="7535" y="1026"/>
                </a:lnTo>
                <a:lnTo>
                  <a:pt x="7490" y="1037"/>
                </a:lnTo>
                <a:lnTo>
                  <a:pt x="7484" y="1087"/>
                </a:lnTo>
                <a:lnTo>
                  <a:pt x="7482" y="1155"/>
                </a:lnTo>
                <a:lnTo>
                  <a:pt x="7482" y="1559"/>
                </a:lnTo>
                <a:lnTo>
                  <a:pt x="7483" y="1608"/>
                </a:lnTo>
                <a:lnTo>
                  <a:pt x="7487" y="1647"/>
                </a:lnTo>
                <a:lnTo>
                  <a:pt x="7507" y="1660"/>
                </a:lnTo>
                <a:lnTo>
                  <a:pt x="7530" y="1670"/>
                </a:lnTo>
                <a:lnTo>
                  <a:pt x="7553" y="1679"/>
                </a:lnTo>
                <a:lnTo>
                  <a:pt x="7580" y="1687"/>
                </a:lnTo>
                <a:lnTo>
                  <a:pt x="7609" y="1694"/>
                </a:lnTo>
                <a:lnTo>
                  <a:pt x="7640" y="1698"/>
                </a:lnTo>
                <a:lnTo>
                  <a:pt x="7675" y="1702"/>
                </a:lnTo>
                <a:lnTo>
                  <a:pt x="7712" y="1703"/>
                </a:lnTo>
                <a:close/>
                <a:moveTo>
                  <a:pt x="8688" y="1697"/>
                </a:moveTo>
                <a:lnTo>
                  <a:pt x="8840" y="1698"/>
                </a:lnTo>
                <a:lnTo>
                  <a:pt x="8966" y="1698"/>
                </a:lnTo>
                <a:lnTo>
                  <a:pt x="9020" y="1696"/>
                </a:lnTo>
                <a:lnTo>
                  <a:pt x="9069" y="1693"/>
                </a:lnTo>
                <a:lnTo>
                  <a:pt x="9113" y="1687"/>
                </a:lnTo>
                <a:lnTo>
                  <a:pt x="9153" y="1678"/>
                </a:lnTo>
                <a:lnTo>
                  <a:pt x="9190" y="1667"/>
                </a:lnTo>
                <a:lnTo>
                  <a:pt x="9224" y="1652"/>
                </a:lnTo>
                <a:lnTo>
                  <a:pt x="9256" y="1633"/>
                </a:lnTo>
                <a:lnTo>
                  <a:pt x="9286" y="1609"/>
                </a:lnTo>
                <a:lnTo>
                  <a:pt x="9315" y="1580"/>
                </a:lnTo>
                <a:lnTo>
                  <a:pt x="9344" y="1546"/>
                </a:lnTo>
                <a:lnTo>
                  <a:pt x="9372" y="1507"/>
                </a:lnTo>
                <a:lnTo>
                  <a:pt x="9401" y="1460"/>
                </a:lnTo>
                <a:lnTo>
                  <a:pt x="9442" y="1465"/>
                </a:lnTo>
                <a:lnTo>
                  <a:pt x="9393" y="1753"/>
                </a:lnTo>
                <a:lnTo>
                  <a:pt x="8897" y="1751"/>
                </a:lnTo>
                <a:lnTo>
                  <a:pt x="8400" y="1748"/>
                </a:lnTo>
                <a:lnTo>
                  <a:pt x="8405" y="1740"/>
                </a:lnTo>
                <a:lnTo>
                  <a:pt x="8414" y="1711"/>
                </a:lnTo>
                <a:lnTo>
                  <a:pt x="8418" y="1686"/>
                </a:lnTo>
                <a:lnTo>
                  <a:pt x="8423" y="1653"/>
                </a:lnTo>
                <a:lnTo>
                  <a:pt x="8426" y="1611"/>
                </a:lnTo>
                <a:lnTo>
                  <a:pt x="8428" y="1559"/>
                </a:lnTo>
                <a:lnTo>
                  <a:pt x="8431" y="1154"/>
                </a:lnTo>
                <a:lnTo>
                  <a:pt x="8430" y="1102"/>
                </a:lnTo>
                <a:lnTo>
                  <a:pt x="8425" y="1060"/>
                </a:lnTo>
                <a:lnTo>
                  <a:pt x="8415" y="1002"/>
                </a:lnTo>
                <a:lnTo>
                  <a:pt x="8405" y="972"/>
                </a:lnTo>
                <a:lnTo>
                  <a:pt x="8400" y="964"/>
                </a:lnTo>
                <a:lnTo>
                  <a:pt x="8874" y="964"/>
                </a:lnTo>
                <a:lnTo>
                  <a:pt x="9349" y="964"/>
                </a:lnTo>
                <a:lnTo>
                  <a:pt x="9398" y="1249"/>
                </a:lnTo>
                <a:lnTo>
                  <a:pt x="9356" y="1254"/>
                </a:lnTo>
                <a:lnTo>
                  <a:pt x="9329" y="1211"/>
                </a:lnTo>
                <a:lnTo>
                  <a:pt x="9302" y="1173"/>
                </a:lnTo>
                <a:lnTo>
                  <a:pt x="9274" y="1140"/>
                </a:lnTo>
                <a:lnTo>
                  <a:pt x="9261" y="1125"/>
                </a:lnTo>
                <a:lnTo>
                  <a:pt x="9246" y="1113"/>
                </a:lnTo>
                <a:lnTo>
                  <a:pt x="9218" y="1089"/>
                </a:lnTo>
                <a:lnTo>
                  <a:pt x="9187" y="1070"/>
                </a:lnTo>
                <a:lnTo>
                  <a:pt x="9154" y="1054"/>
                </a:lnTo>
                <a:lnTo>
                  <a:pt x="9119" y="1042"/>
                </a:lnTo>
                <a:lnTo>
                  <a:pt x="9081" y="1032"/>
                </a:lnTo>
                <a:lnTo>
                  <a:pt x="9040" y="1026"/>
                </a:lnTo>
                <a:lnTo>
                  <a:pt x="8994" y="1021"/>
                </a:lnTo>
                <a:lnTo>
                  <a:pt x="8943" y="1018"/>
                </a:lnTo>
                <a:lnTo>
                  <a:pt x="8828" y="1015"/>
                </a:lnTo>
                <a:lnTo>
                  <a:pt x="8688" y="1015"/>
                </a:lnTo>
                <a:lnTo>
                  <a:pt x="8680" y="1071"/>
                </a:lnTo>
                <a:lnTo>
                  <a:pt x="8678" y="1110"/>
                </a:lnTo>
                <a:lnTo>
                  <a:pt x="8677" y="1155"/>
                </a:lnTo>
                <a:lnTo>
                  <a:pt x="8677" y="1308"/>
                </a:lnTo>
                <a:lnTo>
                  <a:pt x="9308" y="1308"/>
                </a:lnTo>
                <a:lnTo>
                  <a:pt x="9308" y="1360"/>
                </a:lnTo>
                <a:lnTo>
                  <a:pt x="8677" y="1360"/>
                </a:lnTo>
                <a:lnTo>
                  <a:pt x="8677" y="1559"/>
                </a:lnTo>
                <a:lnTo>
                  <a:pt x="8678" y="1604"/>
                </a:lnTo>
                <a:lnTo>
                  <a:pt x="8680" y="1642"/>
                </a:lnTo>
                <a:lnTo>
                  <a:pt x="8684" y="1672"/>
                </a:lnTo>
                <a:lnTo>
                  <a:pt x="8688" y="1697"/>
                </a:lnTo>
                <a:close/>
              </a:path>
            </a:pathLst>
          </a:custGeom>
          <a:solidFill>
            <a:srgbClr val="9234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6" r:id="rId52"/>
    <p:sldLayoutId id="2147483737"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5"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658AB0-F2FC-4D2B-B8B5-C4AA2A8099CF}"/>
              </a:ext>
            </a:extLst>
          </p:cNvPr>
          <p:cNvSpPr>
            <a:spLocks noGrp="1"/>
          </p:cNvSpPr>
          <p:nvPr>
            <p:ph type="ctrTitle"/>
          </p:nvPr>
        </p:nvSpPr>
        <p:spPr>
          <a:xfrm>
            <a:off x="602933" y="2390519"/>
            <a:ext cx="9835611" cy="2231972"/>
          </a:xfrm>
        </p:spPr>
        <p:txBody>
          <a:bodyPr/>
          <a:lstStyle/>
          <a:p>
            <a:br>
              <a:rPr lang="sv-SE" sz="4400" dirty="0"/>
            </a:br>
            <a:br>
              <a:rPr lang="sv-SE" sz="4400" dirty="0"/>
            </a:br>
            <a:br>
              <a:rPr lang="sv-SE" sz="4400" dirty="0"/>
            </a:br>
            <a:r>
              <a:rPr lang="sv-SE" sz="3600" dirty="0"/>
              <a:t>Kommunförbundets strategiska teman, mål och åtgärder 2022 (verksamhetsplan)</a:t>
            </a:r>
          </a:p>
        </p:txBody>
      </p:sp>
      <p:sp>
        <p:nvSpPr>
          <p:cNvPr id="4" name="Dian numeron paikkamerkki 3">
            <a:extLst>
              <a:ext uri="{FF2B5EF4-FFF2-40B4-BE49-F238E27FC236}">
                <a16:creationId xmlns:a16="http://schemas.microsoft.com/office/drawing/2014/main" id="{B69B5CAB-2484-4E1A-BBF8-1C75C58737EF}"/>
              </a:ext>
            </a:extLst>
          </p:cNvPr>
          <p:cNvSpPr>
            <a:spLocks noGrp="1"/>
          </p:cNvSpPr>
          <p:nvPr>
            <p:ph type="sldNum" sz="quarter" idx="12"/>
          </p:nvPr>
        </p:nvSpPr>
        <p:spPr/>
        <p:txBody>
          <a:bodyPr/>
          <a:lstStyle/>
          <a:p>
            <a:fld id="{0861148C-697E-4B67-BDAA-872F34DF1106}" type="slidenum">
              <a:rPr lang="fi-FI" smtClean="0"/>
              <a:pPr/>
              <a:t>1</a:t>
            </a:fld>
            <a:endParaRPr lang="fi-FI"/>
          </a:p>
        </p:txBody>
      </p:sp>
    </p:spTree>
    <p:extLst>
      <p:ext uri="{BB962C8B-B14F-4D97-AF65-F5344CB8AC3E}">
        <p14:creationId xmlns:p14="http://schemas.microsoft.com/office/powerpoint/2010/main" val="31191099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10</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268481" y="1196690"/>
            <a:ext cx="540072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a:t>2.2 Hållbar kommunekonomi</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a:ln>
                  <a:noFill/>
                </a:ln>
                <a:solidFill>
                  <a:prstClr val="white"/>
                </a:solidFill>
                <a:uLnTx/>
                <a:uFillTx/>
                <a:latin typeface="Work Sans ExtraBold"/>
                <a:ea typeface="+mn-ea"/>
                <a:cs typeface="+mn-cs"/>
              </a:rPr>
              <a:t>Våra effektmål:</a:t>
            </a:r>
          </a:p>
          <a:p>
            <a:endParaRPr lang="fi-FI" sz="1800" dirty="0">
              <a:latin typeface="+mn-lt"/>
            </a:endParaRPr>
          </a:p>
          <a:p>
            <a:endParaRPr lang="fi-FI" sz="1800" b="0" i="0" kern="1200" dirty="0">
              <a:solidFill>
                <a:schemeClr val="bg1"/>
              </a:solidFill>
              <a:effectLst/>
              <a:latin typeface="+mn-lt"/>
              <a:ea typeface="+mn-ea"/>
              <a:cs typeface="+mn-cs"/>
            </a:endParaRPr>
          </a:p>
          <a:p>
            <a:r>
              <a:rPr lang="sv-SE" sz="1800" b="0" i="0">
                <a:solidFill>
                  <a:schemeClr val="bg1"/>
                </a:solidFill>
                <a:latin typeface="+mn-lt"/>
                <a:ea typeface="+mn-ea"/>
                <a:cs typeface="+mn-cs"/>
              </a:rPr>
              <a:t>Kommunernas ekonomi står på en hållbar grund, med tillräcklig finansiering för verksamheten och kommunerna fattar hållbara och ekonomiskt balanserade beslut på lokal nivå.</a:t>
            </a:r>
          </a:p>
        </p:txBody>
      </p:sp>
    </p:spTree>
    <p:extLst>
      <p:ext uri="{BB962C8B-B14F-4D97-AF65-F5344CB8AC3E}">
        <p14:creationId xmlns:p14="http://schemas.microsoft.com/office/powerpoint/2010/main" val="441668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11</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241790496"/>
              </p:ext>
            </p:extLst>
          </p:nvPr>
        </p:nvGraphicFramePr>
        <p:xfrm>
          <a:off x="255037" y="908720"/>
          <a:ext cx="11737910" cy="5577840"/>
        </p:xfrm>
        <a:graphic>
          <a:graphicData uri="http://schemas.openxmlformats.org/drawingml/2006/table">
            <a:tbl>
              <a:tblPr firstRow="1" bandRow="1">
                <a:tableStyleId>{F2DE63D5-997A-4646-A377-4702673A728D}</a:tableStyleId>
              </a:tblPr>
              <a:tblGrid>
                <a:gridCol w="3824739">
                  <a:extLst>
                    <a:ext uri="{9D8B030D-6E8A-4147-A177-3AD203B41FA5}">
                      <a16:colId xmlns:a16="http://schemas.microsoft.com/office/drawing/2014/main" val="3052323804"/>
                    </a:ext>
                  </a:extLst>
                </a:gridCol>
                <a:gridCol w="7913171">
                  <a:extLst>
                    <a:ext uri="{9D8B030D-6E8A-4147-A177-3AD203B41FA5}">
                      <a16:colId xmlns:a16="http://schemas.microsoft.com/office/drawing/2014/main" val="1734561935"/>
                    </a:ext>
                  </a:extLst>
                </a:gridCol>
              </a:tblGrid>
              <a:tr h="288032">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3734606832"/>
                  </a:ext>
                </a:extLst>
              </a:tr>
              <a:tr h="584182">
                <a:tc>
                  <a:txBody>
                    <a:bodyPr/>
                    <a:lstStyle/>
                    <a:p>
                      <a:r>
                        <a:rPr lang="sv-SE" sz="1400" b="1"/>
                        <a:t>Kommunerna har förutsättningar att finansiera sina tjänster och stärka främjandet av sysselsättningen och motverka klimatförändringen.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t>Genomföra förbundets mål för budgetförhandlingarna med framgång.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t>Bedöma konsekvenserna av vårdreformen och överförandet av sysselsättningstjänsterna och den intressebevakning frågorna kräver. </a:t>
                      </a:r>
                    </a:p>
                    <a:p>
                      <a:pPr marL="171450" indent="-171450" algn="l" rtl="0">
                        <a:buFont typeface="Arial" panose="020B0604020202020204" pitchFamily="34" charset="0"/>
                        <a:buChar char="•"/>
                      </a:pPr>
                      <a:endParaRPr lang="fi-FI" sz="1400" dirty="0"/>
                    </a:p>
                  </a:txBody>
                  <a:tcPr/>
                </a:tc>
                <a:extLst>
                  <a:ext uri="{0D108BD9-81ED-4DB2-BD59-A6C34878D82A}">
                    <a16:rowId xmlns:a16="http://schemas.microsoft.com/office/drawing/2014/main" val="4141619030"/>
                  </a:ext>
                </a:extLst>
              </a:tr>
              <a:tr h="498854">
                <a:tc>
                  <a:txBody>
                    <a:bodyPr/>
                    <a:lstStyle/>
                    <a:p>
                      <a:r>
                        <a:rPr lang="sv-SE" sz="1400" b="1" dirty="0"/>
                        <a:t>Framtidens kommuner och ändringarna i servicestrukturen i kommunerna (särskilt pga. reformerna inom vården, räddningsväsendet och sysselsättningstjänsterna) genomförs på ett ekonomiskt hållbart sätt.</a:t>
                      </a:r>
                    </a:p>
                  </a:txBody>
                  <a:tcPr/>
                </a:tc>
                <a:tc>
                  <a:txBody>
                    <a:bodyPr/>
                    <a:lstStyle/>
                    <a:p>
                      <a:pPr marL="171450" indent="-171450">
                        <a:buFont typeface="Arial" panose="020B0604020202020204" pitchFamily="34" charset="0"/>
                        <a:buChar char="•"/>
                      </a:pPr>
                      <a:r>
                        <a:rPr lang="sv-SE" sz="1400" dirty="0"/>
                        <a:t>Utarbeta förbundets ståndpunkt i utvecklandet av statsandels- och finansieringssystemet bl.a. med tanke på förändringarna i kommunernas uppgifter. </a:t>
                      </a:r>
                    </a:p>
                    <a:p>
                      <a:pPr marL="171450" indent="-171450">
                        <a:buFont typeface="Arial" panose="020B0604020202020204" pitchFamily="34" charset="0"/>
                        <a:buChar char="•"/>
                      </a:pPr>
                      <a:r>
                        <a:rPr lang="sv-SE" sz="1400" dirty="0"/>
                        <a:t>Intressebevaknings- och påverkansarbetet beträffande hela finansieringssystemet utifrån ståndpunkterna ovan.</a:t>
                      </a:r>
                    </a:p>
                    <a:p>
                      <a:pPr marL="171450" indent="-171450">
                        <a:buFont typeface="Arial" panose="020B0604020202020204" pitchFamily="34" charset="0"/>
                        <a:buChar char="•"/>
                      </a:pPr>
                      <a:r>
                        <a:rPr lang="sv-SE" sz="1400" dirty="0"/>
                        <a:t>Säkerställa att ekonomiska synpunkter, sakkunskap och ekonomisk analys används i arbetet med framtidens kommuner, vårdreformen och reformen av arbets- och näringstjänsterna. </a:t>
                      </a:r>
                    </a:p>
                  </a:txBody>
                  <a:tcPr/>
                </a:tc>
                <a:extLst>
                  <a:ext uri="{0D108BD9-81ED-4DB2-BD59-A6C34878D82A}">
                    <a16:rowId xmlns:a16="http://schemas.microsoft.com/office/drawing/2014/main" val="3833556562"/>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tx1"/>
                          </a:solidFill>
                        </a:rPr>
                        <a:t>Kommunerna har förutsättningar att balansera sin ekonomi även vid ökande skuldsättning.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dirty="0"/>
                    </a:p>
                    <a:p>
                      <a:endParaRPr lang="fi-FI" sz="1400" b="1" dirty="0"/>
                    </a:p>
                  </a:txBody>
                  <a:tcPr/>
                </a:tc>
                <a:tc>
                  <a:txBody>
                    <a:bodyPr/>
                    <a:lstStyle/>
                    <a:p>
                      <a:pPr marL="171450" indent="-171450">
                        <a:buFont typeface="Arial" panose="020B0604020202020204" pitchFamily="34" charset="0"/>
                        <a:buChar char="•"/>
                      </a:pPr>
                      <a:r>
                        <a:rPr lang="sv-SE" sz="1400" dirty="0"/>
                        <a:t>Revidera förbundets rekommendationer om riktlinjer för kommunernas ägarpolitik med tanke på kommunkoncernernas förändrade struktur och verksamhetsmiljö. </a:t>
                      </a:r>
                    </a:p>
                    <a:p>
                      <a:pPr marL="171450" indent="-171450">
                        <a:buFont typeface="Arial" panose="020B0604020202020204" pitchFamily="34" charset="0"/>
                        <a:buChar char="•"/>
                      </a:pPr>
                      <a:r>
                        <a:rPr lang="sv-SE" sz="1400" dirty="0"/>
                        <a:t>Beredskap att starta ett nätverk för koncernledningen i de största kommunerna/städerna (som bygger på projektet Fungerande kommunkoncerner).  </a:t>
                      </a:r>
                    </a:p>
                    <a:p>
                      <a:pPr marL="171450" indent="-171450">
                        <a:buFont typeface="Arial" panose="020B0604020202020204" pitchFamily="34" charset="0"/>
                        <a:buChar char="•"/>
                      </a:pPr>
                      <a:r>
                        <a:rPr lang="sv-SE" sz="1400" dirty="0"/>
                        <a:t>Tillsammans med FCG erbjuda kommunerna konkret stöd, kompetens och nya verktyg för bättre hållbarhet i ekonomin och utbyte av bästa praxis: nätverksprojektet för en hållbar ekonomi, nätverken för kommunledningen och ekonomiledningen, utveckling av nuvarande och nya informationsprodukter inom ekonomi, och bedömning av omfattning och effekter.</a:t>
                      </a:r>
                    </a:p>
                  </a:txBody>
                  <a:tcPr/>
                </a:tc>
                <a:extLst>
                  <a:ext uri="{0D108BD9-81ED-4DB2-BD59-A6C34878D82A}">
                    <a16:rowId xmlns:a16="http://schemas.microsoft.com/office/drawing/2014/main" val="881359173"/>
                  </a:ext>
                </a:extLst>
              </a:tr>
              <a:tr h="498854">
                <a:tc>
                  <a:txBody>
                    <a:bodyPr/>
                    <a:lstStyle/>
                    <a:p>
                      <a:r>
                        <a:rPr lang="sv-SE" sz="1400" b="1" dirty="0"/>
                        <a:t>Frågor som är viktiga för kommunerna beaktas i genomförandet av programmet för hållbar tillväxt.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t>Påverka hur finansieringen riktas och aktivera kommunerna att utnyttja finansieringen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t>Lyfta fram problematiken med engångsutbetalningar för att täcka bristerna i finansieringen av den kontinuerliga verksamheten.  </a:t>
                      </a:r>
                    </a:p>
                  </a:txBody>
                  <a:tcPr/>
                </a:tc>
                <a:extLst>
                  <a:ext uri="{0D108BD9-81ED-4DB2-BD59-A6C34878D82A}">
                    <a16:rowId xmlns:a16="http://schemas.microsoft.com/office/drawing/2014/main" val="2438337932"/>
                  </a:ext>
                </a:extLst>
              </a:tr>
            </a:tbl>
          </a:graphicData>
        </a:graphic>
      </p:graphicFrame>
      <p:sp>
        <p:nvSpPr>
          <p:cNvPr id="7" name="Otsikko 1">
            <a:extLst>
              <a:ext uri="{FF2B5EF4-FFF2-40B4-BE49-F238E27FC236}">
                <a16:creationId xmlns:a16="http://schemas.microsoft.com/office/drawing/2014/main" id="{66E05A6D-56E3-4135-A85A-19AD36687372}"/>
              </a:ext>
            </a:extLst>
          </p:cNvPr>
          <p:cNvSpPr txBox="1">
            <a:spLocks/>
          </p:cNvSpPr>
          <p:nvPr/>
        </p:nvSpPr>
        <p:spPr>
          <a:xfrm>
            <a:off x="766763" y="414847"/>
            <a:ext cx="10658475" cy="100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a:lstStyle>
          <a:p>
            <a:r>
              <a:rPr lang="sv-SE" sz="3200"/>
              <a:t>Effektmål och åtgärder 2022</a:t>
            </a:r>
            <a:br>
              <a:rPr lang="sv-SE" sz="1600"/>
            </a:br>
            <a:endParaRPr lang="sv-SE" sz="1600"/>
          </a:p>
        </p:txBody>
      </p:sp>
      <p:sp>
        <p:nvSpPr>
          <p:cNvPr id="6" name="Tekstiruutu 5">
            <a:extLst>
              <a:ext uri="{FF2B5EF4-FFF2-40B4-BE49-F238E27FC236}">
                <a16:creationId xmlns:a16="http://schemas.microsoft.com/office/drawing/2014/main" id="{75A99A62-D6A1-40B2-AE81-AF1DC76D8074}"/>
              </a:ext>
            </a:extLst>
          </p:cNvPr>
          <p:cNvSpPr txBox="1"/>
          <p:nvPr/>
        </p:nvSpPr>
        <p:spPr>
          <a:xfrm>
            <a:off x="664020" y="158545"/>
            <a:ext cx="3298004" cy="307777"/>
          </a:xfrm>
          <a:prstGeom prst="rect">
            <a:avLst/>
          </a:prstGeom>
          <a:noFill/>
        </p:spPr>
        <p:txBody>
          <a:bodyPr wrap="square" rtlCol="0">
            <a:spAutoFit/>
          </a:bodyPr>
          <a:lstStyle/>
          <a:p>
            <a:r>
              <a:rPr lang="sv-SE" sz="1400">
                <a:solidFill>
                  <a:schemeClr val="accent3"/>
                </a:solidFill>
              </a:rPr>
              <a:t>Hållbar kommunekonomi</a:t>
            </a:r>
          </a:p>
        </p:txBody>
      </p:sp>
    </p:spTree>
    <p:extLst>
      <p:ext uri="{BB962C8B-B14F-4D97-AF65-F5344CB8AC3E}">
        <p14:creationId xmlns:p14="http://schemas.microsoft.com/office/powerpoint/2010/main" val="5168488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12</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375920" y="1124744"/>
            <a:ext cx="6389926" cy="4875375"/>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b="1" dirty="0"/>
              <a:t>2.3 Kommunerna och vårdreformen</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4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dirty="0">
                <a:ln>
                  <a:noFill/>
                </a:ln>
                <a:solidFill>
                  <a:prstClr val="white"/>
                </a:solidFill>
                <a:uLnTx/>
                <a:uFillTx/>
                <a:latin typeface="Work Sans ExtraBold"/>
                <a:ea typeface="+mn-ea"/>
                <a:cs typeface="+mn-cs"/>
              </a:rPr>
              <a:t>Våra effektmål:</a:t>
            </a:r>
          </a:p>
          <a:p>
            <a:pPr marL="0" indent="0">
              <a:buNone/>
            </a:pPr>
            <a:endParaRPr lang="fi-FI" sz="1800" dirty="0">
              <a:latin typeface="+mn-lt"/>
            </a:endParaRPr>
          </a:p>
          <a:p>
            <a:pPr marL="0" indent="0">
              <a:buNone/>
            </a:pPr>
            <a:r>
              <a:rPr lang="sv-SE" sz="1800" dirty="0">
                <a:latin typeface="+mn-lt"/>
              </a:rPr>
              <a:t>Kommunerna  och välfärdsområdena ges möjlighet att på ett kontrollerat sätt överföra uppgifterna inom vården och räddningsväsendet.</a:t>
            </a:r>
          </a:p>
          <a:p>
            <a:pPr marL="0" indent="0">
              <a:buNone/>
            </a:pPr>
            <a:endParaRPr lang="fi-FI" sz="1800" dirty="0">
              <a:latin typeface="+mn-lt"/>
            </a:endParaRPr>
          </a:p>
          <a:p>
            <a:pPr marL="0" indent="0">
              <a:buNone/>
            </a:pPr>
            <a:r>
              <a:rPr lang="sv-SE" sz="1800" dirty="0">
                <a:latin typeface="+mn-lt"/>
              </a:rPr>
              <a:t>Samarbetet mellan välfärdsområdena och kommunerna blir välfungerande och samarbetsformerna anpassas till lokala behov.</a:t>
            </a:r>
          </a:p>
          <a:p>
            <a:pPr marL="0" indent="0">
              <a:buNone/>
            </a:pPr>
            <a:endParaRPr lang="fi-FI" sz="1800" dirty="0">
              <a:latin typeface="+mn-lt"/>
            </a:endParaRPr>
          </a:p>
          <a:p>
            <a:pPr marL="0" indent="0">
              <a:buNone/>
            </a:pPr>
            <a:r>
              <a:rPr lang="sv-SE" sz="1800" dirty="0">
                <a:latin typeface="+mn-lt"/>
              </a:rPr>
              <a:t>I genomförandet av reformen och beredningen av lagstiftningen om den beaktas kommunernas och regionernas olikheter. Fokus läggs på basservice och förebyggande verksamhet.</a:t>
            </a:r>
          </a:p>
          <a:p>
            <a:pPr marL="0" indent="0">
              <a:buNone/>
            </a:pPr>
            <a:endParaRPr lang="fi-FI" sz="1800" dirty="0">
              <a:latin typeface="+mn-lt"/>
            </a:endParaRPr>
          </a:p>
          <a:p>
            <a:pPr marL="0" indent="0">
              <a:buNone/>
            </a:pPr>
            <a:r>
              <a:rPr lang="sv-SE" sz="1800" dirty="0">
                <a:latin typeface="+mn-lt"/>
              </a:rPr>
              <a:t>Lagstiftningen som gäller välfärdsområdena och kommunerna revideras med tanke på de gemensamma invånarna, den lokala och regionala självstyrelsen samt den offentliga ekonomin i sin helhet så att båda kan sköta sina lagstadgade uppgifter.</a:t>
            </a:r>
          </a:p>
          <a:p>
            <a:endParaRPr lang="fi-FI" dirty="0"/>
          </a:p>
        </p:txBody>
      </p:sp>
    </p:spTree>
    <p:extLst>
      <p:ext uri="{BB962C8B-B14F-4D97-AF65-F5344CB8AC3E}">
        <p14:creationId xmlns:p14="http://schemas.microsoft.com/office/powerpoint/2010/main" val="11613716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10914"/>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4192107007"/>
              </p:ext>
            </p:extLst>
          </p:nvPr>
        </p:nvGraphicFramePr>
        <p:xfrm>
          <a:off x="588600" y="1124744"/>
          <a:ext cx="11014797" cy="5090160"/>
        </p:xfrm>
        <a:graphic>
          <a:graphicData uri="http://schemas.openxmlformats.org/drawingml/2006/table">
            <a:tbl>
              <a:tblPr firstRow="1" bandRow="1">
                <a:tableStyleId>{F2DE63D5-997A-4646-A377-4702673A728D}</a:tableStyleId>
              </a:tblPr>
              <a:tblGrid>
                <a:gridCol w="1872208">
                  <a:extLst>
                    <a:ext uri="{9D8B030D-6E8A-4147-A177-3AD203B41FA5}">
                      <a16:colId xmlns:a16="http://schemas.microsoft.com/office/drawing/2014/main" val="3052323804"/>
                    </a:ext>
                  </a:extLst>
                </a:gridCol>
                <a:gridCol w="9142589">
                  <a:extLst>
                    <a:ext uri="{9D8B030D-6E8A-4147-A177-3AD203B41FA5}">
                      <a16:colId xmlns:a16="http://schemas.microsoft.com/office/drawing/2014/main" val="1734561935"/>
                    </a:ext>
                  </a:extLst>
                </a:gridCol>
              </a:tblGrid>
              <a:tr h="299327">
                <a:tc>
                  <a:txBody>
                    <a:bodyPr/>
                    <a:lstStyle/>
                    <a:p>
                      <a:r>
                        <a:rPr lang="sv-SE" sz="1400"/>
                        <a:t>Effektmål</a:t>
                      </a:r>
                    </a:p>
                  </a:txBody>
                  <a:tcPr/>
                </a:tc>
                <a:tc>
                  <a:txBody>
                    <a:bodyPr/>
                    <a:lstStyle/>
                    <a:p>
                      <a:r>
                        <a:rPr lang="sv-SE" sz="1400" dirty="0"/>
                        <a:t>Åtgärderna för att uppnå målet</a:t>
                      </a:r>
                    </a:p>
                  </a:txBody>
                  <a:tcPr/>
                </a:tc>
                <a:extLst>
                  <a:ext uri="{0D108BD9-81ED-4DB2-BD59-A6C34878D82A}">
                    <a16:rowId xmlns:a16="http://schemas.microsoft.com/office/drawing/2014/main" val="3734606832"/>
                  </a:ext>
                </a:extLst>
              </a:tr>
              <a:tr h="4657225">
                <a:tc>
                  <a:txBody>
                    <a:bodyPr/>
                    <a:lstStyle/>
                    <a:p>
                      <a:pPr marL="0" indent="0">
                        <a:buNone/>
                      </a:pPr>
                      <a:r>
                        <a:rPr lang="sv-SE" sz="1400" b="1"/>
                        <a:t>Kommunerna  och välfärdsområdena ges möjlighet att på ett kontrollerat sätt överföra uppgifterna inom vården och räddningsväsendet</a:t>
                      </a:r>
                    </a:p>
                  </a:txBody>
                  <a:tcPr/>
                </a:tc>
                <a:tc>
                  <a:txBody>
                    <a:bodyPr/>
                    <a:lstStyle/>
                    <a:p>
                      <a:pPr marL="0" indent="0">
                        <a:buFont typeface="Arial" panose="020B0604020202020204" pitchFamily="34" charset="0"/>
                        <a:buNone/>
                      </a:pPr>
                      <a:r>
                        <a:rPr lang="sv-SE" sz="1400" b="1" dirty="0"/>
                        <a:t>En lägesbild av den nationella reformen sammanställs och kommuniceras till kommunerna</a:t>
                      </a:r>
                    </a:p>
                    <a:p>
                      <a:pPr marL="171450" indent="-171450">
                        <a:buFont typeface="Arial" panose="020B0604020202020204" pitchFamily="34" charset="0"/>
                        <a:buChar char="•"/>
                      </a:pPr>
                      <a:r>
                        <a:rPr lang="sv-SE" sz="1400" b="0" dirty="0"/>
                        <a:t>En framtidsdag om vårdreformen och andra </a:t>
                      </a:r>
                      <a:r>
                        <a:rPr lang="sv-SE" sz="1400" b="0" dirty="0" err="1"/>
                        <a:t>temawebbinarier</a:t>
                      </a:r>
                      <a:r>
                        <a:rPr lang="sv-SE" sz="1400" b="0" dirty="0"/>
                        <a:t> arrangeras</a:t>
                      </a:r>
                    </a:p>
                    <a:p>
                      <a:pPr marL="171450" indent="-171450">
                        <a:buFont typeface="Arial" panose="020B0604020202020204" pitchFamily="34" charset="0"/>
                        <a:buChar char="•"/>
                      </a:pPr>
                      <a:r>
                        <a:rPr lang="sv-SE" sz="1400" b="0" dirty="0"/>
                        <a:t>Fokus på reformen och dess genomförande i nätverksarbetet och i nyhetsbreven</a:t>
                      </a:r>
                    </a:p>
                    <a:p>
                      <a:pPr marL="171450" indent="-171450">
                        <a:buFont typeface="Arial" panose="020B0604020202020204" pitchFamily="34" charset="0"/>
                        <a:buChar char="•"/>
                      </a:pPr>
                      <a:r>
                        <a:rPr lang="sv-SE" sz="1400" b="0" dirty="0"/>
                        <a:t>Utveckling och användning av webbplatsen kommunforbundet.fi/social-och-</a:t>
                      </a:r>
                      <a:r>
                        <a:rPr lang="sv-SE" sz="1400" b="0" dirty="0" err="1"/>
                        <a:t>halsovard</a:t>
                      </a:r>
                      <a:endParaRPr lang="sv-SE" sz="1400" b="0" dirty="0"/>
                    </a:p>
                    <a:p>
                      <a:pPr marL="0" indent="0" algn="l" rtl="0">
                        <a:buFont typeface="Arial" panose="020B0604020202020204" pitchFamily="34" charset="0"/>
                        <a:buNone/>
                      </a:pPr>
                      <a:endParaRPr lang="fi-FI" sz="1400" b="1" dirty="0"/>
                    </a:p>
                    <a:p>
                      <a:pPr marL="0" indent="0">
                        <a:buFont typeface="Arial" panose="020B0604020202020204" pitchFamily="34" charset="0"/>
                        <a:buNone/>
                      </a:pPr>
                      <a:r>
                        <a:rPr lang="sv-SE" sz="1400" b="1" dirty="0"/>
                        <a:t>Sammanställande och kommunikation av en lägesbild av genomförandet i regionerna och kommunerna</a:t>
                      </a:r>
                    </a:p>
                    <a:p>
                      <a:pPr marL="171450" indent="-171450">
                        <a:buFont typeface="Arial" panose="020B0604020202020204" pitchFamily="34" charset="0"/>
                        <a:buChar char="•"/>
                      </a:pPr>
                      <a:r>
                        <a:rPr lang="sv-SE" sz="1400" b="0" dirty="0"/>
                        <a:t>Enkäten Kommunpulsen om genomförandet särskilt ur kommunernas perspektiv</a:t>
                      </a:r>
                    </a:p>
                    <a:p>
                      <a:pPr marL="171450" indent="-171450">
                        <a:buFont typeface="Arial" panose="020B0604020202020204" pitchFamily="34" charset="0"/>
                        <a:buChar char="•"/>
                      </a:pPr>
                      <a:r>
                        <a:rPr lang="sv-SE" sz="1400" b="0" dirty="0"/>
                        <a:t>Bedömning av tidsplanen för reformen med utgångspunkt i lägesbilderna från regionerna och kommunerna</a:t>
                      </a:r>
                    </a:p>
                    <a:p>
                      <a:pPr marL="0" indent="0" algn="l" rtl="0">
                        <a:buFont typeface="Arial" panose="020B0604020202020204" pitchFamily="34" charset="0"/>
                        <a:buNone/>
                      </a:pPr>
                      <a:endParaRPr lang="fi-FI" sz="1400" b="0" dirty="0"/>
                    </a:p>
                    <a:p>
                      <a:pPr marL="0" indent="0">
                        <a:buFont typeface="Arial" panose="020B0604020202020204" pitchFamily="34" charset="0"/>
                        <a:buNone/>
                      </a:pPr>
                      <a:r>
                        <a:rPr lang="sv-SE" sz="1400" b="1" dirty="0"/>
                        <a:t>Förändringsstöd</a:t>
                      </a:r>
                    </a:p>
                    <a:p>
                      <a:pPr marL="171450" indent="-171450">
                        <a:buFont typeface="Arial" panose="020B0604020202020204" pitchFamily="34" charset="0"/>
                        <a:buChar char="•"/>
                      </a:pPr>
                      <a:r>
                        <a:rPr lang="sv-SE" sz="1400" b="0" dirty="0"/>
                        <a:t>Stöd till kommunerna och regionerna i genomförandet av reformen enligt behoven de uttryckt</a:t>
                      </a:r>
                    </a:p>
                    <a:p>
                      <a:pPr marL="171450" indent="-171450" algn="l" rtl="0">
                        <a:buFont typeface="Arial" panose="020B0604020202020204" pitchFamily="34" charset="0"/>
                        <a:buChar char="•"/>
                      </a:pPr>
                      <a:endParaRPr lang="fi-FI" sz="1400" b="0" dirty="0"/>
                    </a:p>
                    <a:p>
                      <a:pPr marL="0" indent="0">
                        <a:buFont typeface="Arial" panose="020B0604020202020204" pitchFamily="34" charset="0"/>
                        <a:buNone/>
                      </a:pPr>
                      <a:r>
                        <a:rPr lang="sv-SE" sz="1400" b="1" dirty="0"/>
                        <a:t>Omställningskostnader</a:t>
                      </a:r>
                      <a:br>
                        <a:rPr lang="sv-SE" sz="1400" b="1" dirty="0"/>
                      </a:br>
                      <a:r>
                        <a:rPr lang="sv-SE" sz="1400" b="0" dirty="0"/>
                        <a:t>Säkerställa att omställningskostnaderna för kommunernas och regionernas del är realistiskt beräknade och att de ersätts  </a:t>
                      </a:r>
                    </a:p>
                    <a:p>
                      <a:pPr marL="171450" indent="-171450" algn="l" rtl="0">
                        <a:buFont typeface="Arial" panose="020B0604020202020204" pitchFamily="34" charset="0"/>
                        <a:buChar char="•"/>
                      </a:pPr>
                      <a:endParaRPr lang="fi-FI" sz="1400" b="0" dirty="0"/>
                    </a:p>
                    <a:p>
                      <a:pPr marL="0" indent="0">
                        <a:buFont typeface="Arial" panose="020B0604020202020204" pitchFamily="34" charset="0"/>
                        <a:buNone/>
                      </a:pPr>
                      <a:r>
                        <a:rPr lang="sv-SE" sz="1400" b="1" dirty="0" err="1"/>
                        <a:t>Sektorlagstiftning</a:t>
                      </a:r>
                      <a:r>
                        <a:rPr lang="sv-SE" sz="1400" b="1" dirty="0"/>
                        <a:t> och ändringar i innehållet</a:t>
                      </a:r>
                    </a:p>
                    <a:p>
                      <a:pPr marL="171450" indent="-171450">
                        <a:buFont typeface="Arial" panose="020B0604020202020204" pitchFamily="34" charset="0"/>
                        <a:buChar char="•"/>
                      </a:pPr>
                      <a:r>
                        <a:rPr lang="sv-SE" sz="1400" b="0" dirty="0"/>
                        <a:t>Vid ändringar i </a:t>
                      </a:r>
                      <a:r>
                        <a:rPr lang="sv-SE" sz="1400" b="0" dirty="0" err="1"/>
                        <a:t>sektorlagstiftningen</a:t>
                      </a:r>
                      <a:r>
                        <a:rPr lang="sv-SE" sz="1400" b="0" dirty="0"/>
                        <a:t> och innehållet beaktas att strukturreformen inom social- och hälsovårdssektorn och återhämtningen från sviterna av </a:t>
                      </a:r>
                      <a:r>
                        <a:rPr lang="sv-SE" sz="1400" b="0" dirty="0" err="1"/>
                        <a:t>coronapandemin</a:t>
                      </a:r>
                      <a:r>
                        <a:rPr lang="sv-SE" sz="1400" b="0" dirty="0"/>
                        <a:t> sker samtidigt. Ändringar i innehållet och andra ändringar får inte heller äventyra genomförandet av vårdreformen. </a:t>
                      </a:r>
                    </a:p>
                  </a:txBody>
                  <a:tcPr/>
                </a:tc>
                <a:extLst>
                  <a:ext uri="{0D108BD9-81ED-4DB2-BD59-A6C34878D82A}">
                    <a16:rowId xmlns:a16="http://schemas.microsoft.com/office/drawing/2014/main" val="667141435"/>
                  </a:ext>
                </a:extLst>
              </a:tr>
            </a:tbl>
          </a:graphicData>
        </a:graphic>
      </p:graphicFrame>
      <p:sp>
        <p:nvSpPr>
          <p:cNvPr id="6" name="Tekstiruutu 5">
            <a:extLst>
              <a:ext uri="{FF2B5EF4-FFF2-40B4-BE49-F238E27FC236}">
                <a16:creationId xmlns:a16="http://schemas.microsoft.com/office/drawing/2014/main" id="{2DE4BF78-494A-4E47-9F5E-8D66E552C60A}"/>
              </a:ext>
            </a:extLst>
          </p:cNvPr>
          <p:cNvSpPr txBox="1"/>
          <p:nvPr/>
        </p:nvSpPr>
        <p:spPr>
          <a:xfrm>
            <a:off x="664020" y="261285"/>
            <a:ext cx="3298004" cy="307777"/>
          </a:xfrm>
          <a:prstGeom prst="rect">
            <a:avLst/>
          </a:prstGeom>
          <a:noFill/>
        </p:spPr>
        <p:txBody>
          <a:bodyPr wrap="square" rtlCol="0">
            <a:spAutoFit/>
          </a:bodyPr>
          <a:lstStyle/>
          <a:p>
            <a:r>
              <a:rPr lang="sv-SE" sz="1400">
                <a:solidFill>
                  <a:schemeClr val="accent3"/>
                </a:solidFill>
              </a:rPr>
              <a:t>Kommunerna och vårdreformen</a:t>
            </a:r>
          </a:p>
        </p:txBody>
      </p:sp>
    </p:spTree>
    <p:extLst>
      <p:ext uri="{BB962C8B-B14F-4D97-AF65-F5344CB8AC3E}">
        <p14:creationId xmlns:p14="http://schemas.microsoft.com/office/powerpoint/2010/main" val="11105329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52006"/>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81060883"/>
              </p:ext>
            </p:extLst>
          </p:nvPr>
        </p:nvGraphicFramePr>
        <p:xfrm>
          <a:off x="587387" y="1210441"/>
          <a:ext cx="11017224" cy="5303520"/>
        </p:xfrm>
        <a:graphic>
          <a:graphicData uri="http://schemas.openxmlformats.org/drawingml/2006/table">
            <a:tbl>
              <a:tblPr firstRow="1" bandRow="1">
                <a:tableStyleId>{F2DE63D5-997A-4646-A377-4702673A728D}</a:tableStyleId>
              </a:tblPr>
              <a:tblGrid>
                <a:gridCol w="3204357">
                  <a:extLst>
                    <a:ext uri="{9D8B030D-6E8A-4147-A177-3AD203B41FA5}">
                      <a16:colId xmlns:a16="http://schemas.microsoft.com/office/drawing/2014/main" val="3052323804"/>
                    </a:ext>
                  </a:extLst>
                </a:gridCol>
                <a:gridCol w="7812867">
                  <a:extLst>
                    <a:ext uri="{9D8B030D-6E8A-4147-A177-3AD203B41FA5}">
                      <a16:colId xmlns:a16="http://schemas.microsoft.com/office/drawing/2014/main" val="1734561935"/>
                    </a:ext>
                  </a:extLst>
                </a:gridCol>
              </a:tblGrid>
              <a:tr h="270827">
                <a:tc>
                  <a:txBody>
                    <a:bodyPr/>
                    <a:lstStyle/>
                    <a:p>
                      <a:r>
                        <a:rPr lang="sv-SE" sz="1400"/>
                        <a:t>Effektmål</a:t>
                      </a:r>
                    </a:p>
                  </a:txBody>
                  <a:tcPr/>
                </a:tc>
                <a:tc>
                  <a:txBody>
                    <a:bodyPr/>
                    <a:lstStyle/>
                    <a:p>
                      <a:r>
                        <a:rPr lang="sv-SE" sz="1400" dirty="0"/>
                        <a:t>Åtgärderna för att uppnå målet</a:t>
                      </a:r>
                    </a:p>
                  </a:txBody>
                  <a:tcPr/>
                </a:tc>
                <a:extLst>
                  <a:ext uri="{0D108BD9-81ED-4DB2-BD59-A6C34878D82A}">
                    <a16:rowId xmlns:a16="http://schemas.microsoft.com/office/drawing/2014/main" val="3734606832"/>
                  </a:ext>
                </a:extLst>
              </a:tr>
              <a:tr h="4251988">
                <a:tc>
                  <a:txBody>
                    <a:bodyPr/>
                    <a:lstStyle/>
                    <a:p>
                      <a:pPr marL="0" indent="0">
                        <a:buNone/>
                      </a:pPr>
                      <a:endParaRPr lang="sv-SE" sz="1400" b="1" dirty="0"/>
                    </a:p>
                    <a:p>
                      <a:pPr marL="0" indent="0">
                        <a:buNone/>
                      </a:pPr>
                      <a:r>
                        <a:rPr lang="sv-SE" sz="1400" b="1" dirty="0"/>
                        <a:t>Samarbetet mellan välfärdsområdena och kommunerna blir välfungerande och samarbetsformerna anpassas till lokala behov</a:t>
                      </a:r>
                    </a:p>
                    <a:p>
                      <a:pPr marL="0" indent="0" algn="l" rtl="0">
                        <a:buNone/>
                      </a:pPr>
                      <a:endParaRPr lang="fi-FI" sz="1400" b="1" dirty="0">
                        <a:solidFill>
                          <a:srgbClr val="FF0000"/>
                        </a:solidFill>
                      </a:endParaRPr>
                    </a:p>
                    <a:p>
                      <a:pPr marL="0" indent="0" algn="l" rtl="0">
                        <a:buNone/>
                      </a:pPr>
                      <a:endParaRPr lang="fi-FI" sz="1400" b="1" dirty="0"/>
                    </a:p>
                  </a:txBody>
                  <a:tcPr/>
                </a:tc>
                <a:tc>
                  <a:txBody>
                    <a:bodyPr/>
                    <a:lstStyle/>
                    <a:p>
                      <a:pPr marL="0" indent="0">
                        <a:buFont typeface="Arial" panose="020B0604020202020204" pitchFamily="34" charset="0"/>
                        <a:buNone/>
                      </a:pPr>
                      <a:endParaRPr lang="sv-SE" sz="1400" b="1" dirty="0"/>
                    </a:p>
                    <a:p>
                      <a:pPr marL="0" indent="0">
                        <a:buFont typeface="Arial" panose="020B0604020202020204" pitchFamily="34" charset="0"/>
                        <a:buNone/>
                      </a:pPr>
                      <a:r>
                        <a:rPr lang="sv-SE" sz="1400" b="1" dirty="0"/>
                        <a:t>Arbetsfördelning och samarbete mellan välfärdsområdena och kommunerna</a:t>
                      </a:r>
                    </a:p>
                    <a:p>
                      <a:pPr marL="171450" indent="-171450">
                        <a:buFont typeface="Arial" panose="020B0604020202020204" pitchFamily="34" charset="0"/>
                        <a:buChar char="•"/>
                      </a:pPr>
                      <a:r>
                        <a:rPr lang="sv-SE" sz="1400" b="0" dirty="0">
                          <a:solidFill>
                            <a:schemeClr val="tx1"/>
                          </a:solidFill>
                        </a:rPr>
                        <a:t>Vi deltar aktivt i utvecklandet av kommunernas och välfärdsområdenas samarbetsstrukturer och sammanjämkandet av deras ledarskapssystem med tanke på gemensamma mål och kommuninvånarna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solidFill>
                            <a:schemeClr val="tx1"/>
                          </a:solidFill>
                        </a:rPr>
                        <a:t>Vi påverkar lagstiftningen om kontaktytorna mellan kommunerna och välfärdsområdena, bl.a. för att precisera arbetsfördelningen mellan dem och utvidga avtalsmöjligheterna utifrån regionala och lokala behov (kort/medellång sikt)</a:t>
                      </a:r>
                    </a:p>
                    <a:p>
                      <a:pPr marL="171450" indent="-171450">
                        <a:buFont typeface="Arial" panose="020B0604020202020204" pitchFamily="34" charset="0"/>
                        <a:buChar char="•"/>
                      </a:pPr>
                      <a:r>
                        <a:rPr lang="sv-SE" sz="1400" b="0" dirty="0">
                          <a:solidFill>
                            <a:schemeClr val="tx1"/>
                          </a:solidFill>
                        </a:rPr>
                        <a:t>Vi stöder kommunerna och välfärdsområdena i planeringen av kontaktytorna och i spridandet av god praxis om dessa</a:t>
                      </a:r>
                    </a:p>
                    <a:p>
                      <a:pPr marL="171450" indent="-171450">
                        <a:buFont typeface="Arial" panose="020B0604020202020204" pitchFamily="34" charset="0"/>
                        <a:buChar char="•"/>
                      </a:pPr>
                      <a:r>
                        <a:rPr lang="sv-SE" sz="1400" b="0" dirty="0"/>
                        <a:t>Inom ramen för processen Nya hållbara kommuner deltar vi i arbetet med kommunernas och välfärdsområdenas roller och arbetsfördelning (lång sikt). Gäller också arbetet med landskapens </a:t>
                      </a:r>
                      <a:r>
                        <a:rPr lang="sv-SE" sz="1400" b="0" dirty="0" err="1"/>
                        <a:t>tvärsektionalitet</a:t>
                      </a:r>
                      <a:r>
                        <a:rPr lang="sv-SE" sz="1400" b="0" dirty="0"/>
                        <a:t>.</a:t>
                      </a:r>
                    </a:p>
                    <a:p>
                      <a:pPr marL="0" indent="0" algn="l" rtl="0">
                        <a:buFont typeface="Arial" panose="020B0604020202020204" pitchFamily="34" charset="0"/>
                        <a:buNone/>
                      </a:pPr>
                      <a:endParaRPr lang="fi-FI" sz="1400" b="0" dirty="0"/>
                    </a:p>
                    <a:p>
                      <a:pPr marL="0" indent="0">
                        <a:buFont typeface="Arial" panose="020B0604020202020204" pitchFamily="34" charset="0"/>
                        <a:buNone/>
                      </a:pPr>
                      <a:r>
                        <a:rPr lang="sv-SE" sz="1400" b="1" dirty="0"/>
                        <a:t>Välfärdsområdena och Kommunförbundet</a:t>
                      </a:r>
                    </a:p>
                    <a:p>
                      <a:pPr marL="171450" indent="-171450">
                        <a:buFont typeface="Arial" panose="020B0604020202020204" pitchFamily="34" charset="0"/>
                        <a:buChar char="•"/>
                      </a:pPr>
                      <a:r>
                        <a:rPr lang="sv-SE" sz="1400" b="0" dirty="0"/>
                        <a:t>Ett forum öppnas för behandling av kommunernas och välfärdsområdenas gemensamma frågor på nationell nivå</a:t>
                      </a:r>
                    </a:p>
                    <a:p>
                      <a:pPr marL="0" indent="0" algn="l" rtl="0">
                        <a:buFont typeface="Arial" panose="020B0604020202020204" pitchFamily="34" charset="0"/>
                        <a:buNone/>
                      </a:pPr>
                      <a:endParaRPr lang="fi-FI" sz="1400" b="0" dirty="0"/>
                    </a:p>
                    <a:p>
                      <a:pPr marL="0" indent="0" algn="l" rtl="0">
                        <a:buFont typeface="Arial" panose="020B0604020202020204" pitchFamily="34" charset="0"/>
                        <a:buNone/>
                      </a:pPr>
                      <a:endParaRPr lang="fi-FI" sz="1400" b="0" dirty="0"/>
                    </a:p>
                    <a:p>
                      <a:pPr marL="171450" indent="-171450" algn="l" rtl="0">
                        <a:buFont typeface="Arial" panose="020B0604020202020204" pitchFamily="34" charset="0"/>
                        <a:buChar char="•"/>
                      </a:pPr>
                      <a:endParaRPr lang="fi-FI" sz="1400" b="1" dirty="0"/>
                    </a:p>
                    <a:p>
                      <a:pPr marL="171450" indent="-171450" algn="l" rtl="0">
                        <a:buFont typeface="Arial" panose="020B0604020202020204" pitchFamily="34" charset="0"/>
                        <a:buChar char="•"/>
                      </a:pPr>
                      <a:endParaRPr lang="fi-FI" sz="1400" b="0" dirty="0"/>
                    </a:p>
                    <a:p>
                      <a:pPr marL="171450" indent="-171450" algn="l" rtl="0">
                        <a:buFont typeface="Arial" panose="020B0604020202020204" pitchFamily="34" charset="0"/>
                        <a:buChar char="•"/>
                      </a:pPr>
                      <a:endParaRPr lang="fi-FI" sz="1400" b="0" dirty="0"/>
                    </a:p>
                    <a:p>
                      <a:pPr marL="171450" indent="-171450" algn="l" rtl="0">
                        <a:buFont typeface="Arial" panose="020B0604020202020204" pitchFamily="34" charset="0"/>
                        <a:buChar char="•"/>
                      </a:pPr>
                      <a:endParaRPr lang="fi-FI" sz="1400" b="0" dirty="0"/>
                    </a:p>
                  </a:txBody>
                  <a:tcPr/>
                </a:tc>
                <a:extLst>
                  <a:ext uri="{0D108BD9-81ED-4DB2-BD59-A6C34878D82A}">
                    <a16:rowId xmlns:a16="http://schemas.microsoft.com/office/drawing/2014/main" val="667141435"/>
                  </a:ext>
                </a:extLst>
              </a:tr>
            </a:tbl>
          </a:graphicData>
        </a:graphic>
      </p:graphicFrame>
      <p:sp>
        <p:nvSpPr>
          <p:cNvPr id="6" name="Tekstiruutu 5">
            <a:extLst>
              <a:ext uri="{FF2B5EF4-FFF2-40B4-BE49-F238E27FC236}">
                <a16:creationId xmlns:a16="http://schemas.microsoft.com/office/drawing/2014/main" id="{635CC655-341F-4655-8C26-9388ABF33FAC}"/>
              </a:ext>
            </a:extLst>
          </p:cNvPr>
          <p:cNvSpPr txBox="1"/>
          <p:nvPr/>
        </p:nvSpPr>
        <p:spPr>
          <a:xfrm>
            <a:off x="664020" y="261285"/>
            <a:ext cx="3298004" cy="307777"/>
          </a:xfrm>
          <a:prstGeom prst="rect">
            <a:avLst/>
          </a:prstGeom>
          <a:noFill/>
        </p:spPr>
        <p:txBody>
          <a:bodyPr wrap="square" rtlCol="0">
            <a:spAutoFit/>
          </a:bodyPr>
          <a:lstStyle/>
          <a:p>
            <a:r>
              <a:rPr lang="sv-SE" sz="1400">
                <a:solidFill>
                  <a:schemeClr val="accent3"/>
                </a:solidFill>
              </a:rPr>
              <a:t>Kommunerna och vårdreformen</a:t>
            </a:r>
          </a:p>
        </p:txBody>
      </p:sp>
    </p:spTree>
    <p:extLst>
      <p:ext uri="{BB962C8B-B14F-4D97-AF65-F5344CB8AC3E}">
        <p14:creationId xmlns:p14="http://schemas.microsoft.com/office/powerpoint/2010/main" val="24681985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69704"/>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2370891442"/>
              </p:ext>
            </p:extLst>
          </p:nvPr>
        </p:nvGraphicFramePr>
        <p:xfrm>
          <a:off x="263351" y="1124744"/>
          <a:ext cx="11665296" cy="5571641"/>
        </p:xfrm>
        <a:graphic>
          <a:graphicData uri="http://schemas.openxmlformats.org/drawingml/2006/table">
            <a:tbl>
              <a:tblPr firstRow="1" bandRow="1">
                <a:tableStyleId>{F2DE63D5-997A-4646-A377-4702673A728D}</a:tableStyleId>
              </a:tblPr>
              <a:tblGrid>
                <a:gridCol w="3024337">
                  <a:extLst>
                    <a:ext uri="{9D8B030D-6E8A-4147-A177-3AD203B41FA5}">
                      <a16:colId xmlns:a16="http://schemas.microsoft.com/office/drawing/2014/main" val="3052323804"/>
                    </a:ext>
                  </a:extLst>
                </a:gridCol>
                <a:gridCol w="8640959">
                  <a:extLst>
                    <a:ext uri="{9D8B030D-6E8A-4147-A177-3AD203B41FA5}">
                      <a16:colId xmlns:a16="http://schemas.microsoft.com/office/drawing/2014/main" val="1734561935"/>
                    </a:ext>
                  </a:extLst>
                </a:gridCol>
              </a:tblGrid>
              <a:tr h="359561">
                <a:tc>
                  <a:txBody>
                    <a:bodyPr/>
                    <a:lstStyle/>
                    <a:p>
                      <a:r>
                        <a:rPr lang="sv-SE" sz="1400"/>
                        <a:t>Effektmål</a:t>
                      </a:r>
                    </a:p>
                  </a:txBody>
                  <a:tcPr/>
                </a:tc>
                <a:tc>
                  <a:txBody>
                    <a:bodyPr/>
                    <a:lstStyle/>
                    <a:p>
                      <a:r>
                        <a:rPr lang="sv-SE" sz="1400" dirty="0"/>
                        <a:t>Åtgärderna för att uppnå målet</a:t>
                      </a:r>
                    </a:p>
                  </a:txBody>
                  <a:tcPr/>
                </a:tc>
                <a:extLst>
                  <a:ext uri="{0D108BD9-81ED-4DB2-BD59-A6C34878D82A}">
                    <a16:rowId xmlns:a16="http://schemas.microsoft.com/office/drawing/2014/main" val="3734606832"/>
                  </a:ext>
                </a:extLst>
              </a:tr>
              <a:tr h="4992063">
                <a:tc>
                  <a:txBody>
                    <a:bodyPr/>
                    <a:lstStyle/>
                    <a:p>
                      <a:pPr marL="0" indent="0">
                        <a:buNone/>
                      </a:pPr>
                      <a:r>
                        <a:rPr lang="sv-SE" sz="1400" b="1" dirty="0"/>
                        <a:t>I genomförandet av reformen och beredningen av lagstiftningen om den beaktas kommunernas och regionernas olikheter och fokus läggs på basservicen och den förebyggande verksamheten.</a:t>
                      </a:r>
                    </a:p>
                    <a:p>
                      <a:pPr marL="0" indent="0" algn="l" rtl="0">
                        <a:buNone/>
                      </a:pPr>
                      <a:endParaRPr lang="fi-FI" sz="1400" dirty="0"/>
                    </a:p>
                    <a:p>
                      <a:pPr marL="0" indent="0">
                        <a:buNone/>
                      </a:pPr>
                      <a:r>
                        <a:rPr lang="sv-SE" sz="1400" b="1" dirty="0">
                          <a:solidFill>
                            <a:schemeClr val="tx1"/>
                          </a:solidFill>
                          <a:latin typeface="+mn-lt"/>
                          <a:ea typeface="+mn-ea"/>
                          <a:cs typeface="+mn-cs"/>
                        </a:rPr>
                        <a:t>Lagstiftningen som gäller välfärdsområden och kommuner revideras med tanke på de gemensamma invånarna, den lokala och regionala självstyrelsen samt den offentliga ekonomin i sin helhet, så att båda kan sköta sina lagstadgade uppgifter.</a:t>
                      </a:r>
                    </a:p>
                    <a:p>
                      <a:pPr marL="0" indent="0" algn="l" rtl="0">
                        <a:buNone/>
                      </a:pPr>
                      <a:endParaRPr lang="fi-FI" sz="1400" b="1" kern="1200" dirty="0">
                        <a:solidFill>
                          <a:srgbClr val="FF0000"/>
                        </a:solidFill>
                        <a:latin typeface="+mn-lt"/>
                        <a:ea typeface="+mn-ea"/>
                        <a:cs typeface="+mn-cs"/>
                      </a:endParaRPr>
                    </a:p>
                    <a:p>
                      <a:pPr marL="0" indent="0" algn="l" rtl="0">
                        <a:buNone/>
                      </a:pPr>
                      <a:endParaRPr lang="fi-FI" sz="1000" b="1" kern="1200" dirty="0">
                        <a:solidFill>
                          <a:srgbClr val="FF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1" dirty="0"/>
                        <a:t>Lagstiftningen och ändringar i innehållet</a:t>
                      </a:r>
                    </a:p>
                    <a:p>
                      <a:pPr marL="171450" indent="-171450">
                        <a:buFont typeface="Arial" panose="020B0604020202020204" pitchFamily="34" charset="0"/>
                        <a:buChar char="•"/>
                      </a:pPr>
                      <a:r>
                        <a:rPr lang="sv-SE" sz="1400" b="0" dirty="0">
                          <a:solidFill>
                            <a:schemeClr val="tx1"/>
                          </a:solidFill>
                        </a:rPr>
                        <a:t>Påverka revideringen av den uppgiftsspecifika lagstiftningen och bevaka hur finansieringsprincipen uppfylls på ett sådant sätt att ändringarna genuint stöder reformens mål och är genomförbara också i praktiken. </a:t>
                      </a:r>
                    </a:p>
                    <a:p>
                      <a:pPr marL="171450" indent="-171450">
                        <a:buFont typeface="Arial" panose="020B0604020202020204" pitchFamily="34" charset="0"/>
                        <a:buChar char="•"/>
                      </a:pPr>
                      <a:r>
                        <a:rPr lang="sv-SE" sz="1400" b="0" dirty="0"/>
                        <a:t>Påverka vidareutvecklingen av välfärdsområdenas verksamhet och styrningen av ekonomin.</a:t>
                      </a:r>
                    </a:p>
                    <a:p>
                      <a:pPr marL="171450" indent="-171450" algn="l" rtl="0">
                        <a:buFont typeface="Arial" panose="020B0604020202020204" pitchFamily="34" charset="0"/>
                        <a:buChar char="•"/>
                      </a:pPr>
                      <a:endParaRPr lang="fi-FI" sz="1400" b="0" dirty="0"/>
                    </a:p>
                    <a:p>
                      <a:pPr marL="171450" indent="-171450" algn="l" rtl="0">
                        <a:buFont typeface="Arial" panose="020B0604020202020204" pitchFamily="34" charset="0"/>
                        <a:buChar char="•"/>
                      </a:pPr>
                      <a:endParaRPr lang="fi-FI" sz="1400" b="0" dirty="0"/>
                    </a:p>
                    <a:p>
                      <a:pPr marL="0" indent="0">
                        <a:buFont typeface="Arial" panose="020B0604020202020204" pitchFamily="34" charset="0"/>
                        <a:buNone/>
                      </a:pPr>
                      <a:r>
                        <a:rPr lang="sv-SE" sz="1400" b="1" dirty="0"/>
                        <a:t>Välfärdsområdena och Kommunförbundet</a:t>
                      </a:r>
                    </a:p>
                    <a:p>
                      <a:pPr marL="171450" indent="-171450">
                        <a:buFont typeface="Arial" panose="020B0604020202020204" pitchFamily="34" charset="0"/>
                        <a:buChar char="•"/>
                      </a:pPr>
                      <a:r>
                        <a:rPr lang="sv-SE" sz="1400" b="0" dirty="0">
                          <a:solidFill>
                            <a:schemeClr val="tx1"/>
                          </a:solidFill>
                        </a:rPr>
                        <a:t>Intensifierat intressebevakningssamarbete med regionernas och kommunernas nätverk under övergångsperioden och ökad växelverkan mellan nätverken.</a:t>
                      </a:r>
                    </a:p>
                    <a:p>
                      <a:pPr marL="171450" indent="-171450">
                        <a:buFont typeface="Arial" panose="020B0604020202020204" pitchFamily="34" charset="0"/>
                        <a:buChar char="•"/>
                      </a:pPr>
                      <a:r>
                        <a:rPr lang="sv-SE" sz="1400" b="0" strike="noStrike" dirty="0">
                          <a:solidFill>
                            <a:schemeClr val="tx1"/>
                          </a:solidFill>
                        </a:rPr>
                        <a:t>Kommunförbundet inleder en dialog med representanter för välfärdsområdena om förhållandet mellan välfärdsområdena och förbundet.</a:t>
                      </a:r>
                    </a:p>
                    <a:p>
                      <a:pPr marL="171450" indent="-171450" algn="l" rtl="0">
                        <a:buFont typeface="Arial" panose="020B0604020202020204" pitchFamily="34" charset="0"/>
                        <a:buChar char="•"/>
                      </a:pPr>
                      <a:endParaRPr lang="fi-FI" sz="1400" b="1" dirty="0"/>
                    </a:p>
                    <a:p>
                      <a:pPr marL="0" indent="0">
                        <a:buFont typeface="Arial" panose="020B0604020202020204" pitchFamily="34" charset="0"/>
                        <a:buNone/>
                      </a:pPr>
                      <a:r>
                        <a:rPr lang="sv-SE" sz="1400" b="1" dirty="0"/>
                        <a:t>Kommunernas och välfärdsområdenas finansieringssystem</a:t>
                      </a:r>
                    </a:p>
                    <a:p>
                      <a:pPr marL="171450" indent="-171450">
                        <a:buFont typeface="Arial" panose="020B0604020202020204" pitchFamily="34" charset="0"/>
                        <a:buChar char="•"/>
                      </a:pPr>
                      <a:r>
                        <a:rPr lang="sv-SE" sz="1400" b="0" dirty="0">
                          <a:solidFill>
                            <a:schemeClr val="tx1"/>
                          </a:solidFill>
                        </a:rPr>
                        <a:t>Arbeta för att konsekvenserna av undantagsförhållandena under </a:t>
                      </a:r>
                      <a:r>
                        <a:rPr lang="sv-SE" sz="1400" b="0" dirty="0" err="1">
                          <a:solidFill>
                            <a:schemeClr val="tx1"/>
                          </a:solidFill>
                        </a:rPr>
                        <a:t>coronapandemin</a:t>
                      </a:r>
                      <a:r>
                        <a:rPr lang="sv-SE" sz="1400" b="0" dirty="0">
                          <a:solidFill>
                            <a:schemeClr val="tx1"/>
                          </a:solidFill>
                        </a:rPr>
                        <a:t> inte förvränger reformens överföringskalkyler.</a:t>
                      </a:r>
                    </a:p>
                    <a:p>
                      <a:pPr marL="171450" indent="-171450">
                        <a:buFont typeface="Arial" panose="020B0604020202020204" pitchFamily="34" charset="0"/>
                        <a:buChar char="•"/>
                      </a:pPr>
                      <a:r>
                        <a:rPr lang="sv-SE" sz="1400" b="0" dirty="0">
                          <a:solidFill>
                            <a:schemeClr val="tx1"/>
                          </a:solidFill>
                        </a:rPr>
                        <a:t>Påverka vidareutvecklingen av välfärdsområdenas finansieringssystem och kriterier för finansieringen så att de bättre än hittills beaktar basservicen och den förebyggande verksamhetens perspektiv samt t.ex. skillnaderna mellan kostnadsnivåerna i de olika områdena.</a:t>
                      </a:r>
                    </a:p>
                    <a:p>
                      <a:pPr marL="171450" indent="-171450">
                        <a:buFont typeface="Arial" panose="020B0604020202020204" pitchFamily="34" charset="0"/>
                        <a:buChar char="•"/>
                      </a:pPr>
                      <a:r>
                        <a:rPr lang="sv-SE" sz="1400" dirty="0">
                          <a:solidFill>
                            <a:schemeClr val="tx1"/>
                          </a:solidFill>
                        </a:rPr>
                        <a:t>Påverka beredningen av slopandet av flerkanalsfinansieringen på ett sådant sätt att ändringarna genuint stöder reformens mål.</a:t>
                      </a:r>
                    </a:p>
                    <a:p>
                      <a:pPr marL="171450" indent="-171450">
                        <a:buFont typeface="Arial" panose="020B0604020202020204" pitchFamily="34" charset="0"/>
                        <a:buChar char="•"/>
                      </a:pPr>
                      <a:r>
                        <a:rPr lang="sv-SE" sz="1400" b="0" dirty="0"/>
                        <a:t>Delta och påverka i den fortsatta beredningen av landskapsskatten.</a:t>
                      </a:r>
                    </a:p>
                    <a:p>
                      <a:pPr marL="0" indent="0" algn="l" rtl="0">
                        <a:buFont typeface="Arial" panose="020B0604020202020204" pitchFamily="34" charset="0"/>
                        <a:buNone/>
                      </a:pPr>
                      <a:endParaRPr lang="fi-FI" sz="1400" b="1" dirty="0"/>
                    </a:p>
                  </a:txBody>
                  <a:tcPr/>
                </a:tc>
                <a:extLst>
                  <a:ext uri="{0D108BD9-81ED-4DB2-BD59-A6C34878D82A}">
                    <a16:rowId xmlns:a16="http://schemas.microsoft.com/office/drawing/2014/main" val="667141435"/>
                  </a:ext>
                </a:extLst>
              </a:tr>
            </a:tbl>
          </a:graphicData>
        </a:graphic>
      </p:graphicFrame>
      <p:sp>
        <p:nvSpPr>
          <p:cNvPr id="6" name="Tekstiruutu 5">
            <a:extLst>
              <a:ext uri="{FF2B5EF4-FFF2-40B4-BE49-F238E27FC236}">
                <a16:creationId xmlns:a16="http://schemas.microsoft.com/office/drawing/2014/main" id="{58C5124C-B5FD-4EE4-8DD0-DD20FA08556C}"/>
              </a:ext>
            </a:extLst>
          </p:cNvPr>
          <p:cNvSpPr txBox="1"/>
          <p:nvPr/>
        </p:nvSpPr>
        <p:spPr>
          <a:xfrm>
            <a:off x="664020" y="261285"/>
            <a:ext cx="3298004" cy="307777"/>
          </a:xfrm>
          <a:prstGeom prst="rect">
            <a:avLst/>
          </a:prstGeom>
          <a:noFill/>
        </p:spPr>
        <p:txBody>
          <a:bodyPr wrap="square" rtlCol="0">
            <a:spAutoFit/>
          </a:bodyPr>
          <a:lstStyle/>
          <a:p>
            <a:r>
              <a:rPr lang="sv-SE" sz="1400">
                <a:solidFill>
                  <a:schemeClr val="accent3"/>
                </a:solidFill>
              </a:rPr>
              <a:t>Kommunerna och vårdreformen</a:t>
            </a:r>
          </a:p>
        </p:txBody>
      </p:sp>
    </p:spTree>
    <p:extLst>
      <p:ext uri="{BB962C8B-B14F-4D97-AF65-F5344CB8AC3E}">
        <p14:creationId xmlns:p14="http://schemas.microsoft.com/office/powerpoint/2010/main" val="26806071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589142" y="1371679"/>
            <a:ext cx="6236622"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32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dirty="0"/>
              <a:t>2.4 Kommunen verkar för sysselsättningen och näringsverksamheten</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0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dirty="0">
                <a:ln>
                  <a:noFill/>
                </a:ln>
                <a:solidFill>
                  <a:prstClr val="white"/>
                </a:solidFill>
                <a:uLnTx/>
                <a:uFillTx/>
                <a:latin typeface="Work Sans ExtraBold"/>
                <a:ea typeface="+mn-ea"/>
                <a:cs typeface="+mn-cs"/>
              </a:rPr>
              <a:t>Våra effektmål:</a:t>
            </a:r>
          </a:p>
          <a:p>
            <a:endParaRPr lang="fi-FI" sz="2000" b="1" dirty="0">
              <a:latin typeface="+mn-lt"/>
            </a:endParaRPr>
          </a:p>
          <a:p>
            <a:r>
              <a:rPr lang="sv-SE" sz="1800" b="1" dirty="0">
                <a:latin typeface="+mn-lt"/>
              </a:rPr>
              <a:t>Arbetskraftstjänsterna är en fungerande del av ekosystemet som stöder företagsamheten och sysselsättningen i kommunerna.</a:t>
            </a:r>
          </a:p>
          <a:p>
            <a:endParaRPr lang="fi-FI" sz="1800" b="0" i="0" kern="1200" dirty="0">
              <a:solidFill>
                <a:schemeClr val="bg1"/>
              </a:solidFill>
              <a:effectLst/>
              <a:latin typeface="+mn-lt"/>
              <a:ea typeface="+mn-ea"/>
              <a:cs typeface="+mn-cs"/>
            </a:endParaRPr>
          </a:p>
          <a:p>
            <a:r>
              <a:rPr lang="sv-SE" sz="1800" b="0" i="0" dirty="0">
                <a:latin typeface="+mn-lt"/>
                <a:ea typeface="+mn-ea"/>
                <a:cs typeface="+mn-cs"/>
              </a:rPr>
              <a:t>Ett Finland med livskraft, hög sysselsättningsnivå och kompetens byggs i framtidens kommuner, där kunden är i centrum med beaktande av de lokala förhållandena.</a:t>
            </a:r>
          </a:p>
          <a:p>
            <a:endParaRPr lang="fi-FI" sz="1800" dirty="0">
              <a:latin typeface="+mn-lt"/>
            </a:endParaRPr>
          </a:p>
          <a:p>
            <a:r>
              <a:rPr lang="sv-SE" sz="1800" b="0" i="0" dirty="0">
                <a:solidFill>
                  <a:schemeClr val="bg1"/>
                </a:solidFill>
                <a:latin typeface="+mn-lt"/>
                <a:ea typeface="+mn-ea"/>
                <a:cs typeface="+mn-cs"/>
              </a:rPr>
              <a:t>Kommunerna har tillräckliga resurser och svängrum i lagstiftningen att kostnadseffektivt organisera sysselsättningstjänster till en del av ett ekosystem som främjar företagsverksamheten och sysselsättningen.</a:t>
            </a:r>
          </a:p>
          <a:p>
            <a:endParaRPr lang="fi-FI" sz="1600" b="0" i="0" kern="1200" dirty="0">
              <a:solidFill>
                <a:schemeClr val="bg1"/>
              </a:solidFill>
              <a:effectLst/>
              <a:latin typeface="+mn-lt"/>
              <a:ea typeface="+mn-ea"/>
              <a:cs typeface="+mn-cs"/>
            </a:endParaRPr>
          </a:p>
          <a:p>
            <a:endParaRPr lang="fi-FI" sz="2000" dirty="0">
              <a:latin typeface="+mn-lt"/>
            </a:endParaRPr>
          </a:p>
        </p:txBody>
      </p:sp>
    </p:spTree>
    <p:extLst>
      <p:ext uri="{BB962C8B-B14F-4D97-AF65-F5344CB8AC3E}">
        <p14:creationId xmlns:p14="http://schemas.microsoft.com/office/powerpoint/2010/main" val="306160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41736"/>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2984581009"/>
              </p:ext>
            </p:extLst>
          </p:nvPr>
        </p:nvGraphicFramePr>
        <p:xfrm>
          <a:off x="263352" y="980728"/>
          <a:ext cx="11665296" cy="5813182"/>
        </p:xfrm>
        <a:graphic>
          <a:graphicData uri="http://schemas.openxmlformats.org/drawingml/2006/table">
            <a:tbl>
              <a:tblPr firstRow="1" bandRow="1">
                <a:tableStyleId>{F2DE63D5-997A-4646-A377-4702673A728D}</a:tableStyleId>
              </a:tblPr>
              <a:tblGrid>
                <a:gridCol w="3718313">
                  <a:extLst>
                    <a:ext uri="{9D8B030D-6E8A-4147-A177-3AD203B41FA5}">
                      <a16:colId xmlns:a16="http://schemas.microsoft.com/office/drawing/2014/main" val="3052323804"/>
                    </a:ext>
                  </a:extLst>
                </a:gridCol>
                <a:gridCol w="7946983">
                  <a:extLst>
                    <a:ext uri="{9D8B030D-6E8A-4147-A177-3AD203B41FA5}">
                      <a16:colId xmlns:a16="http://schemas.microsoft.com/office/drawing/2014/main" val="1734561935"/>
                    </a:ext>
                  </a:extLst>
                </a:gridCol>
              </a:tblGrid>
              <a:tr h="303942">
                <a:tc>
                  <a:txBody>
                    <a:bodyPr/>
                    <a:lstStyle/>
                    <a:p>
                      <a:r>
                        <a:rPr lang="sv-SE" sz="1400"/>
                        <a:t>Effektmål</a:t>
                      </a:r>
                    </a:p>
                  </a:txBody>
                  <a:tcPr/>
                </a:tc>
                <a:tc>
                  <a:txBody>
                    <a:bodyPr/>
                    <a:lstStyle/>
                    <a:p>
                      <a:r>
                        <a:rPr lang="sv-SE" sz="1400" dirty="0"/>
                        <a:t>Åtgärderna för att uppnå målet</a:t>
                      </a:r>
                    </a:p>
                  </a:txBody>
                  <a:tcPr/>
                </a:tc>
                <a:extLst>
                  <a:ext uri="{0D108BD9-81ED-4DB2-BD59-A6C34878D82A}">
                    <a16:rowId xmlns:a16="http://schemas.microsoft.com/office/drawing/2014/main" val="3734606832"/>
                  </a:ext>
                </a:extLst>
              </a:tr>
              <a:tr h="1367737">
                <a:tc>
                  <a:txBody>
                    <a:bodyPr/>
                    <a:lstStyle/>
                    <a:p>
                      <a:r>
                        <a:rPr lang="sv-SE" sz="1200" b="1" dirty="0"/>
                        <a:t>Sysselsättningstjänsterna ingår i kommunernas åtgärdspaket i främjandet av företagsverksamheten och sysselsättningen, och ger dem förutsättningar att främja den lokala livskraften.
</a:t>
                      </a:r>
                      <a:br>
                        <a:rPr lang="sv-SE" sz="1200" b="1" dirty="0"/>
                      </a:br>
                      <a:endParaRPr lang="sv-SE" sz="1200" b="1" dirty="0"/>
                    </a:p>
                  </a:txBody>
                  <a:tcPr/>
                </a:tc>
                <a:tc>
                  <a:txBody>
                    <a:bodyPr/>
                    <a:lstStyle/>
                    <a:p>
                      <a:pPr marL="171450" lvl="0" indent="-171450">
                        <a:buFont typeface="Arial" panose="020B0604020202020204" pitchFamily="34" charset="0"/>
                        <a:buChar char="•"/>
                      </a:pPr>
                      <a:r>
                        <a:rPr lang="sv-SE" sz="1200" dirty="0">
                          <a:solidFill>
                            <a:schemeClr val="tx1"/>
                          </a:solidFill>
                        </a:rPr>
                        <a:t>Förbundet betonar kommunernas roll som ordnare av företagstjänster och byggare av företagens verksamhetsmiljö och verkar genom intressebevakningen för att reformen inom sysselsättningstjänsterna genomförs på ett sätt som stöder de lokala åtgärderna både när det gäller utbud av och efterfrågan på arbetskraft.</a:t>
                      </a:r>
                    </a:p>
                    <a:p>
                      <a:pPr marL="171450" lvl="0" indent="-171450">
                        <a:buFont typeface="Arial" panose="020B0604020202020204" pitchFamily="34" charset="0"/>
                        <a:buChar char="•"/>
                      </a:pPr>
                      <a:r>
                        <a:rPr lang="sv-SE" sz="1200" dirty="0">
                          <a:solidFill>
                            <a:schemeClr val="tx1"/>
                          </a:solidFill>
                        </a:rPr>
                        <a:t>Fortsätter och utvecklar samarbetet i kommunernas nätverk för livskraftsarbetet och beaktar de olika behoven i olika typers kommuner (arbetet i nätverket för livskraft inom kommuntypsnätverken).</a:t>
                      </a:r>
                    </a:p>
                  </a:txBody>
                  <a:tcPr/>
                </a:tc>
                <a:extLst>
                  <a:ext uri="{0D108BD9-81ED-4DB2-BD59-A6C34878D82A}">
                    <a16:rowId xmlns:a16="http://schemas.microsoft.com/office/drawing/2014/main" val="956222867"/>
                  </a:ext>
                </a:extLst>
              </a:tr>
              <a:tr h="2644292">
                <a:tc>
                  <a:txBody>
                    <a:bodyPr/>
                    <a:lstStyle/>
                    <a:p>
                      <a:r>
                        <a:rPr lang="sv-SE" sz="1200" b="1" dirty="0"/>
                        <a:t>Reformen inom sysselsättningstjänsterna genomförs på ett sätt som ger kommunerna förutsättningar att organisera sysselsättningstjänsterna ändamålsenligt och kostnadseffektivt.</a:t>
                      </a:r>
                    </a:p>
                  </a:txBody>
                  <a:tcPr/>
                </a:tc>
                <a:tc>
                  <a:txBody>
                    <a:bodyPr/>
                    <a:lstStyle/>
                    <a:p>
                      <a:pPr marL="171450" indent="-171450">
                        <a:buFont typeface="Arial" panose="020B0604020202020204" pitchFamily="34" charset="0"/>
                        <a:buChar char="•"/>
                      </a:pPr>
                      <a:r>
                        <a:rPr lang="sv-SE" sz="1200" dirty="0"/>
                        <a:t>Aktivt påverkansarbete i beredningen av reformen inom sysselsättningstjänsterna så att kommunerna ges möjlighet att organisera tjänsten på ett sätt som beaktar lokala förhållanden och är ändamålsenligt och kostnadseffektivt. Arbetet utförs i samarbete med olika kommuner för att säkerställa att viktiga faktorer med tanke på reformen beaktas i intressebevakningen.</a:t>
                      </a:r>
                    </a:p>
                    <a:p>
                      <a:pPr marL="171450" indent="-171450">
                        <a:buFont typeface="Arial" panose="020B0604020202020204" pitchFamily="34" charset="0"/>
                        <a:buChar char="•"/>
                      </a:pPr>
                      <a:r>
                        <a:rPr lang="sv-SE" sz="1200" dirty="0"/>
                        <a:t>Genomförandet av förändringsstödsprojektet i anslutning till sysselsättningsreformen (kommunikation och växelverkan i fokus)</a:t>
                      </a:r>
                    </a:p>
                    <a:p>
                      <a:pPr marL="628650" lvl="1" indent="-171450">
                        <a:buFont typeface="Arial" panose="020B0604020202020204" pitchFamily="34" charset="0"/>
                        <a:buChar char="•"/>
                      </a:pPr>
                      <a:r>
                        <a:rPr lang="sv-SE" sz="1200" dirty="0">
                          <a:solidFill>
                            <a:schemeClr val="tx1"/>
                          </a:solidFill>
                        </a:rPr>
                        <a:t>Beakta alla kommuntyper</a:t>
                      </a:r>
                    </a:p>
                    <a:p>
                      <a:pPr marL="628650" lvl="1" indent="-171450">
                        <a:buFont typeface="Arial" panose="020B0604020202020204" pitchFamily="34" charset="0"/>
                        <a:buChar char="•"/>
                      </a:pPr>
                      <a:r>
                        <a:rPr lang="sv-SE" sz="1200" dirty="0">
                          <a:solidFill>
                            <a:schemeClr val="tx1"/>
                          </a:solidFill>
                        </a:rPr>
                        <a:t>Helhetsbilden av reformen: organiseringsansvaret och  samarbetsstrukturerna, tjänsterna som överförs, nivån på kommunernas finansieringsansvar samt kostnadsneutraliteten mellan kommunen och staten</a:t>
                      </a:r>
                    </a:p>
                    <a:p>
                      <a:pPr marL="628650" lvl="1" indent="-171450">
                        <a:buFont typeface="Arial" panose="020B0604020202020204" pitchFamily="34" charset="0"/>
                        <a:buChar char="•"/>
                      </a:pPr>
                      <a:r>
                        <a:rPr lang="sv-SE" sz="1200" dirty="0"/>
                        <a:t>Dra nytta av erfarenheterna av sysselsättningsförsöken</a:t>
                      </a:r>
                    </a:p>
                    <a:p>
                      <a:pPr marL="628650" lvl="1" indent="-171450">
                        <a:buFont typeface="Arial" panose="020B0604020202020204" pitchFamily="34" charset="0"/>
                        <a:buChar char="•"/>
                      </a:pPr>
                      <a:r>
                        <a:rPr lang="sv-SE" sz="1200" dirty="0"/>
                        <a:t>Ta fram information om reformens konsekvenser för kommunernas ekonomi </a:t>
                      </a:r>
                    </a:p>
                    <a:p>
                      <a:pPr marL="628650" lvl="1" indent="-171450">
                        <a:buFont typeface="Arial" panose="020B0604020202020204" pitchFamily="34" charset="0"/>
                        <a:buChar char="•"/>
                      </a:pPr>
                      <a:r>
                        <a:rPr lang="sv-SE" sz="1200" dirty="0">
                          <a:solidFill>
                            <a:schemeClr val="tx1"/>
                          </a:solidFill>
                        </a:rPr>
                        <a:t>Bygga upp samarbetet med Arbets- och näringsministeriet för det praktiska genomförandet av reformen.</a:t>
                      </a:r>
                    </a:p>
                  </a:txBody>
                  <a:tcPr/>
                </a:tc>
                <a:extLst>
                  <a:ext uri="{0D108BD9-81ED-4DB2-BD59-A6C34878D82A}">
                    <a16:rowId xmlns:a16="http://schemas.microsoft.com/office/drawing/2014/main" val="4253487791"/>
                  </a:ext>
                </a:extLst>
              </a:tr>
              <a:tr h="844942">
                <a:tc>
                  <a:txBody>
                    <a:bodyPr/>
                    <a:lstStyle/>
                    <a:p>
                      <a:r>
                        <a:rPr lang="sv-SE" sz="1200" b="1" dirty="0">
                          <a:solidFill>
                            <a:schemeClr val="tx1"/>
                          </a:solidFill>
                        </a:rPr>
                        <a:t>Serviceproducenterna för arbetssökandes väg tillbaka till arbetsmarknaden har identifierats och de har fått förutsättningar att samarbeta smidigt.</a:t>
                      </a:r>
                    </a:p>
                  </a:txBody>
                  <a:tcPr/>
                </a:tc>
                <a:tc>
                  <a:txBody>
                    <a:bodyPr/>
                    <a:lstStyle/>
                    <a:p>
                      <a:pPr marL="171450" indent="-171450">
                        <a:buFont typeface="Arial" panose="020B0604020202020204" pitchFamily="34" charset="0"/>
                        <a:buChar char="•"/>
                      </a:pPr>
                      <a:r>
                        <a:rPr lang="sv-SE" sz="1200" dirty="0">
                          <a:solidFill>
                            <a:schemeClr val="tx1"/>
                          </a:solidFill>
                        </a:rPr>
                        <a:t>Identifiering av kontaktytor, intressebevakning och utveckling av samarbetet</a:t>
                      </a:r>
                    </a:p>
                    <a:p>
                      <a:pPr marL="628650" lvl="1" indent="-171450">
                        <a:buFont typeface="Arial" panose="020B0604020202020204" pitchFamily="34" charset="0"/>
                        <a:buChar char="•"/>
                      </a:pPr>
                      <a:r>
                        <a:rPr lang="sv-SE" sz="1200" dirty="0">
                          <a:solidFill>
                            <a:schemeClr val="tx1"/>
                          </a:solidFill>
                        </a:rPr>
                        <a:t>Sysselsättningstjänsterna och social- och hälsovården samt det hälsofrämjande arbetet</a:t>
                      </a:r>
                    </a:p>
                    <a:p>
                      <a:pPr marL="628650" lvl="1" indent="-171450">
                        <a:buFont typeface="Arial" panose="020B0604020202020204" pitchFamily="34" charset="0"/>
                        <a:buChar char="•"/>
                      </a:pPr>
                      <a:r>
                        <a:rPr lang="sv-SE" sz="1200" dirty="0">
                          <a:solidFill>
                            <a:schemeClr val="tx1"/>
                          </a:solidFill>
                        </a:rPr>
                        <a:t>Sysselsättningstjänsterna och utbildningen</a:t>
                      </a:r>
                    </a:p>
                    <a:p>
                      <a:pPr marL="628650" lvl="1" indent="-171450">
                        <a:buFont typeface="Arial" panose="020B0604020202020204" pitchFamily="34" charset="0"/>
                        <a:buChar char="•"/>
                      </a:pPr>
                      <a:r>
                        <a:rPr lang="sv-SE" sz="1200" dirty="0">
                          <a:solidFill>
                            <a:schemeClr val="tx1"/>
                          </a:solidFill>
                        </a:rPr>
                        <a:t>Sysselsättningstjänsterna och arbetskraftsinvandringen.</a:t>
                      </a:r>
                    </a:p>
                  </a:txBody>
                  <a:tcPr/>
                </a:tc>
                <a:extLst>
                  <a:ext uri="{0D108BD9-81ED-4DB2-BD59-A6C34878D82A}">
                    <a16:rowId xmlns:a16="http://schemas.microsoft.com/office/drawing/2014/main" val="667141435"/>
                  </a:ext>
                </a:extLst>
              </a:tr>
              <a:tr h="638277">
                <a:tc>
                  <a:txBody>
                    <a:bodyPr/>
                    <a:lstStyle/>
                    <a:p>
                      <a:r>
                        <a:rPr lang="sv-SE" sz="1200" b="1" dirty="0"/>
                        <a:t>Kommunernas roll och aktörsnätverk som kommunernas samarbetsparter har etablerats inom det sysselsättningsfrämjande arbetet.</a:t>
                      </a:r>
                    </a:p>
                  </a:txBody>
                  <a:tcPr/>
                </a:tc>
                <a:tc>
                  <a:txBody>
                    <a:bodyPr/>
                    <a:lstStyle/>
                    <a:p>
                      <a:pPr marL="171450" indent="-171450">
                        <a:buFont typeface="Arial" panose="020B0604020202020204" pitchFamily="34" charset="0"/>
                        <a:buChar char="•"/>
                      </a:pPr>
                      <a:r>
                        <a:rPr lang="sv-SE" sz="1200" dirty="0"/>
                        <a:t>Påverka företagarorganisationer, tredje sektorns aktörer osv. på nationell nivå</a:t>
                      </a:r>
                      <a:br>
                        <a:rPr lang="sv-SE" sz="1200" dirty="0"/>
                      </a:br>
                      <a:r>
                        <a:rPr lang="sv-SE" sz="1200" dirty="0"/>
                        <a:t>och på så sätt öka beredskapen att bygga upp samarbetet i lokala ekosystem.</a:t>
                      </a:r>
                    </a:p>
                  </a:txBody>
                  <a:tcPr/>
                </a:tc>
                <a:extLst>
                  <a:ext uri="{0D108BD9-81ED-4DB2-BD59-A6C34878D82A}">
                    <a16:rowId xmlns:a16="http://schemas.microsoft.com/office/drawing/2014/main" val="300080967"/>
                  </a:ext>
                </a:extLst>
              </a:tr>
            </a:tbl>
          </a:graphicData>
        </a:graphic>
      </p:graphicFrame>
      <p:sp>
        <p:nvSpPr>
          <p:cNvPr id="6" name="Tekstiruutu 5">
            <a:extLst>
              <a:ext uri="{FF2B5EF4-FFF2-40B4-BE49-F238E27FC236}">
                <a16:creationId xmlns:a16="http://schemas.microsoft.com/office/drawing/2014/main" id="{B47282F6-D521-4F3E-8754-A660B080D393}"/>
              </a:ext>
            </a:extLst>
          </p:cNvPr>
          <p:cNvSpPr txBox="1"/>
          <p:nvPr/>
        </p:nvSpPr>
        <p:spPr>
          <a:xfrm>
            <a:off x="664019" y="261285"/>
            <a:ext cx="7664229" cy="307777"/>
          </a:xfrm>
          <a:prstGeom prst="rect">
            <a:avLst/>
          </a:prstGeom>
          <a:noFill/>
        </p:spPr>
        <p:txBody>
          <a:bodyPr wrap="square" rtlCol="0">
            <a:spAutoFit/>
          </a:bodyPr>
          <a:lstStyle/>
          <a:p>
            <a:r>
              <a:rPr lang="sv-SE" sz="1400" dirty="0">
                <a:solidFill>
                  <a:schemeClr val="accent3"/>
                </a:solidFill>
              </a:rPr>
              <a:t>Kommunerna främjar sysselsättningen och näringsverksamheten</a:t>
            </a:r>
          </a:p>
        </p:txBody>
      </p:sp>
    </p:spTree>
    <p:extLst>
      <p:ext uri="{BB962C8B-B14F-4D97-AF65-F5344CB8AC3E}">
        <p14:creationId xmlns:p14="http://schemas.microsoft.com/office/powerpoint/2010/main" val="19974568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18</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447928" y="1412776"/>
            <a:ext cx="6264820"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b="1" dirty="0"/>
              <a:t>2.5 Tillgången till utbildningstjänster och hållbara strukturer i den grundläggande utbildningen</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4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dirty="0">
                <a:ln>
                  <a:noFill/>
                </a:ln>
                <a:solidFill>
                  <a:prstClr val="white"/>
                </a:solidFill>
                <a:uLnTx/>
                <a:uFillTx/>
                <a:latin typeface="Work Sans ExtraBold"/>
                <a:ea typeface="+mn-ea"/>
                <a:cs typeface="+mn-cs"/>
              </a:rPr>
              <a:t>Våra effektmål:</a:t>
            </a:r>
          </a:p>
          <a:p>
            <a:endParaRPr lang="fi-FI" sz="2400" dirty="0"/>
          </a:p>
          <a:p>
            <a:r>
              <a:rPr lang="sv-SE" sz="1800" dirty="0">
                <a:latin typeface="+mn-lt"/>
              </a:rPr>
              <a:t>Bildningstjänsterna är en väsentlig del av kommunernas verksamhet.</a:t>
            </a:r>
          </a:p>
          <a:p>
            <a:endParaRPr lang="fi-FI" sz="1800" dirty="0">
              <a:latin typeface="+mn-lt"/>
            </a:endParaRPr>
          </a:p>
          <a:p>
            <a:r>
              <a:rPr lang="sv-SE" sz="1800" dirty="0">
                <a:latin typeface="+mn-lt"/>
              </a:rPr>
              <a:t>Hållbar tillgång till tillgängliga utbildningstjänster. </a:t>
            </a:r>
          </a:p>
          <a:p>
            <a:endParaRPr kumimoji="0" lang="fi-FI" sz="1800" b="0" i="0" u="none" strike="noStrike" kern="1200" cap="none" spc="0" normalizeH="0" baseline="0" noProof="0" dirty="0">
              <a:ln>
                <a:noFill/>
              </a:ln>
              <a:solidFill>
                <a:srgbClr val="923468"/>
              </a:solidFill>
              <a:effectLst/>
              <a:uLnTx/>
              <a:uFillTx/>
              <a:latin typeface="Work Sans ExtraBold"/>
              <a:ea typeface="+mn-ea"/>
              <a:cs typeface="+mn-cs"/>
            </a:endParaRPr>
          </a:p>
          <a:p>
            <a:r>
              <a:rPr kumimoji="0" lang="sv-SE" sz="1800" b="0" i="0" u="none" strike="noStrike" cap="none" normalizeH="0" baseline="0" noProof="0" dirty="0">
                <a:ln>
                  <a:noFill/>
                </a:ln>
                <a:uLnTx/>
                <a:uFillTx/>
                <a:latin typeface="+mn-lt"/>
                <a:ea typeface="+mn-ea"/>
                <a:cs typeface="+mn-cs"/>
              </a:rPr>
              <a:t>Den kommunbaserade grundläggande utbildningen främjar barnens bildning, kunnande och välmående.</a:t>
            </a:r>
          </a:p>
          <a:p>
            <a:endParaRPr lang="fi-FI" sz="1800" dirty="0">
              <a:latin typeface="+mn-lt"/>
            </a:endParaRPr>
          </a:p>
          <a:p>
            <a:r>
              <a:rPr lang="sv-SE" sz="1800" dirty="0">
                <a:latin typeface="+mn-lt"/>
              </a:rPr>
              <a:t>Kommuner och utbildningsanordnare har fungerande och ekonomiskt effektiva samarbetsmodeller för att ordna utbildning och för arbetslivets utbildningsbehov.</a:t>
            </a:r>
          </a:p>
          <a:p>
            <a:endParaRPr lang="fi-FI" sz="1800" b="1" dirty="0">
              <a:latin typeface="+mn-lt"/>
            </a:endParaRPr>
          </a:p>
          <a:p>
            <a:endParaRPr lang="fi-FI" sz="2000" dirty="0">
              <a:latin typeface="+mn-lt"/>
            </a:endParaRPr>
          </a:p>
        </p:txBody>
      </p:sp>
    </p:spTree>
    <p:extLst>
      <p:ext uri="{BB962C8B-B14F-4D97-AF65-F5344CB8AC3E}">
        <p14:creationId xmlns:p14="http://schemas.microsoft.com/office/powerpoint/2010/main" val="17662454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72559"/>
            <a:ext cx="10658475" cy="1008113"/>
          </a:xfrm>
        </p:spPr>
        <p:txBody>
          <a:bodyPr/>
          <a:lstStyle/>
          <a:p>
            <a:r>
              <a:rPr lang="sv-SE" sz="3200"/>
              <a:t>Effektmål och åtgärder 2022</a:t>
            </a:r>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19</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954345821"/>
              </p:ext>
            </p:extLst>
          </p:nvPr>
        </p:nvGraphicFramePr>
        <p:xfrm>
          <a:off x="441790" y="1106418"/>
          <a:ext cx="11260476" cy="4998720"/>
        </p:xfrm>
        <a:graphic>
          <a:graphicData uri="http://schemas.openxmlformats.org/drawingml/2006/table">
            <a:tbl>
              <a:tblPr firstRow="1" bandRow="1">
                <a:tableStyleId>{F2DE63D5-997A-4646-A377-4702673A728D}</a:tableStyleId>
              </a:tblPr>
              <a:tblGrid>
                <a:gridCol w="5222162">
                  <a:extLst>
                    <a:ext uri="{9D8B030D-6E8A-4147-A177-3AD203B41FA5}">
                      <a16:colId xmlns:a16="http://schemas.microsoft.com/office/drawing/2014/main" val="3052323804"/>
                    </a:ext>
                  </a:extLst>
                </a:gridCol>
                <a:gridCol w="6038314">
                  <a:extLst>
                    <a:ext uri="{9D8B030D-6E8A-4147-A177-3AD203B41FA5}">
                      <a16:colId xmlns:a16="http://schemas.microsoft.com/office/drawing/2014/main" val="1734561935"/>
                    </a:ext>
                  </a:extLst>
                </a:gridCol>
              </a:tblGrid>
              <a:tr h="288032">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3734606832"/>
                  </a:ext>
                </a:extLst>
              </a:tr>
              <a:tr h="721176">
                <a:tc>
                  <a:txBody>
                    <a:bodyPr/>
                    <a:lstStyle/>
                    <a:p>
                      <a:r>
                        <a:rPr lang="sv-SE" sz="1400" b="1" dirty="0"/>
                        <a:t>Hållbara strukturer i den grundläggande utbildningen </a:t>
                      </a:r>
                    </a:p>
                    <a:p>
                      <a:pPr marL="171450" indent="-171450">
                        <a:buFont typeface="Arial" panose="020B0604020202020204" pitchFamily="34" charset="0"/>
                        <a:buChar char="•"/>
                      </a:pPr>
                      <a:r>
                        <a:rPr lang="sv-SE" sz="1200" b="0" dirty="0">
                          <a:solidFill>
                            <a:schemeClr val="tx1"/>
                          </a:solidFill>
                        </a:rPr>
                        <a:t>Lägesbilden för den grundläggande utbildningen erkänns.</a:t>
                      </a:r>
                    </a:p>
                    <a:p>
                      <a:pPr marL="171450" indent="-171450">
                        <a:buFont typeface="Arial" panose="020B0604020202020204" pitchFamily="34" charset="0"/>
                        <a:buChar char="•"/>
                      </a:pPr>
                      <a:r>
                        <a:rPr lang="sv-SE" sz="1200" b="0" dirty="0">
                          <a:solidFill>
                            <a:schemeClr val="tx1"/>
                          </a:solidFill>
                          <a:latin typeface="+mn-lt"/>
                        </a:rPr>
                        <a:t>Kommunerna och staten tacklar tillsammans de utmaningar som ordnandet av den grundläggande utbildningen medför och bestämmer kvaliteten.</a:t>
                      </a:r>
                    </a:p>
                    <a:p>
                      <a:pPr marL="171450" indent="-171450">
                        <a:buFont typeface="Arial" panose="020B0604020202020204" pitchFamily="34" charset="0"/>
                        <a:buChar char="•"/>
                      </a:pPr>
                      <a:r>
                        <a:rPr lang="sv-SE" sz="1200" b="0" dirty="0">
                          <a:solidFill>
                            <a:schemeClr val="tx1"/>
                          </a:solidFill>
                          <a:latin typeface="+mn-lt"/>
                        </a:rPr>
                        <a:t>Vid ordnandet av utbildningstjänster identifieras alternativen. Flexibilitet och mångsidighet är en resurs.</a:t>
                      </a:r>
                    </a:p>
                    <a:p>
                      <a:pPr marL="171450" indent="-171450">
                        <a:buFont typeface="Arial" panose="020B0604020202020204" pitchFamily="34" charset="0"/>
                        <a:buChar char="•"/>
                      </a:pPr>
                      <a:r>
                        <a:rPr lang="sv-SE" sz="1200" b="0" dirty="0">
                          <a:solidFill>
                            <a:schemeClr val="tx1"/>
                          </a:solidFill>
                          <a:latin typeface="+mn-lt"/>
                        </a:rPr>
                        <a:t>Kommunernas samarbete är ett partnerskap som baserar sig på en öppen agenda. Nätverk är naturliga och tillgängliga plattformar för utveckling av den grundläggande utbildningen.</a:t>
                      </a:r>
                    </a:p>
                  </a:txBody>
                  <a:tcPr/>
                </a:tc>
                <a:tc>
                  <a:txBody>
                    <a:bodyPr/>
                    <a:lstStyle/>
                    <a:p>
                      <a:pPr marL="171450" indent="-171450">
                        <a:buFont typeface="Arial" panose="020B0604020202020204" pitchFamily="34" charset="0"/>
                        <a:buChar char="•"/>
                      </a:pPr>
                      <a:r>
                        <a:rPr lang="sv-SE" sz="1200" dirty="0"/>
                        <a:t>Fortsatt dialog med de kommunala beslutsfattarna om befolkningsutvecklingens och omvärldsförändringarnas inverkan på ordnandet av den grundläggande utbildningen.</a:t>
                      </a:r>
                    </a:p>
                    <a:p>
                      <a:pPr marL="171450" indent="-171450">
                        <a:buFont typeface="Arial" panose="020B0604020202020204" pitchFamily="34" charset="0"/>
                        <a:buChar char="•"/>
                      </a:pPr>
                      <a:r>
                        <a:rPr lang="sv-SE" sz="1200" dirty="0"/>
                        <a:t>Påverka det utbildningspolitiska beslutsfattandet och det kommande regeringsprogrammet med tanke på att stärka förutsättningarna för att ordna grundläggande utbildning.</a:t>
                      </a:r>
                    </a:p>
                    <a:p>
                      <a:pPr marL="171450" indent="-171450">
                        <a:buFont typeface="Arial" panose="020B0604020202020204" pitchFamily="34" charset="0"/>
                        <a:buChar char="•"/>
                      </a:pPr>
                      <a:r>
                        <a:rPr lang="sv-SE" sz="1200" dirty="0"/>
                        <a:t>Planera och starta ett projekt tillsammans med kommunerna för att finna flexibla modeller för ordnandet av grundläggande utbildning. </a:t>
                      </a:r>
                    </a:p>
                  </a:txBody>
                  <a:tcPr/>
                </a:tc>
                <a:extLst>
                  <a:ext uri="{0D108BD9-81ED-4DB2-BD59-A6C34878D82A}">
                    <a16:rowId xmlns:a16="http://schemas.microsoft.com/office/drawing/2014/main" val="4253487791"/>
                  </a:ext>
                </a:extLst>
              </a:tr>
              <a:tr h="594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solidFill>
                            <a:schemeClr val="tx1"/>
                          </a:solidFill>
                          <a:latin typeface="+mn-lt"/>
                          <a:ea typeface="+mn-ea"/>
                          <a:cs typeface="+mn-cs"/>
                        </a:rPr>
                        <a:t>Stärka kommunernas roll inom utbildning och kompetensutveckling </a:t>
                      </a:r>
                    </a:p>
                  </a:txBody>
                  <a:tcPr/>
                </a:tc>
                <a:tc>
                  <a:txBody>
                    <a:bodyPr/>
                    <a:lstStyle/>
                    <a:p>
                      <a:pPr marL="171450" indent="-171450">
                        <a:buFont typeface="Arial" panose="020B0604020202020204" pitchFamily="34" charset="0"/>
                        <a:buChar char="•"/>
                      </a:pPr>
                      <a:r>
                        <a:rPr lang="sv-SE" sz="1200" dirty="0"/>
                        <a:t>Påverka det kommande regeringsprogrammets innehåll så att kommunerna behåller sitt organiseringsansvar och sin starka roll inom kompetensutveckling. </a:t>
                      </a:r>
                    </a:p>
                  </a:txBody>
                  <a:tcPr/>
                </a:tc>
                <a:extLst>
                  <a:ext uri="{0D108BD9-81ED-4DB2-BD59-A6C34878D82A}">
                    <a16:rowId xmlns:a16="http://schemas.microsoft.com/office/drawing/2014/main" val="667141435"/>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solidFill>
                            <a:schemeClr val="tx1"/>
                          </a:solidFill>
                          <a:latin typeface="+mn-lt"/>
                          <a:ea typeface="+mn-ea"/>
                          <a:cs typeface="+mn-cs"/>
                        </a:rPr>
                        <a:t>Främja ett samarbete som överskrider kommungränserna och utbildningsformerna för att säkerställa tillgång till utbildning</a:t>
                      </a:r>
                    </a:p>
                    <a:p>
                      <a:endParaRPr lang="fi-FI" sz="1400" b="1"/>
                    </a:p>
                  </a:txBody>
                  <a:tcPr/>
                </a:tc>
                <a:tc>
                  <a:txBody>
                    <a:bodyPr/>
                    <a:lstStyle/>
                    <a:p>
                      <a:pPr marL="171450" indent="-171450">
                        <a:buFont typeface="Arial" panose="020B0604020202020204" pitchFamily="34" charset="0"/>
                        <a:buChar char="•"/>
                      </a:pPr>
                      <a:r>
                        <a:rPr lang="sv-SE" sz="1200" dirty="0"/>
                        <a:t>Påverka beredningen av lagstiftningen för att möjliggöra komplexa lösningar i utbildningsfrågor.</a:t>
                      </a:r>
                    </a:p>
                    <a:p>
                      <a:pPr marL="171450" indent="-171450">
                        <a:buFont typeface="Arial" panose="020B0604020202020204" pitchFamily="34" charset="0"/>
                        <a:buChar char="•"/>
                      </a:pPr>
                      <a:r>
                        <a:rPr lang="sv-SE" sz="1200" dirty="0"/>
                        <a:t>Främja regionalt samarbete genom att sprida kunskapen, erfarenheten och samarbetsmodellerna från projektet Utbildning som tjänst (KOPA).</a:t>
                      </a:r>
                    </a:p>
                    <a:p>
                      <a:pPr marL="171450" indent="-171450">
                        <a:buFont typeface="Arial" panose="020B0604020202020204" pitchFamily="34" charset="0"/>
                        <a:buChar char="•"/>
                      </a:pPr>
                      <a:r>
                        <a:rPr lang="sv-SE" sz="1200" dirty="0"/>
                        <a:t>Främja regionala nätverk inom olika områden.</a:t>
                      </a:r>
                    </a:p>
                  </a:txBody>
                  <a:tcPr/>
                </a:tc>
                <a:extLst>
                  <a:ext uri="{0D108BD9-81ED-4DB2-BD59-A6C34878D82A}">
                    <a16:rowId xmlns:a16="http://schemas.microsoft.com/office/drawing/2014/main" val="300080967"/>
                  </a:ext>
                </a:extLst>
              </a:tr>
              <a:tr h="423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solidFill>
                            <a:schemeClr val="tx1"/>
                          </a:solidFill>
                          <a:latin typeface="+mn-lt"/>
                          <a:ea typeface="+mn-ea"/>
                          <a:cs typeface="+mn-cs"/>
                        </a:rPr>
                        <a:t>Ökning av basfinansieringen för utbildning</a:t>
                      </a:r>
                    </a:p>
                  </a:txBody>
                  <a:tcPr/>
                </a:tc>
                <a:tc>
                  <a:txBody>
                    <a:bodyPr/>
                    <a:lstStyle/>
                    <a:p>
                      <a:pPr marL="171450" indent="-171450">
                        <a:buFont typeface="Arial" panose="020B0604020202020204" pitchFamily="34" charset="0"/>
                        <a:buChar char="•"/>
                      </a:pPr>
                      <a:r>
                        <a:rPr lang="sv-SE" sz="1200" dirty="0"/>
                        <a:t>Intressebevakningen fokuserar på att frångå en splittrad projektfinansiering och överföra resurser till basfinansieringen.</a:t>
                      </a:r>
                    </a:p>
                  </a:txBody>
                  <a:tcPr/>
                </a:tc>
                <a:extLst>
                  <a:ext uri="{0D108BD9-81ED-4DB2-BD59-A6C34878D82A}">
                    <a16:rowId xmlns:a16="http://schemas.microsoft.com/office/drawing/2014/main" val="4141619030"/>
                  </a:ext>
                </a:extLst>
              </a:tr>
              <a:tr h="498854">
                <a:tc>
                  <a:txBody>
                    <a:bodyPr/>
                    <a:lstStyle/>
                    <a:p>
                      <a:r>
                        <a:rPr lang="sv-SE" sz="1400" b="1"/>
                        <a:t>Bygga ett nytt slags samarbete mellan kommuner och välfärdsområden</a:t>
                      </a:r>
                    </a:p>
                  </a:txBody>
                  <a:tcPr/>
                </a:tc>
                <a:tc>
                  <a:txBody>
                    <a:bodyPr/>
                    <a:lstStyle/>
                    <a:p>
                      <a:pPr marL="171450" indent="-171450">
                        <a:buFont typeface="Arial" panose="020B0604020202020204" pitchFamily="34" charset="0"/>
                        <a:buChar char="•"/>
                      </a:pPr>
                      <a:r>
                        <a:rPr lang="sv-SE" sz="1200" dirty="0"/>
                        <a:t>Bidra vid beredningen av välfärdsområdena till fungerande kontaktytor mellan bildningstjänsterna och social- och hälsovårdstjänsterna.</a:t>
                      </a:r>
                    </a:p>
                    <a:p>
                      <a:pPr marL="171450" indent="-171450">
                        <a:buFont typeface="Arial" panose="020B0604020202020204" pitchFamily="34" charset="0"/>
                        <a:buChar char="•"/>
                      </a:pPr>
                      <a:r>
                        <a:rPr lang="sv-SE" sz="1200" dirty="0"/>
                        <a:t>Påverka lagstiftningen och tillämpningen av den.</a:t>
                      </a:r>
                    </a:p>
                  </a:txBody>
                  <a:tcPr/>
                </a:tc>
                <a:extLst>
                  <a:ext uri="{0D108BD9-81ED-4DB2-BD59-A6C34878D82A}">
                    <a16:rowId xmlns:a16="http://schemas.microsoft.com/office/drawing/2014/main" val="3833556562"/>
                  </a:ext>
                </a:extLst>
              </a:tr>
            </a:tbl>
          </a:graphicData>
        </a:graphic>
      </p:graphicFrame>
      <p:sp>
        <p:nvSpPr>
          <p:cNvPr id="6" name="Tekstiruutu 5">
            <a:extLst>
              <a:ext uri="{FF2B5EF4-FFF2-40B4-BE49-F238E27FC236}">
                <a16:creationId xmlns:a16="http://schemas.microsoft.com/office/drawing/2014/main" id="{A7A3AA53-898D-4BEF-91DE-6DE7FF5FBB52}"/>
              </a:ext>
            </a:extLst>
          </p:cNvPr>
          <p:cNvSpPr txBox="1"/>
          <p:nvPr/>
        </p:nvSpPr>
        <p:spPr>
          <a:xfrm>
            <a:off x="664018" y="261285"/>
            <a:ext cx="9032381" cy="307777"/>
          </a:xfrm>
          <a:prstGeom prst="rect">
            <a:avLst/>
          </a:prstGeom>
          <a:noFill/>
        </p:spPr>
        <p:txBody>
          <a:bodyPr wrap="square" rtlCol="0">
            <a:spAutoFit/>
          </a:bodyPr>
          <a:lstStyle/>
          <a:p>
            <a:r>
              <a:rPr lang="sv-SE" sz="1400" dirty="0">
                <a:solidFill>
                  <a:schemeClr val="accent3"/>
                </a:solidFill>
              </a:rPr>
              <a:t>Tillgången till utbildningstjänster och hållbara strukturer i den grundläggande utbildningen</a:t>
            </a:r>
          </a:p>
        </p:txBody>
      </p:sp>
    </p:spTree>
    <p:extLst>
      <p:ext uri="{BB962C8B-B14F-4D97-AF65-F5344CB8AC3E}">
        <p14:creationId xmlns:p14="http://schemas.microsoft.com/office/powerpoint/2010/main" val="6516636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B7AEE11-7B86-4D9F-B988-10FA1DF058E5}"/>
              </a:ext>
            </a:extLst>
          </p:cNvPr>
          <p:cNvSpPr>
            <a:spLocks noGrp="1"/>
          </p:cNvSpPr>
          <p:nvPr>
            <p:ph type="sldNum" sz="quarter" idx="12"/>
          </p:nvPr>
        </p:nvSpPr>
        <p:spPr/>
        <p:txBody>
          <a:bodyPr/>
          <a:lstStyle/>
          <a:p>
            <a:fld id="{0861148C-697E-4B67-BDAA-872F34DF1106}" type="slidenum">
              <a:rPr lang="fi-FI" smtClean="0"/>
              <a:pPr/>
              <a:t>2</a:t>
            </a:fld>
            <a:endParaRPr lang="fi-FI"/>
          </a:p>
        </p:txBody>
      </p:sp>
      <p:sp>
        <p:nvSpPr>
          <p:cNvPr id="3" name="Tekstin paikkamerkki 2">
            <a:extLst>
              <a:ext uri="{FF2B5EF4-FFF2-40B4-BE49-F238E27FC236}">
                <a16:creationId xmlns:a16="http://schemas.microsoft.com/office/drawing/2014/main" id="{9B836E2C-2A1F-4297-8BA2-F49FBBD88D5E}"/>
              </a:ext>
            </a:extLst>
          </p:cNvPr>
          <p:cNvSpPr>
            <a:spLocks noGrp="1"/>
          </p:cNvSpPr>
          <p:nvPr>
            <p:ph type="body" sz="quarter" idx="13"/>
          </p:nvPr>
        </p:nvSpPr>
        <p:spPr>
          <a:xfrm>
            <a:off x="5735960" y="1052736"/>
            <a:ext cx="5688632" cy="4464620"/>
          </a:xfrm>
        </p:spPr>
        <p:txBody>
          <a:bodyPr/>
          <a:lstStyle/>
          <a:p>
            <a:r>
              <a:rPr lang="sv-SE" sz="1800" dirty="0"/>
              <a:t>Innehåll:</a:t>
            </a:r>
          </a:p>
          <a:p>
            <a:endParaRPr lang="fi-FI" sz="1400" dirty="0"/>
          </a:p>
          <a:p>
            <a:pPr marL="342900" indent="-342900">
              <a:buClr>
                <a:schemeClr val="bg1"/>
              </a:buClr>
              <a:buFont typeface="+mj-lt"/>
              <a:buAutoNum type="arabicPeriod"/>
            </a:pPr>
            <a:r>
              <a:rPr lang="sv-SE" sz="1400" dirty="0">
                <a:latin typeface="+mn-lt"/>
              </a:rPr>
              <a:t>Vision, mission, värderingar och de strategiska prioriteringarna</a:t>
            </a:r>
          </a:p>
          <a:p>
            <a:pPr marL="342900" indent="-342900">
              <a:buClr>
                <a:schemeClr val="bg1"/>
              </a:buClr>
              <a:buFont typeface="+mj-lt"/>
              <a:buAutoNum type="arabicPeriod"/>
            </a:pPr>
            <a:r>
              <a:rPr lang="sv-SE" sz="1400" dirty="0">
                <a:latin typeface="+mn-lt"/>
              </a:rPr>
              <a:t>Strategiska teman, mål och åtgärder 2022</a:t>
            </a:r>
          </a:p>
          <a:p>
            <a:pPr lvl="1"/>
            <a:r>
              <a:rPr lang="sv-SE" sz="100" dirty="0">
                <a:latin typeface="+mn-lt"/>
              </a:rPr>
              <a:t>2.1 Nya, hållbara kommuner</a:t>
            </a:r>
          </a:p>
          <a:p>
            <a:r>
              <a:rPr lang="sv-SE" sz="1400" dirty="0">
                <a:latin typeface="+mn-lt"/>
              </a:rPr>
              <a:t>     2.1 Nya, hållbara kommuner	</a:t>
            </a:r>
          </a:p>
          <a:p>
            <a:r>
              <a:rPr lang="sv-SE" sz="1400" dirty="0">
                <a:latin typeface="+mn-lt"/>
              </a:rPr>
              <a:t>     2.2 Hållbar kommunekonomi</a:t>
            </a:r>
          </a:p>
          <a:p>
            <a:r>
              <a:rPr lang="sv-SE" sz="1400" dirty="0">
                <a:latin typeface="+mn-lt"/>
              </a:rPr>
              <a:t>     2.3 Kommunerna och vårdreformen</a:t>
            </a:r>
          </a:p>
          <a:p>
            <a:r>
              <a:rPr lang="sv-SE" sz="1400" dirty="0">
                <a:latin typeface="+mn-lt"/>
              </a:rPr>
              <a:t>     2.4 Kommunen verkar för sysselsättningen och</a:t>
            </a:r>
            <a:br>
              <a:rPr lang="sv-SE" sz="1400" dirty="0">
                <a:latin typeface="+mn-lt"/>
              </a:rPr>
            </a:br>
            <a:r>
              <a:rPr lang="sv-SE" sz="1400" dirty="0">
                <a:latin typeface="+mn-lt"/>
              </a:rPr>
              <a:t>          näringsverksamheten</a:t>
            </a:r>
          </a:p>
          <a:p>
            <a:r>
              <a:rPr lang="sv-SE" sz="1400" dirty="0">
                <a:latin typeface="+mn-lt"/>
              </a:rPr>
              <a:t>     2.5 Tillgången till utbildningstjänster och hållbara strukturer</a:t>
            </a:r>
            <a:br>
              <a:rPr lang="sv-SE" sz="1400" dirty="0">
                <a:latin typeface="+mn-lt"/>
              </a:rPr>
            </a:br>
            <a:r>
              <a:rPr lang="sv-SE" sz="1400" dirty="0">
                <a:latin typeface="+mn-lt"/>
              </a:rPr>
              <a:t>          i den grundläggande utbildningen</a:t>
            </a:r>
          </a:p>
          <a:p>
            <a:r>
              <a:rPr lang="sv-SE" sz="1400" dirty="0">
                <a:latin typeface="+mn-lt"/>
              </a:rPr>
              <a:t>     2.6 Hållbara samhällen, motverkande av och beredskap </a:t>
            </a:r>
            <a:br>
              <a:rPr lang="sv-SE" sz="1400" dirty="0">
                <a:latin typeface="+mn-lt"/>
              </a:rPr>
            </a:br>
            <a:r>
              <a:rPr lang="sv-SE" sz="1400" dirty="0">
                <a:latin typeface="+mn-lt"/>
              </a:rPr>
              <a:t>          inför klimatförändringen</a:t>
            </a:r>
          </a:p>
          <a:p>
            <a:r>
              <a:rPr lang="sv-SE" sz="1400" dirty="0">
                <a:latin typeface="+mn-lt"/>
              </a:rPr>
              <a:t>     2.7 Socialt hållbara kommuner</a:t>
            </a:r>
          </a:p>
          <a:p>
            <a:r>
              <a:rPr lang="sv-SE" sz="1400" dirty="0">
                <a:latin typeface="+mn-lt"/>
              </a:rPr>
              <a:t>     2.8 Digitaliseringen, digital kompetens och</a:t>
            </a:r>
            <a:br>
              <a:rPr lang="sv-SE" sz="1400" dirty="0">
                <a:latin typeface="+mn-lt"/>
              </a:rPr>
            </a:br>
            <a:r>
              <a:rPr lang="sv-SE" sz="1400" dirty="0">
                <a:latin typeface="+mn-lt"/>
              </a:rPr>
              <a:t>          plattformsekonomi</a:t>
            </a:r>
          </a:p>
          <a:p>
            <a:r>
              <a:rPr lang="sv-SE" sz="1400" dirty="0">
                <a:latin typeface="+mn-lt"/>
              </a:rPr>
              <a:t>     2.9 Den kommunala demokratins tillstånd och framtid </a:t>
            </a:r>
            <a:br>
              <a:rPr lang="sv-SE" sz="1400" dirty="0">
                <a:latin typeface="+mn-lt"/>
              </a:rPr>
            </a:br>
            <a:r>
              <a:rPr lang="sv-SE" sz="1400" dirty="0">
                <a:latin typeface="+mn-lt"/>
              </a:rPr>
              <a:t>          samt stöd inför den nya fullmäktigeperioden</a:t>
            </a:r>
          </a:p>
          <a:p>
            <a:r>
              <a:rPr lang="sv-SE" sz="1400" dirty="0">
                <a:latin typeface="+mn-lt"/>
              </a:rPr>
              <a:t>     2.10 Städerna främjar en hållbar utveckling</a:t>
            </a:r>
          </a:p>
          <a:p>
            <a:pPr marL="342900" indent="-342900">
              <a:buClr>
                <a:schemeClr val="bg1"/>
              </a:buClr>
              <a:buFont typeface="+mj-lt"/>
              <a:buAutoNum type="arabicPeriod" startAt="3"/>
            </a:pPr>
            <a:r>
              <a:rPr lang="sv-SE" sz="1400" dirty="0">
                <a:latin typeface="+mn-lt"/>
              </a:rPr>
              <a:t>Beaktande av det komplexa kommunfältet i främjandet av  strategiska teman och mål</a:t>
            </a:r>
          </a:p>
          <a:p>
            <a:pPr marL="342900" indent="-342900">
              <a:buClr>
                <a:schemeClr val="bg1"/>
              </a:buClr>
              <a:buFont typeface="+mj-lt"/>
              <a:buAutoNum type="arabicPeriod" startAt="3"/>
            </a:pPr>
            <a:r>
              <a:rPr lang="sv-SE" sz="1400" dirty="0">
                <a:latin typeface="+mn-lt"/>
              </a:rPr>
              <a:t>Målen för Kommunförbundets EU-verksamhet och internationella verksamhet</a:t>
            </a:r>
          </a:p>
          <a:p>
            <a:pPr marL="342900" indent="-342900">
              <a:buClr>
                <a:schemeClr val="bg1"/>
              </a:buClr>
              <a:buFont typeface="+mj-lt"/>
              <a:buAutoNum type="arabicPeriod" startAt="3"/>
            </a:pPr>
            <a:r>
              <a:rPr lang="sv-SE" sz="1400" dirty="0">
                <a:latin typeface="+mn-lt"/>
              </a:rPr>
              <a:t>Kommunförbundets prioriteringar för förnyelse</a:t>
            </a:r>
          </a:p>
          <a:p>
            <a:endParaRPr lang="fi-FI" sz="1400" dirty="0"/>
          </a:p>
        </p:txBody>
      </p:sp>
    </p:spTree>
    <p:extLst>
      <p:ext uri="{BB962C8B-B14F-4D97-AF65-F5344CB8AC3E}">
        <p14:creationId xmlns:p14="http://schemas.microsoft.com/office/powerpoint/2010/main" val="308584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20</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591944" y="1505242"/>
            <a:ext cx="612080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b="1" dirty="0"/>
              <a:t>2.6 Hållbara samhällen, motverkande av och beredskap inför klimatförändringen</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0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dirty="0">
                <a:ln>
                  <a:noFill/>
                </a:ln>
                <a:solidFill>
                  <a:prstClr val="white"/>
                </a:solidFill>
                <a:uLnTx/>
                <a:uFillTx/>
                <a:latin typeface="Work Sans ExtraBold"/>
                <a:ea typeface="+mn-ea"/>
                <a:cs typeface="+mn-cs"/>
              </a:rPr>
              <a:t>Våra effektmål:</a:t>
            </a:r>
          </a:p>
          <a:p>
            <a:endParaRPr lang="fi-FI" sz="1800" i="0" kern="1200" dirty="0">
              <a:solidFill>
                <a:schemeClr val="bg1"/>
              </a:solidFill>
              <a:effectLst/>
              <a:latin typeface="+mn-lt"/>
              <a:ea typeface="+mn-ea"/>
              <a:cs typeface="+mn-cs"/>
            </a:endParaRPr>
          </a:p>
          <a:p>
            <a:r>
              <a:rPr lang="sv-SE" sz="1800" dirty="0">
                <a:latin typeface="+mn-lt"/>
              </a:rPr>
              <a:t>Att kommunerna lyckas i sitt uppdrag att bygga ekologiskt, socialt och ekonomisk hållbara samhällen. </a:t>
            </a:r>
          </a:p>
          <a:p>
            <a:endParaRPr lang="fi-FI" sz="1800" dirty="0">
              <a:latin typeface="+mn-lt"/>
            </a:endParaRPr>
          </a:p>
          <a:p>
            <a:r>
              <a:rPr lang="sv-SE" sz="1800" dirty="0">
                <a:latin typeface="+mn-lt"/>
                <a:cs typeface="Arial"/>
              </a:rPr>
              <a:t>Att kommunerna har förutsättningar att skapa ramar för en god och trygg vardag för sina invånare och verksamhetsförutsättningar för företagen. </a:t>
            </a:r>
            <a:r>
              <a:rPr lang="sv-SE" sz="1800" dirty="0">
                <a:solidFill>
                  <a:srgbClr val="000000"/>
                </a:solidFill>
                <a:latin typeface="Arial"/>
                <a:cs typeface="Arial"/>
              </a:rPr>
              <a:t> </a:t>
            </a:r>
          </a:p>
          <a:p>
            <a:endParaRPr lang="fi-FI" sz="1800" dirty="0">
              <a:latin typeface="+mn-lt"/>
            </a:endParaRPr>
          </a:p>
          <a:p>
            <a:r>
              <a:rPr lang="sv-SE" sz="1800" dirty="0">
                <a:latin typeface="+mn-lt"/>
              </a:rPr>
              <a:t>Att stärka kommunernas förmåga att möta utmaningar som klimatförändringen, förlusten av biologisk mångfald och digitaliseringen av den byggda miljön. </a:t>
            </a:r>
          </a:p>
          <a:p>
            <a:endParaRPr lang="fi-FI" sz="1800" dirty="0">
              <a:latin typeface="+mn-lt"/>
            </a:endParaRPr>
          </a:p>
          <a:p>
            <a:r>
              <a:rPr lang="sv-SE" sz="1800" dirty="0">
                <a:latin typeface="+mn-lt"/>
              </a:rPr>
              <a:t>EU:s gröna giv (EU Green Deal) stöder den gröna omställningen i våra kommuner.</a:t>
            </a:r>
          </a:p>
          <a:p>
            <a:endParaRPr lang="fi-FI" sz="1800" dirty="0">
              <a:latin typeface="+mn-lt"/>
            </a:endParaRPr>
          </a:p>
          <a:p>
            <a:endParaRPr lang="fi-FI" sz="1600" dirty="0">
              <a:latin typeface="+mn-lt"/>
            </a:endParaRPr>
          </a:p>
        </p:txBody>
      </p:sp>
    </p:spTree>
    <p:extLst>
      <p:ext uri="{BB962C8B-B14F-4D97-AF65-F5344CB8AC3E}">
        <p14:creationId xmlns:p14="http://schemas.microsoft.com/office/powerpoint/2010/main" val="19874717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41735"/>
            <a:ext cx="10658475" cy="1008113"/>
          </a:xfrm>
        </p:spPr>
        <p:txBody>
          <a:bodyPr/>
          <a:lstStyle/>
          <a:p>
            <a:r>
              <a:rPr lang="sv-SE" sz="3200">
                <a:latin typeface="Work Sans ExtraBold"/>
              </a:rPr>
              <a:t>Effektmål och åtgärder 2022</a:t>
            </a:r>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21</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02525547"/>
              </p:ext>
            </p:extLst>
          </p:nvPr>
        </p:nvGraphicFramePr>
        <p:xfrm>
          <a:off x="191344" y="980728"/>
          <a:ext cx="11809312" cy="5703820"/>
        </p:xfrm>
        <a:graphic>
          <a:graphicData uri="http://schemas.openxmlformats.org/drawingml/2006/table">
            <a:tbl>
              <a:tblPr firstRow="1" bandRow="1">
                <a:tableStyleId>{F2DE63D5-997A-4646-A377-4702673A728D}</a:tableStyleId>
              </a:tblPr>
              <a:tblGrid>
                <a:gridCol w="3434953">
                  <a:extLst>
                    <a:ext uri="{9D8B030D-6E8A-4147-A177-3AD203B41FA5}">
                      <a16:colId xmlns:a16="http://schemas.microsoft.com/office/drawing/2014/main" val="3052323804"/>
                    </a:ext>
                  </a:extLst>
                </a:gridCol>
                <a:gridCol w="8374359">
                  <a:extLst>
                    <a:ext uri="{9D8B030D-6E8A-4147-A177-3AD203B41FA5}">
                      <a16:colId xmlns:a16="http://schemas.microsoft.com/office/drawing/2014/main" val="1734561935"/>
                    </a:ext>
                  </a:extLst>
                </a:gridCol>
              </a:tblGrid>
              <a:tr h="305835">
                <a:tc>
                  <a:txBody>
                    <a:bodyPr/>
                    <a:lstStyle/>
                    <a:p>
                      <a:r>
                        <a:rPr lang="sv-SE" sz="1400" dirty="0"/>
                        <a:t>Effektmål</a:t>
                      </a:r>
                    </a:p>
                  </a:txBody>
                  <a:tcPr/>
                </a:tc>
                <a:tc>
                  <a:txBody>
                    <a:bodyPr/>
                    <a:lstStyle/>
                    <a:p>
                      <a:r>
                        <a:rPr lang="sv-SE" sz="1400" dirty="0"/>
                        <a:t>Åtgärderna för att uppnå målet</a:t>
                      </a:r>
                    </a:p>
                  </a:txBody>
                  <a:tcPr/>
                </a:tc>
                <a:extLst>
                  <a:ext uri="{0D108BD9-81ED-4DB2-BD59-A6C34878D82A}">
                    <a16:rowId xmlns:a16="http://schemas.microsoft.com/office/drawing/2014/main" val="3734606832"/>
                  </a:ext>
                </a:extLst>
              </a:tr>
              <a:tr h="3455934">
                <a:tc>
                  <a:txBody>
                    <a:bodyPr/>
                    <a:lstStyle/>
                    <a:p>
                      <a:r>
                        <a:rPr lang="sv-SE" sz="1100" b="1" dirty="0"/>
                        <a:t>Säkerställa kommunernas möjlighet att utveckla samhällen på ett hållbart sätt (planläggningsmonopolet, markpolitiken, byggnadstillsynen) vid lagstiftnings-reformer om markanvändning (MBL, inlösningslagen). </a:t>
                      </a:r>
                    </a:p>
                  </a:txBody>
                  <a:tcPr/>
                </a:tc>
                <a:tc>
                  <a:txBody>
                    <a:bodyPr/>
                    <a:lstStyle/>
                    <a:p>
                      <a:pPr marL="171450" indent="-171450">
                        <a:buFont typeface="Arial" panose="020B0604020202020204" pitchFamily="34" charset="0"/>
                        <a:buChar char="•"/>
                      </a:pPr>
                      <a:r>
                        <a:rPr lang="sv-SE" sz="1100" b="0" i="0" dirty="0">
                          <a:solidFill>
                            <a:srgbClr val="000000"/>
                          </a:solidFill>
                          <a:latin typeface="+mn-lt"/>
                        </a:rPr>
                        <a:t>Påverka revideringen av MBL och inlösningslagen: </a:t>
                      </a:r>
                    </a:p>
                    <a:p>
                      <a:pPr marL="628650" lvl="1" indent="-171450">
                        <a:buFont typeface="Arial" panose="020B0604020202020204" pitchFamily="34" charset="0"/>
                        <a:buChar char="•"/>
                      </a:pPr>
                      <a:r>
                        <a:rPr lang="sv-SE" sz="1100" b="0" i="0" dirty="0">
                          <a:solidFill>
                            <a:schemeClr val="tx1"/>
                          </a:solidFill>
                          <a:latin typeface="+mn-lt"/>
                        </a:rPr>
                        <a:t>Politisk påverkan efter remissbehandlingen. Vara i kontakt med viktiga aktörer t.ex. ministrarnas specialmedarbetare i regeringspartierna och specialmedarbetare i de andra partierna, miljöutskottets medlemmar, politiska sekreterare vid gruppkanslierna. Påverka genom Kommunförbundets egna förtroendevalda och våra nätverk. Påverka genom aktiv kommunikation och genom att se till att frågor som är viktiga ur kommunperspektiv syns i media. </a:t>
                      </a:r>
                    </a:p>
                    <a:p>
                      <a:pPr marL="628650" lvl="1" indent="-171450">
                        <a:buFont typeface="Arial" panose="020B0604020202020204" pitchFamily="34" charset="0"/>
                        <a:buChar char="•"/>
                      </a:pPr>
                      <a:r>
                        <a:rPr lang="sv-SE" sz="1100" b="0" i="0" dirty="0">
                          <a:solidFill>
                            <a:schemeClr val="tx1"/>
                          </a:solidFill>
                          <a:latin typeface="+mn-lt"/>
                        </a:rPr>
                        <a:t>Om lagprojektet framskrider påverkar vi under den fortsatta beredningen i </a:t>
                      </a:r>
                      <a:r>
                        <a:rPr lang="sv-SE" sz="1100" b="0" i="0" dirty="0" err="1">
                          <a:solidFill>
                            <a:schemeClr val="tx1"/>
                          </a:solidFill>
                          <a:latin typeface="+mn-lt"/>
                        </a:rPr>
                        <a:t>Kuthanek</a:t>
                      </a:r>
                      <a:r>
                        <a:rPr lang="sv-SE" sz="1100" b="0" i="0" dirty="0">
                          <a:solidFill>
                            <a:schemeClr val="tx1"/>
                          </a:solidFill>
                          <a:latin typeface="+mn-lt"/>
                        </a:rPr>
                        <a:t> och i Miljöministeriets beredning (direkt genom sakkunnigkontakter, mellanledningens möten, högsta ledningens möten) </a:t>
                      </a:r>
                    </a:p>
                    <a:p>
                      <a:pPr marL="628650" lvl="1" indent="-171450">
                        <a:buFont typeface="Arial" panose="020B0604020202020204" pitchFamily="34" charset="0"/>
                        <a:buChar char="•"/>
                      </a:pPr>
                      <a:r>
                        <a:rPr lang="sv-SE" sz="1100" b="0" i="0" dirty="0">
                          <a:solidFill>
                            <a:schemeClr val="tx1"/>
                          </a:solidFill>
                          <a:latin typeface="+mn-lt"/>
                        </a:rPr>
                        <a:t>Om lagförslaget framskrider till riksdagen hösten 2022 inleds den andra fasen i vårt politiska påverkansarbete, som riktas till riksdagsledamöter och medlemmar i utskotten. </a:t>
                      </a:r>
                    </a:p>
                    <a:p>
                      <a:pPr marL="628650" lvl="1" indent="-171450">
                        <a:buFont typeface="Arial" panose="020B0604020202020204" pitchFamily="34" charset="0"/>
                        <a:buChar char="•"/>
                      </a:pPr>
                      <a:r>
                        <a:rPr lang="sv-SE" sz="1100" b="0" i="0" dirty="0">
                          <a:solidFill>
                            <a:schemeClr val="tx1"/>
                          </a:solidFill>
                          <a:latin typeface="+mn-lt"/>
                        </a:rPr>
                        <a:t>Beroende på situationen bereder vi oss för och påverkar det kommande regeringsprogrammets innehåll. I så fall riktar vi oss också till beredarna av partiernas politiska program.  </a:t>
                      </a:r>
                    </a:p>
                    <a:p>
                      <a:pPr marL="171450" indent="-171450">
                        <a:buFont typeface="Arial" panose="020B0604020202020204" pitchFamily="34" charset="0"/>
                        <a:buChar char="•"/>
                      </a:pPr>
                      <a:r>
                        <a:rPr lang="sv-SE" sz="1100" b="0" i="0" dirty="0">
                          <a:solidFill>
                            <a:schemeClr val="tx1"/>
                          </a:solidFill>
                          <a:latin typeface="+mn-lt"/>
                        </a:rPr>
                        <a:t>Påverkansarbetet inför revideringen av naturvårdslagen har som mål att kommunerna ska kunna sammanjämka bevarandet av naturvärdena med andra behov inom markanvändningen. </a:t>
                      </a:r>
                    </a:p>
                    <a:p>
                      <a:pPr marL="171450" lvl="0" indent="-171450">
                        <a:buFont typeface="Arial" panose="020B0604020202020204" pitchFamily="34" charset="0"/>
                        <a:buChar char="•"/>
                      </a:pPr>
                      <a:r>
                        <a:rPr lang="sv-SE" sz="1100" b="0" i="0" dirty="0">
                          <a:solidFill>
                            <a:schemeClr val="tx1"/>
                          </a:solidFill>
                          <a:latin typeface="+mn-lt"/>
                        </a:rPr>
                        <a:t>Stöda städerna i utvecklingen av en modell för ekologisk kompensation av markanvändningen (</a:t>
                      </a:r>
                      <a:r>
                        <a:rPr lang="sv-SE" sz="1100" b="0" i="0" dirty="0" err="1">
                          <a:solidFill>
                            <a:schemeClr val="tx1"/>
                          </a:solidFill>
                          <a:latin typeface="+mn-lt"/>
                        </a:rPr>
                        <a:t>NoNetLossCity</a:t>
                      </a:r>
                      <a:r>
                        <a:rPr lang="sv-SE" sz="1100" b="0" i="0" dirty="0">
                          <a:solidFill>
                            <a:schemeClr val="tx1"/>
                          </a:solidFill>
                          <a:latin typeface="+mn-lt"/>
                        </a:rPr>
                        <a:t> och BOOST-projekten).</a:t>
                      </a:r>
                    </a:p>
                    <a:p>
                      <a:pPr marL="171450" lvl="0" indent="-171450">
                        <a:buFont typeface="Arial" panose="020B0604020202020204" pitchFamily="34" charset="0"/>
                        <a:buChar char="•"/>
                      </a:pPr>
                      <a:r>
                        <a:rPr lang="sv-SE" sz="1100" b="0" i="0" dirty="0">
                          <a:solidFill>
                            <a:srgbClr val="000000"/>
                          </a:solidFill>
                          <a:latin typeface="+mn-lt"/>
                        </a:rPr>
                        <a:t>Påverka regeringsprogrammet i fråga om kommunernas markanvändning bland annat utifrån responsen från kommunerna under beredningen av MBL.</a:t>
                      </a:r>
                    </a:p>
                    <a:p>
                      <a:pPr marL="171450" lvl="0" indent="-171450">
                        <a:buFont typeface="Arial" panose="020B0604020202020204" pitchFamily="34" charset="0"/>
                        <a:buChar char="•"/>
                      </a:pPr>
                      <a:r>
                        <a:rPr lang="sv-SE" sz="1100" b="0" i="0" dirty="0">
                          <a:solidFill>
                            <a:srgbClr val="000000"/>
                          </a:solidFill>
                          <a:latin typeface="+mn-lt"/>
                        </a:rPr>
                        <a:t>Stärka kommunikationen som berör markanvändning inom Kommunförbundet.</a:t>
                      </a:r>
                    </a:p>
                  </a:txBody>
                  <a:tcPr/>
                </a:tc>
                <a:extLst>
                  <a:ext uri="{0D108BD9-81ED-4DB2-BD59-A6C34878D82A}">
                    <a16:rowId xmlns:a16="http://schemas.microsoft.com/office/drawing/2014/main" val="4253487791"/>
                  </a:ext>
                </a:extLst>
              </a:tr>
              <a:tr h="1942051">
                <a:tc>
                  <a:txBody>
                    <a:bodyPr/>
                    <a:lstStyle/>
                    <a:p>
                      <a:r>
                        <a:rPr lang="sv-SE" sz="1100" b="1" dirty="0"/>
                        <a:t>Digitalisering av den byggda miljön:</a:t>
                      </a:r>
                    </a:p>
                    <a:p>
                      <a:r>
                        <a:rPr lang="sv-SE" sz="1100" b="1" dirty="0"/>
                        <a:t>Utvecklingen inom informations-hanteringen på nationell nivå måste stöda effektiv verksamhet i kommunerna och stärka deras digitala kompetens. Målet är </a:t>
                      </a:r>
                      <a:r>
                        <a:rPr lang="sv-SE" sz="1100" b="1" dirty="0" err="1"/>
                        <a:t>interoperabilitet</a:t>
                      </a:r>
                      <a:r>
                        <a:rPr lang="sv-SE" sz="1100" b="1" dirty="0"/>
                        <a:t> och smidig överföring av data mellan olika aktörer. Kommunförbundet arbetar för att projektet RYHTI genomförs enligt principer som är ändamålsenliga för kommunernas verksamhet. </a:t>
                      </a:r>
                    </a:p>
                  </a:txBody>
                  <a:tcPr/>
                </a:tc>
                <a:tc>
                  <a:txBody>
                    <a:bodyPr/>
                    <a:lstStyle/>
                    <a:p>
                      <a:pPr marL="171450" indent="-171450">
                        <a:buFont typeface="Arial" panose="020B0604020202020204" pitchFamily="34" charset="0"/>
                        <a:buChar char="•"/>
                      </a:pPr>
                      <a:r>
                        <a:rPr lang="sv-SE" sz="1100" b="0" i="0" dirty="0">
                          <a:solidFill>
                            <a:srgbClr val="000000"/>
                          </a:solidFill>
                          <a:latin typeface="+mn-lt"/>
                        </a:rPr>
                        <a:t>Påverka RYHTI-projektet och revideringen av MBL i fråga om datasystemet RYTJ som ev. ska införas och informationshanteringen på nationell nivå.</a:t>
                      </a:r>
                    </a:p>
                    <a:p>
                      <a:pPr marL="171450" indent="-171450">
                        <a:buFont typeface="Arial" panose="020B0604020202020204" pitchFamily="34" charset="0"/>
                        <a:buChar char="•"/>
                      </a:pPr>
                      <a:r>
                        <a:rPr lang="sv-SE" sz="1100" b="0" i="0" dirty="0">
                          <a:solidFill>
                            <a:srgbClr val="000000"/>
                          </a:solidFill>
                          <a:latin typeface="+mn-lt"/>
                        </a:rPr>
                        <a:t>Påverka det riksomfattande adressdatasystemet genom styrgruppen för adressdatasystemet och annat samarbete med intressentgrupper. </a:t>
                      </a:r>
                      <a:r>
                        <a:rPr lang="sv-SE" sz="1100" b="0" i="0" dirty="0">
                          <a:latin typeface="+mn-lt"/>
                        </a:rPr>
                        <a:t>Säkerställa att det inte grundas ett parallellt riksomfattande system som överlappar kommunernas register, utan att informationshanteringen ordnas så att data överförs från kommunerna (som fattar besluten om adresserna) till Lantmäteriverkets publiceringstjänst.</a:t>
                      </a:r>
                      <a:r>
                        <a:rPr lang="sv-SE" sz="1100" b="0" i="0" u="none" strike="noStrike" noProof="0" dirty="0">
                          <a:latin typeface="+mn-lt"/>
                        </a:rPr>
                        <a:t> </a:t>
                      </a:r>
                      <a:r>
                        <a:rPr lang="sv-SE" sz="1100" b="0" i="0" dirty="0">
                          <a:solidFill>
                            <a:srgbClr val="000000"/>
                          </a:solidFill>
                          <a:latin typeface="+mn-lt"/>
                        </a:rPr>
                        <a:t> </a:t>
                      </a:r>
                    </a:p>
                    <a:p>
                      <a:pPr marL="171450" lvl="0" indent="-171450">
                        <a:buFont typeface="Arial" panose="020B0604020202020204" pitchFamily="34" charset="0"/>
                        <a:buChar char="•"/>
                      </a:pPr>
                      <a:r>
                        <a:rPr lang="sv-SE" sz="1100" b="0" i="0" dirty="0">
                          <a:solidFill>
                            <a:schemeClr val="tx1"/>
                          </a:solidFill>
                          <a:latin typeface="+mn-lt"/>
                        </a:rPr>
                        <a:t>Stöda projekten för digitalisering av kommunernas byggda miljö för att se till att verksamheten effektiveras och informationen blir mer tillgänglig och användbar. </a:t>
                      </a:r>
                    </a:p>
                    <a:p>
                      <a:pPr marL="171450" lvl="0" indent="-171450" algn="l" rtl="0">
                        <a:buFont typeface="Arial" panose="020B0604020202020204" pitchFamily="34" charset="0"/>
                        <a:buChar char="•"/>
                      </a:pPr>
                      <a:endParaRPr lang="fi-FI" sz="1100" b="0" i="0" dirty="0">
                        <a:solidFill>
                          <a:srgbClr val="FF0000"/>
                        </a:solidFill>
                        <a:effectLst/>
                        <a:latin typeface="Arial"/>
                      </a:endParaRPr>
                    </a:p>
                  </a:txBody>
                  <a:tcPr/>
                </a:tc>
                <a:extLst>
                  <a:ext uri="{0D108BD9-81ED-4DB2-BD59-A6C34878D82A}">
                    <a16:rowId xmlns:a16="http://schemas.microsoft.com/office/drawing/2014/main" val="81807055"/>
                  </a:ext>
                </a:extLst>
              </a:tr>
            </a:tbl>
          </a:graphicData>
        </a:graphic>
      </p:graphicFrame>
      <p:sp>
        <p:nvSpPr>
          <p:cNvPr id="6" name="Tekstiruutu 5">
            <a:extLst>
              <a:ext uri="{FF2B5EF4-FFF2-40B4-BE49-F238E27FC236}">
                <a16:creationId xmlns:a16="http://schemas.microsoft.com/office/drawing/2014/main" id="{ADAF2218-07D3-49C5-9FB0-AAF3FD5F972A}"/>
              </a:ext>
            </a:extLst>
          </p:cNvPr>
          <p:cNvSpPr txBox="1"/>
          <p:nvPr/>
        </p:nvSpPr>
        <p:spPr>
          <a:xfrm>
            <a:off x="664019" y="261285"/>
            <a:ext cx="6990228" cy="307777"/>
          </a:xfrm>
          <a:prstGeom prst="rect">
            <a:avLst/>
          </a:prstGeom>
          <a:noFill/>
        </p:spPr>
        <p:txBody>
          <a:bodyPr wrap="square" rtlCol="0">
            <a:spAutoFit/>
          </a:bodyPr>
          <a:lstStyle/>
          <a:p>
            <a:r>
              <a:rPr lang="sv-SE" sz="1400">
                <a:solidFill>
                  <a:schemeClr val="accent3"/>
                </a:solidFill>
              </a:rPr>
              <a:t>Hållbara samhällen, motverkande av och beredskap inför klimatförändringen</a:t>
            </a:r>
          </a:p>
        </p:txBody>
      </p:sp>
    </p:spTree>
    <p:extLst>
      <p:ext uri="{BB962C8B-B14F-4D97-AF65-F5344CB8AC3E}">
        <p14:creationId xmlns:p14="http://schemas.microsoft.com/office/powerpoint/2010/main" val="21419067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72554"/>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925606854"/>
              </p:ext>
            </p:extLst>
          </p:nvPr>
        </p:nvGraphicFramePr>
        <p:xfrm>
          <a:off x="335360" y="1160865"/>
          <a:ext cx="11737303" cy="5364480"/>
        </p:xfrm>
        <a:graphic>
          <a:graphicData uri="http://schemas.openxmlformats.org/drawingml/2006/table">
            <a:tbl>
              <a:tblPr firstRow="1" bandRow="1">
                <a:tableStyleId>{F2DE63D5-997A-4646-A377-4702673A728D}</a:tableStyleId>
              </a:tblPr>
              <a:tblGrid>
                <a:gridCol w="3672408">
                  <a:extLst>
                    <a:ext uri="{9D8B030D-6E8A-4147-A177-3AD203B41FA5}">
                      <a16:colId xmlns:a16="http://schemas.microsoft.com/office/drawing/2014/main" val="3052323804"/>
                    </a:ext>
                  </a:extLst>
                </a:gridCol>
                <a:gridCol w="8064895">
                  <a:extLst>
                    <a:ext uri="{9D8B030D-6E8A-4147-A177-3AD203B41FA5}">
                      <a16:colId xmlns:a16="http://schemas.microsoft.com/office/drawing/2014/main" val="1734561935"/>
                    </a:ext>
                  </a:extLst>
                </a:gridCol>
              </a:tblGrid>
              <a:tr h="288032">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3734606832"/>
                  </a:ext>
                </a:extLst>
              </a:tr>
              <a:tr h="753514">
                <a:tc>
                  <a:txBody>
                    <a:bodyPr/>
                    <a:lstStyle/>
                    <a:p>
                      <a:r>
                        <a:rPr lang="sv-SE" sz="1100" b="1"/>
                        <a:t>Den riksomfattande trafiksystemplaneringen är långsiktig, förutsägbar och effektiv. Planeringen grundar sig på ett fungerande samarbete och partnerskap mellan kommunerna och staten. </a:t>
                      </a:r>
                    </a:p>
                    <a:p>
                      <a:r>
                        <a:rPr lang="sv-SE" sz="1100" b="1"/>
                        <a:t>Principerna för samfinansieringsmodellen grundar sig på en dialog och avtal mellan staten och kommunerna.</a:t>
                      </a: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sv-SE" sz="1100" b="0" i="0" u="none" strike="noStrike" noProof="0">
                          <a:latin typeface="Work Sans"/>
                        </a:rPr>
                        <a:t>Vi påverkar genomförandet av trafiksystemplanen (Trafik12) och dess kommande uppdateringar.</a:t>
                      </a:r>
                    </a:p>
                    <a:p>
                      <a:pPr marL="171450" indent="-171450">
                        <a:buFont typeface="Arial" panose="020B0604020202020204" pitchFamily="34" charset="0"/>
                        <a:buChar char="•"/>
                      </a:pPr>
                      <a:r>
                        <a:rPr lang="sv-SE" sz="1100" b="0"/>
                        <a:t>Intressebevakning av MBT-stadsregionernas avtalssamarbete och främja dess utveckling. I påverkansarbetet används resultaten från Kommunförbundets MBT-utredning.</a:t>
                      </a:r>
                    </a:p>
                    <a:p>
                      <a:pPr marL="171450" lvl="0" indent="-171450">
                        <a:buFont typeface="Arial" panose="020B0604020202020204" pitchFamily="34" charset="0"/>
                        <a:buChar char="•"/>
                      </a:pPr>
                      <a:r>
                        <a:rPr lang="sv-SE" sz="1100" b="0" i="0" u="none" strike="noStrike" noProof="0">
                          <a:latin typeface="Work Sans"/>
                        </a:rPr>
                        <a:t>Stöd för avtalssamarbete som identifierar de regionala förhållandena i allmänhet. </a:t>
                      </a:r>
                    </a:p>
                    <a:p>
                      <a:pPr marL="171450" lvl="0" indent="-171450">
                        <a:buFont typeface="Arial" panose="020B0604020202020204" pitchFamily="34" charset="0"/>
                        <a:buChar char="•"/>
                      </a:pPr>
                      <a:r>
                        <a:rPr lang="sv-SE" sz="1100" b="0" i="0" u="none" strike="noStrike" noProof="0">
                          <a:latin typeface="Work Sans"/>
                        </a:rPr>
                        <a:t>Påverka regeringsprogrammet i synnerhet i fråga om finansieringens nivå, avtalssamarbetet och principerna för samfinansieringsmodellen för det riksomfattande trafiksystemet.</a:t>
                      </a:r>
                    </a:p>
                  </a:txBody>
                  <a:tcPr/>
                </a:tc>
                <a:extLst>
                  <a:ext uri="{0D108BD9-81ED-4DB2-BD59-A6C34878D82A}">
                    <a16:rowId xmlns:a16="http://schemas.microsoft.com/office/drawing/2014/main" val="667141435"/>
                  </a:ext>
                </a:extLst>
              </a:tr>
              <a:tr h="498854">
                <a:tc>
                  <a:txBody>
                    <a:bodyPr/>
                    <a:lstStyle/>
                    <a:p>
                      <a:pPr lvl="0" algn="l">
                        <a:lnSpc>
                          <a:spcPct val="100000"/>
                        </a:lnSpc>
                        <a:spcBef>
                          <a:spcPts val="0"/>
                        </a:spcBef>
                        <a:spcAft>
                          <a:spcPts val="0"/>
                        </a:spcAft>
                        <a:buNone/>
                      </a:pPr>
                      <a:r>
                        <a:rPr lang="sv-SE" sz="1100" b="1" i="0" u="none" strike="noStrike" noProof="0">
                          <a:latin typeface="Work Sans"/>
                        </a:rPr>
                        <a:t>Förutsättningarna för kommunernas klimatarbete förbättras, stödbehoven har identifierats och finansieringen är tillräcklig.</a:t>
                      </a:r>
                    </a:p>
                    <a:p>
                      <a:pPr lvl="0">
                        <a:buNone/>
                      </a:pPr>
                      <a:r>
                        <a:rPr lang="sv-SE" sz="1100" b="1"/>
                        <a:t>Klimatledningen i kommunerna ökar klimatarbetets genomslagskraft.</a:t>
                      </a:r>
                    </a:p>
                    <a:p>
                      <a:endParaRPr lang="fi-FI" sz="1100" b="1" dirty="0"/>
                    </a:p>
                  </a:txBody>
                  <a:tcPr/>
                </a:tc>
                <a:tc>
                  <a:txBody>
                    <a:bodyPr/>
                    <a:lstStyle/>
                    <a:p>
                      <a:pPr marL="171450" lvl="0" indent="-171450" algn="l">
                        <a:lnSpc>
                          <a:spcPct val="100000"/>
                        </a:lnSpc>
                        <a:spcBef>
                          <a:spcPts val="0"/>
                        </a:spcBef>
                        <a:spcAft>
                          <a:spcPts val="0"/>
                        </a:spcAft>
                        <a:buClr>
                          <a:srgbClr val="000000"/>
                        </a:buClr>
                        <a:buFont typeface="Arial"/>
                        <a:buChar char="•"/>
                      </a:pPr>
                      <a:r>
                        <a:rPr lang="sv-SE" sz="1100" b="0" i="0" u="none" strike="noStrike" noProof="0" dirty="0">
                          <a:latin typeface="Work Sans"/>
                        </a:rPr>
                        <a:t>Påverka verkställigheten av klimatlagen. Regeringens tillägg till klimatlagen vid budgetförhandlingarna: skyldighet att utarbeta klimatplaner på kommunal, regional och landskapsnivå.</a:t>
                      </a:r>
                    </a:p>
                    <a:p>
                      <a:pPr marL="171450" lvl="0" indent="-171450" algn="l">
                        <a:lnSpc>
                          <a:spcPct val="100000"/>
                        </a:lnSpc>
                        <a:spcBef>
                          <a:spcPts val="0"/>
                        </a:spcBef>
                        <a:spcAft>
                          <a:spcPts val="0"/>
                        </a:spcAft>
                        <a:buClr>
                          <a:srgbClr val="000000"/>
                        </a:buClr>
                        <a:buFont typeface="Arial"/>
                        <a:buChar char="•"/>
                      </a:pPr>
                      <a:r>
                        <a:rPr lang="sv-SE" sz="1100" b="0" i="0" u="none" strike="noStrike" noProof="0" dirty="0">
                          <a:latin typeface="Work Sans"/>
                        </a:rPr>
                        <a:t>Uppföljning av klimatplanen på medellång sikt och klimat- och energistrategin, samt att reagera på dem. </a:t>
                      </a:r>
                    </a:p>
                    <a:p>
                      <a:pPr marL="171450" lvl="0" indent="-171450" algn="l">
                        <a:lnSpc>
                          <a:spcPct val="100000"/>
                        </a:lnSpc>
                        <a:spcBef>
                          <a:spcPts val="0"/>
                        </a:spcBef>
                        <a:spcAft>
                          <a:spcPts val="0"/>
                        </a:spcAft>
                        <a:buClr>
                          <a:srgbClr val="000000"/>
                        </a:buClr>
                        <a:buFont typeface="Arial"/>
                        <a:buChar char="•"/>
                      </a:pPr>
                      <a:r>
                        <a:rPr lang="sv-SE" sz="1100" b="0" i="0" u="none" strike="noStrike" noProof="0" dirty="0">
                          <a:latin typeface="Work Sans"/>
                        </a:rPr>
                        <a:t>Påverka den nationella planen för anpassning till klimatförändringen (KISS2030).</a:t>
                      </a:r>
                    </a:p>
                    <a:p>
                      <a:pPr marL="171450" lvl="0" indent="-171450">
                        <a:buClr>
                          <a:srgbClr val="000000"/>
                        </a:buClr>
                        <a:buFont typeface="Arial,Sans-Serif" panose="020B0604020202020204" pitchFamily="34" charset="0"/>
                        <a:buChar char="•"/>
                      </a:pPr>
                      <a:r>
                        <a:rPr lang="sv-SE" sz="1100" b="0" i="0" u="none" strike="noStrike" noProof="0" dirty="0">
                          <a:solidFill>
                            <a:schemeClr val="tx1"/>
                          </a:solidFill>
                        </a:rPr>
                        <a:t>Påverka kommunernas möjligheter att uppnå klimatmålen genom att påverka lagstiftningen, finansieringen och utvecklingsprogrammen på nationell och EU-nivå.</a:t>
                      </a:r>
                      <a:endParaRPr lang="sv-SE" sz="1100" b="0" i="0" u="none" strike="noStrike" noProof="0" dirty="0">
                        <a:solidFill>
                          <a:schemeClr val="tx1"/>
                        </a:solidFill>
                        <a:highlight>
                          <a:srgbClr val="FFFF00"/>
                        </a:highlight>
                      </a:endParaRPr>
                    </a:p>
                    <a:p>
                      <a:pPr marL="171450" lvl="0" indent="-171450">
                        <a:buFont typeface="Arial" panose="020B0604020202020204" pitchFamily="34" charset="0"/>
                        <a:buChar char="•"/>
                      </a:pPr>
                      <a:r>
                        <a:rPr lang="sv-SE" sz="1100" b="0" i="0" u="none" strike="noStrike" noProof="0" dirty="0">
                          <a:solidFill>
                            <a:schemeClr val="tx1"/>
                          </a:solidFill>
                          <a:latin typeface="Work Sans"/>
                        </a:rPr>
                        <a:t>Sprida verktygen och modellerna som tagits fram under klimatledningscoachningen (ILMAVA) för att stöda klimatarbetet i kommunerna.</a:t>
                      </a:r>
                    </a:p>
                  </a:txBody>
                  <a:tcPr/>
                </a:tc>
                <a:extLst>
                  <a:ext uri="{0D108BD9-81ED-4DB2-BD59-A6C34878D82A}">
                    <a16:rowId xmlns:a16="http://schemas.microsoft.com/office/drawing/2014/main" val="300080967"/>
                  </a:ext>
                </a:extLst>
              </a:tr>
              <a:tr h="584182">
                <a:tc>
                  <a:txBody>
                    <a:bodyPr/>
                    <a:lstStyle/>
                    <a:p>
                      <a:r>
                        <a:rPr lang="sv-SE" sz="1100" b="1" dirty="0"/>
                        <a:t>EU:s gröna giv (EU Green Deal) stöder den gröna omställningen i våra kommuner (lagstiftningen/skyldigheterna, finansieringen, utvecklingsinitiativen).</a:t>
                      </a:r>
                    </a:p>
                  </a:txBody>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sv-SE" sz="1100" strike="noStrike" dirty="0">
                          <a:solidFill>
                            <a:schemeClr val="tx1"/>
                          </a:solidFill>
                        </a:rPr>
                        <a:t>Uppföljning och intressebevakning i fråga om EU:s gröna giv.</a:t>
                      </a:r>
                    </a:p>
                    <a:p>
                      <a:pPr marL="171450" marR="0" lvl="0" indent="-171450" algn="l">
                        <a:lnSpc>
                          <a:spcPct val="100000"/>
                        </a:lnSpc>
                        <a:spcBef>
                          <a:spcPts val="0"/>
                        </a:spcBef>
                        <a:spcAft>
                          <a:spcPts val="0"/>
                        </a:spcAft>
                        <a:buClrTx/>
                        <a:buSzTx/>
                        <a:buFont typeface="Arial" panose="020B0604020202020204" pitchFamily="34" charset="0"/>
                        <a:buChar char="•"/>
                      </a:pPr>
                      <a:r>
                        <a:rPr lang="sv-SE" sz="1100" dirty="0">
                          <a:solidFill>
                            <a:schemeClr val="tx1"/>
                          </a:solidFill>
                        </a:rPr>
                        <a:t>Intressebevakning vid genomförandet av beredskapspaketet 55.</a:t>
                      </a:r>
                    </a:p>
                    <a:p>
                      <a:pPr marL="171450" lvl="0" indent="-171450">
                        <a:buFont typeface="Arial" panose="020B0604020202020204" pitchFamily="34" charset="0"/>
                        <a:buChar char="•"/>
                      </a:pPr>
                      <a:r>
                        <a:rPr lang="sv-SE" sz="1100" dirty="0">
                          <a:solidFill>
                            <a:schemeClr val="tx1"/>
                          </a:solidFill>
                        </a:rPr>
                        <a:t>Uppföljningen och intressebevakningen sker både i Bryssel och i Finland genom kommissionen, parlamentet, Regionkommittén, CEMR och Finlands EU-sektioner samt ministerierna, vid behov också i samarbete med andra länders kommunförbund eller intresseorganisationer som stöder Kommunförbundets ställningstaganden.</a:t>
                      </a:r>
                    </a:p>
                  </a:txBody>
                  <a:tcPr/>
                </a:tc>
                <a:extLst>
                  <a:ext uri="{0D108BD9-81ED-4DB2-BD59-A6C34878D82A}">
                    <a16:rowId xmlns:a16="http://schemas.microsoft.com/office/drawing/2014/main" val="4141619030"/>
                  </a:ext>
                </a:extLst>
              </a:tr>
              <a:tr h="498854">
                <a:tc>
                  <a:txBody>
                    <a:bodyPr/>
                    <a:lstStyle/>
                    <a:p>
                      <a:r>
                        <a:rPr lang="sv-SE" sz="1100" b="1" dirty="0"/>
                        <a:t>Förbättra kommunernas möjligheter att systematiskt och kostnadseffektivt förvalta lokaler.</a:t>
                      </a:r>
                    </a:p>
                  </a:txBody>
                  <a:tcPr/>
                </a:tc>
                <a:tc>
                  <a:txBody>
                    <a:bodyPr/>
                    <a:lstStyle/>
                    <a:p>
                      <a:pPr marL="171450" indent="-171450">
                        <a:buFont typeface="Arial"/>
                        <a:buChar char="•"/>
                      </a:pPr>
                      <a:r>
                        <a:rPr lang="sv-SE" sz="1100" dirty="0"/>
                        <a:t>Påverka projektet för utveckling av kommunernas lokalinformation som ingår i regeringsprogrammets produktivitetsfrämjande åtgärder.</a:t>
                      </a:r>
                    </a:p>
                    <a:p>
                      <a:pPr marL="171450" indent="-171450">
                        <a:buFont typeface="Arial"/>
                        <a:buChar char="•"/>
                      </a:pPr>
                      <a:r>
                        <a:rPr lang="sv-SE" sz="1100" dirty="0"/>
                        <a:t>Stöda kommunerna i förändringar i användningen av lokaler under vårdreformen och andra reformer i servicestrukturen.</a:t>
                      </a:r>
                    </a:p>
                    <a:p>
                      <a:pPr marL="171450" lvl="0" indent="-171450">
                        <a:buFont typeface="Arial"/>
                        <a:buChar char="•"/>
                      </a:pPr>
                      <a:r>
                        <a:rPr lang="sv-SE" sz="1100" b="0" i="0" u="none" strike="noStrike" noProof="0" dirty="0"/>
                        <a:t>Påverka projektet ”Reformering av statens service- och lokalnät på 2020–talet”. Definition av principerna för statens och kommunernas samservice. </a:t>
                      </a:r>
                    </a:p>
                    <a:p>
                      <a:pPr marL="171450" lvl="0" indent="-171450">
                        <a:buFont typeface="Arial"/>
                        <a:buChar char="•"/>
                      </a:pPr>
                      <a:r>
                        <a:rPr lang="sv-SE" sz="1100" dirty="0"/>
                        <a:t>Kommunförbundets interna utvecklingsarbete inom fastighetsförvaltningen inkl. intressebevakning i EU, digitaliseringen.</a:t>
                      </a:r>
                    </a:p>
                  </a:txBody>
                  <a:tcPr/>
                </a:tc>
                <a:extLst>
                  <a:ext uri="{0D108BD9-81ED-4DB2-BD59-A6C34878D82A}">
                    <a16:rowId xmlns:a16="http://schemas.microsoft.com/office/drawing/2014/main" val="3833556562"/>
                  </a:ext>
                </a:extLst>
              </a:tr>
            </a:tbl>
          </a:graphicData>
        </a:graphic>
      </p:graphicFrame>
      <p:sp>
        <p:nvSpPr>
          <p:cNvPr id="6" name="Tekstiruutu 5">
            <a:extLst>
              <a:ext uri="{FF2B5EF4-FFF2-40B4-BE49-F238E27FC236}">
                <a16:creationId xmlns:a16="http://schemas.microsoft.com/office/drawing/2014/main" id="{2B48106D-A1EE-4898-930B-547C5A6D884D}"/>
              </a:ext>
            </a:extLst>
          </p:cNvPr>
          <p:cNvSpPr txBox="1"/>
          <p:nvPr/>
        </p:nvSpPr>
        <p:spPr>
          <a:xfrm>
            <a:off x="664019" y="261285"/>
            <a:ext cx="6990228" cy="307777"/>
          </a:xfrm>
          <a:prstGeom prst="rect">
            <a:avLst/>
          </a:prstGeom>
          <a:noFill/>
        </p:spPr>
        <p:txBody>
          <a:bodyPr wrap="square" rtlCol="0">
            <a:spAutoFit/>
          </a:bodyPr>
          <a:lstStyle/>
          <a:p>
            <a:r>
              <a:rPr lang="sv-SE" sz="1400">
                <a:solidFill>
                  <a:schemeClr val="accent3"/>
                </a:solidFill>
              </a:rPr>
              <a:t>Hållbara samhällen, motverkande av och beredskap inför klimatförändringen</a:t>
            </a:r>
          </a:p>
        </p:txBody>
      </p:sp>
    </p:spTree>
    <p:extLst>
      <p:ext uri="{BB962C8B-B14F-4D97-AF65-F5344CB8AC3E}">
        <p14:creationId xmlns:p14="http://schemas.microsoft.com/office/powerpoint/2010/main" val="38707063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23</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312024" y="1412776"/>
            <a:ext cx="540072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a:t>2.7 Socialt hållbara kommuner</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a:ln>
                  <a:noFill/>
                </a:ln>
                <a:solidFill>
                  <a:prstClr val="white"/>
                </a:solidFill>
                <a:uLnTx/>
                <a:uFillTx/>
                <a:latin typeface="Work Sans ExtraBold"/>
                <a:ea typeface="+mn-ea"/>
                <a:cs typeface="+mn-cs"/>
              </a:rPr>
              <a:t>Våra effektmål:</a:t>
            </a:r>
          </a:p>
          <a:p>
            <a:endParaRPr lang="fi-FI" sz="1600" i="0" kern="1200" dirty="0">
              <a:solidFill>
                <a:schemeClr val="bg1"/>
              </a:solidFill>
              <a:effectLst/>
              <a:latin typeface="+mn-lt"/>
              <a:ea typeface="+mn-ea"/>
              <a:cs typeface="+mn-cs"/>
            </a:endParaRPr>
          </a:p>
          <a:p>
            <a:r>
              <a:rPr lang="sv-SE" sz="1800">
                <a:latin typeface="+mn-lt"/>
              </a:rPr>
              <a:t>Kommunerna har en bred kompetens att bygga socialt hållbara samhällen och trygga en god vardag för kommuninvånarna utgående från FN:s mål i Agenda2030. </a:t>
            </a:r>
          </a:p>
          <a:p>
            <a:endParaRPr lang="fi-FI" sz="1800" dirty="0">
              <a:latin typeface="+mn-lt"/>
            </a:endParaRPr>
          </a:p>
          <a:p>
            <a:r>
              <a:rPr lang="sv-SE" sz="1800">
                <a:latin typeface="+mn-lt"/>
              </a:rPr>
              <a:t>Särskilt betonas bland annat förbeyggande av utsatthet och främjande av delaktighet, minskad ojämlikhet samt likabehandling och jämställdhet. </a:t>
            </a:r>
          </a:p>
        </p:txBody>
      </p:sp>
    </p:spTree>
    <p:extLst>
      <p:ext uri="{BB962C8B-B14F-4D97-AF65-F5344CB8AC3E}">
        <p14:creationId xmlns:p14="http://schemas.microsoft.com/office/powerpoint/2010/main" val="34178815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58414"/>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24</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550152979"/>
              </p:ext>
            </p:extLst>
          </p:nvPr>
        </p:nvGraphicFramePr>
        <p:xfrm>
          <a:off x="279400" y="1206732"/>
          <a:ext cx="11793264" cy="5486400"/>
        </p:xfrm>
        <a:graphic>
          <a:graphicData uri="http://schemas.openxmlformats.org/drawingml/2006/table">
            <a:tbl>
              <a:tblPr firstRow="1" bandRow="1">
                <a:tableStyleId>{F2DE63D5-997A-4646-A377-4702673A728D}</a:tableStyleId>
              </a:tblPr>
              <a:tblGrid>
                <a:gridCol w="4652196">
                  <a:extLst>
                    <a:ext uri="{9D8B030D-6E8A-4147-A177-3AD203B41FA5}">
                      <a16:colId xmlns:a16="http://schemas.microsoft.com/office/drawing/2014/main" val="3052323804"/>
                    </a:ext>
                  </a:extLst>
                </a:gridCol>
                <a:gridCol w="7141068">
                  <a:extLst>
                    <a:ext uri="{9D8B030D-6E8A-4147-A177-3AD203B41FA5}">
                      <a16:colId xmlns:a16="http://schemas.microsoft.com/office/drawing/2014/main" val="1734561935"/>
                    </a:ext>
                  </a:extLst>
                </a:gridCol>
              </a:tblGrid>
              <a:tr h="303564">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3734606832"/>
                  </a:ext>
                </a:extLst>
              </a:tr>
              <a:tr h="1610021">
                <a:tc>
                  <a:txBody>
                    <a:bodyPr/>
                    <a:lstStyle/>
                    <a:p>
                      <a:r>
                        <a:rPr lang="sv-SE" sz="1400" b="1" dirty="0"/>
                        <a:t>Ledning och verksamhetsformer: </a:t>
                      </a:r>
                    </a:p>
                    <a:p>
                      <a:r>
                        <a:rPr lang="sv-SE" sz="1400" b="0" dirty="0"/>
                        <a:t>Kommunens verksamhetsformer, ledning, värderingar, resurser och strukturer stöder den sociala hållbarheten i förändringen och minskar ojämlikheten. Den sociala hållbarheten stärks av sätten att tillhandahålla service och av sömlöst samarbete. Långsiktigt beslutsfattande under den nya fullmäktigeperioden tryggar välfärden i kommuninvånarnas vardag. Den sociala hållbarheten stöds inte bara av kommunen utan också av andra aktörer, såsom organisationer och lokalsamhället.</a:t>
                      </a:r>
                    </a:p>
                  </a:txBody>
                  <a:tcPr/>
                </a:tc>
                <a:tc>
                  <a:txBody>
                    <a:bodyPr/>
                    <a:lstStyle/>
                    <a:p>
                      <a:pPr marL="171450" indent="-171450">
                        <a:buFont typeface="Arial" panose="020B0604020202020204" pitchFamily="34" charset="0"/>
                        <a:buChar char="•"/>
                      </a:pPr>
                      <a:r>
                        <a:rPr lang="sv-SE" sz="1200" b="0" dirty="0"/>
                        <a:t>Föra fram synpunkter som är viktiga för den sociala hållbarheten i arbetet med Nya hållbara kommuner och skapar visionen </a:t>
                      </a:r>
                      <a:r>
                        <a:rPr lang="sv-SE" sz="1200" b="0" i="1" dirty="0"/>
                        <a:t>Socialt hållbara kommuner 2030.</a:t>
                      </a:r>
                    </a:p>
                    <a:p>
                      <a:pPr marL="171450" indent="-171450">
                        <a:buFont typeface="Arial" panose="020B0604020202020204" pitchFamily="34" charset="0"/>
                        <a:buChar char="•"/>
                      </a:pPr>
                      <a:r>
                        <a:rPr lang="sv-SE" sz="1200" b="0" i="0" dirty="0"/>
                        <a:t>Föra fram den sociala hållbarhetens perspektiv i arbetet med kontaktytorna i vårdreformen och i förändringsstödet</a:t>
                      </a:r>
                    </a:p>
                    <a:p>
                      <a:pPr marL="171450" indent="-171450">
                        <a:buFont typeface="Arial" panose="020B0604020202020204" pitchFamily="34" charset="0"/>
                        <a:buChar char="•"/>
                      </a:pPr>
                      <a:r>
                        <a:rPr lang="sv-SE" sz="1200" b="0" i="0" dirty="0"/>
                        <a:t>Genomföra en utvecklingshelhet till stöd för ledningen av kommunernas samarbete med olika organisationer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t>Stöda ledningen i kommunernas arbete för jämlikhet och jämställdhet genom att inleda förnyad verksamhet inom dessa teman enligt konceptet Tillsammans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Arbeta för att idrott och motion integreras som en förebyggande faktor i den sociala hållbarheten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Fortsätta spridandet av resultaten från utvecklingshelheten som gjordes år 2021 om eftervården samt utredningen av den fortsatta finansieringen.</a:t>
                      </a:r>
                    </a:p>
                  </a:txBody>
                  <a:tcPr/>
                </a:tc>
                <a:extLst>
                  <a:ext uri="{0D108BD9-81ED-4DB2-BD59-A6C34878D82A}">
                    <a16:rowId xmlns:a16="http://schemas.microsoft.com/office/drawing/2014/main" val="4253487791"/>
                  </a:ext>
                </a:extLst>
              </a:tr>
              <a:tr h="981063">
                <a:tc>
                  <a:txBody>
                    <a:bodyPr/>
                    <a:lstStyle/>
                    <a:p>
                      <a:r>
                        <a:rPr lang="sv-SE" sz="1400" b="1" dirty="0"/>
                        <a:t>Delaktighet</a:t>
                      </a:r>
                    </a:p>
                    <a:p>
                      <a:r>
                        <a:rPr lang="sv-SE" sz="1400" b="0" dirty="0"/>
                        <a:t>Delaktighet har setts som en viktig del av den sociala hållbarheten och de olika kommunerna utvecklar den med utgångspunkt i sina egna styrkor till förmån för olika invånare.</a:t>
                      </a:r>
                    </a:p>
                  </a:txBody>
                  <a:tcPr/>
                </a:tc>
                <a:tc>
                  <a:txBody>
                    <a:bodyPr/>
                    <a:lstStyle/>
                    <a:p>
                      <a:pPr marL="171450" indent="-171450">
                        <a:buFont typeface="Arial" panose="020B0604020202020204" pitchFamily="34" charset="0"/>
                        <a:buChar char="•"/>
                      </a:pPr>
                      <a:r>
                        <a:rPr lang="sv-SE" sz="1200" b="0" i="0" u="none" dirty="0">
                          <a:solidFill>
                            <a:srgbClr val="000000"/>
                          </a:solidFill>
                          <a:latin typeface="Work Sans" panose="00000500000000000000" pitchFamily="2" charset="0"/>
                          <a:ea typeface="Times New Roman" panose="02020603050405020304" pitchFamily="18" charset="0"/>
                          <a:cs typeface="Times New Roman" panose="02020603050405020304" pitchFamily="18" charset="0"/>
                        </a:rPr>
                        <a:t>Stärka identifieringen av socialt hållbar delaktighet i kommunerna och kompetensen inom området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dirty="0">
                          <a:solidFill>
                            <a:srgbClr val="000000"/>
                          </a:solidFill>
                          <a:latin typeface="Work Sans" panose="00000500000000000000" pitchFamily="2" charset="0"/>
                          <a:ea typeface="Times New Roman" panose="02020603050405020304" pitchFamily="18" charset="0"/>
                          <a:cs typeface="Times New Roman" panose="02020603050405020304" pitchFamily="18" charset="0"/>
                        </a:rPr>
                        <a:t>Sammanställa utifrån utredningen 2021 utvecklingsidéer inom hållbar delaktighet och involvera kommunerna på bred bas</a:t>
                      </a:r>
                    </a:p>
                    <a:p>
                      <a:pPr marL="0" indent="0" algn="l" rtl="0">
                        <a:buFont typeface="Arial" panose="020B0604020202020204" pitchFamily="34" charset="0"/>
                        <a:buNone/>
                      </a:pPr>
                      <a:endParaRPr lang="fi-FI" sz="1200" b="0" i="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141435"/>
                  </a:ext>
                </a:extLst>
              </a:tr>
              <a:tr h="981063">
                <a:tc>
                  <a:txBody>
                    <a:bodyPr/>
                    <a:lstStyle/>
                    <a:p>
                      <a:r>
                        <a:rPr lang="sv-SE" sz="1400" b="1"/>
                        <a:t>Förbättrad medvetenhet</a:t>
                      </a:r>
                    </a:p>
                    <a:p>
                      <a:r>
                        <a:rPr lang="sv-SE" sz="1400" b="0"/>
                        <a:t>Kommunernas medvetenhet om och kompetens inom social hållbarhet har förbättrats. Kommunerna kan identifiera sina utvecklingsbehov inom social hållbarhet och finner lösningar på utmaningarna.</a:t>
                      </a:r>
                    </a:p>
                  </a:txBody>
                  <a:tcPr/>
                </a:tc>
                <a:tc>
                  <a:txBody>
                    <a:bodyPr/>
                    <a:lstStyle/>
                    <a:p>
                      <a:pPr marL="171450" indent="-171450">
                        <a:buFont typeface="Arial" panose="020B0604020202020204" pitchFamily="34" charset="0"/>
                        <a:buChar char="•"/>
                      </a:pPr>
                      <a:r>
                        <a:rPr lang="sv-SE" sz="1200" b="0" i="0" dirty="0"/>
                        <a:t>Sammanföra kommuner till öppna, aktuella </a:t>
                      </a:r>
                      <a:r>
                        <a:rPr lang="sv-SE" sz="1200" b="0" i="0" dirty="0" err="1"/>
                        <a:t>temaforum</a:t>
                      </a:r>
                      <a:r>
                        <a:rPr lang="sv-SE" sz="1200" b="0" i="0" dirty="0"/>
                        <a:t> för att stärka kompetensen inom social hållbarhet (med teman som bl.a. välfärdsutmaningarna till följd av pandemin, barn och unga, våld och ensamhet)</a:t>
                      </a:r>
                    </a:p>
                    <a:p>
                      <a:pPr marL="171450" indent="-171450">
                        <a:buFont typeface="Arial" panose="020B0604020202020204" pitchFamily="34" charset="0"/>
                        <a:buChar char="•"/>
                      </a:pPr>
                      <a:r>
                        <a:rPr lang="sv-SE" sz="1200" b="0" i="0" dirty="0"/>
                        <a:t>Producera och sprida basfakta till stöd för ledningen och planeringen av social hållbarhet</a:t>
                      </a:r>
                    </a:p>
                  </a:txBody>
                  <a:tcPr/>
                </a:tc>
                <a:extLst>
                  <a:ext uri="{0D108BD9-81ED-4DB2-BD59-A6C34878D82A}">
                    <a16:rowId xmlns:a16="http://schemas.microsoft.com/office/drawing/2014/main" val="300080967"/>
                  </a:ext>
                </a:extLst>
              </a:tr>
            </a:tbl>
          </a:graphicData>
        </a:graphic>
      </p:graphicFrame>
      <p:sp>
        <p:nvSpPr>
          <p:cNvPr id="6" name="Tekstiruutu 5">
            <a:extLst>
              <a:ext uri="{FF2B5EF4-FFF2-40B4-BE49-F238E27FC236}">
                <a16:creationId xmlns:a16="http://schemas.microsoft.com/office/drawing/2014/main" id="{9DCAE7DE-A542-41AF-9AC0-F98B4202059E}"/>
              </a:ext>
            </a:extLst>
          </p:cNvPr>
          <p:cNvSpPr txBox="1"/>
          <p:nvPr/>
        </p:nvSpPr>
        <p:spPr>
          <a:xfrm>
            <a:off x="664019" y="261285"/>
            <a:ext cx="6990228" cy="307777"/>
          </a:xfrm>
          <a:prstGeom prst="rect">
            <a:avLst/>
          </a:prstGeom>
          <a:noFill/>
        </p:spPr>
        <p:txBody>
          <a:bodyPr wrap="square" rtlCol="0">
            <a:spAutoFit/>
          </a:bodyPr>
          <a:lstStyle/>
          <a:p>
            <a:r>
              <a:rPr lang="sv-SE" sz="1400">
                <a:solidFill>
                  <a:schemeClr val="accent3"/>
                </a:solidFill>
              </a:rPr>
              <a:t>Socialt hållbara kommuner</a:t>
            </a:r>
          </a:p>
        </p:txBody>
      </p:sp>
    </p:spTree>
    <p:extLst>
      <p:ext uri="{BB962C8B-B14F-4D97-AF65-F5344CB8AC3E}">
        <p14:creationId xmlns:p14="http://schemas.microsoft.com/office/powerpoint/2010/main" val="23780843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25</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928189" y="1412776"/>
            <a:ext cx="5856269"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a:t>2.8 Digitaliseringen, digital kompetens och plattformsekonomi</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a:ln>
                  <a:noFill/>
                </a:ln>
                <a:solidFill>
                  <a:prstClr val="white"/>
                </a:solidFill>
                <a:uLnTx/>
                <a:uFillTx/>
                <a:latin typeface="Work Sans ExtraBold"/>
                <a:ea typeface="+mn-ea"/>
                <a:cs typeface="+mn-cs"/>
              </a:rPr>
              <a:t>Våra effektmål:</a:t>
            </a:r>
          </a:p>
          <a:p>
            <a:endParaRPr lang="fi-FI" sz="2000" dirty="0"/>
          </a:p>
          <a:p>
            <a:r>
              <a:rPr lang="sv-SE" sz="1800" b="0" i="0">
                <a:solidFill>
                  <a:schemeClr val="bg1"/>
                </a:solidFill>
                <a:latin typeface="+mn-lt"/>
                <a:ea typeface="+mn-ea"/>
                <a:cs typeface="+mn-cs"/>
              </a:rPr>
              <a:t>Med hjälp av digitaliseringen ökar kommuninvånarnas möjligheter till ett fungerande och gott liv som är ekologiskt, ekonomiskt och socialt hållbart.</a:t>
            </a:r>
          </a:p>
          <a:p>
            <a:endParaRPr lang="fi-FI" sz="2000" dirty="0">
              <a:latin typeface="+mn-lt"/>
            </a:endParaRPr>
          </a:p>
        </p:txBody>
      </p:sp>
    </p:spTree>
    <p:extLst>
      <p:ext uri="{BB962C8B-B14F-4D97-AF65-F5344CB8AC3E}">
        <p14:creationId xmlns:p14="http://schemas.microsoft.com/office/powerpoint/2010/main" val="37662296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623931"/>
            <a:ext cx="10658475" cy="670614"/>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26</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291213519"/>
              </p:ext>
            </p:extLst>
          </p:nvPr>
        </p:nvGraphicFramePr>
        <p:xfrm>
          <a:off x="335361" y="1052736"/>
          <a:ext cx="11665296" cy="5478845"/>
        </p:xfrm>
        <a:graphic>
          <a:graphicData uri="http://schemas.openxmlformats.org/drawingml/2006/table">
            <a:tbl>
              <a:tblPr firstRow="1" bandRow="1">
                <a:tableStyleId>{F2DE63D5-997A-4646-A377-4702673A728D}</a:tableStyleId>
              </a:tblPr>
              <a:tblGrid>
                <a:gridCol w="3223723">
                  <a:extLst>
                    <a:ext uri="{9D8B030D-6E8A-4147-A177-3AD203B41FA5}">
                      <a16:colId xmlns:a16="http://schemas.microsoft.com/office/drawing/2014/main" val="3052323804"/>
                    </a:ext>
                  </a:extLst>
                </a:gridCol>
                <a:gridCol w="8441573">
                  <a:extLst>
                    <a:ext uri="{9D8B030D-6E8A-4147-A177-3AD203B41FA5}">
                      <a16:colId xmlns:a16="http://schemas.microsoft.com/office/drawing/2014/main" val="1734561935"/>
                    </a:ext>
                  </a:extLst>
                </a:gridCol>
              </a:tblGrid>
              <a:tr h="306081">
                <a:tc>
                  <a:txBody>
                    <a:bodyPr/>
                    <a:lstStyle/>
                    <a:p>
                      <a:r>
                        <a:rPr lang="sv-SE" sz="1400"/>
                        <a:t>Effektmål</a:t>
                      </a:r>
                    </a:p>
                  </a:txBody>
                  <a:tcPr/>
                </a:tc>
                <a:tc>
                  <a:txBody>
                    <a:bodyPr/>
                    <a:lstStyle/>
                    <a:p>
                      <a:r>
                        <a:rPr lang="sv-SE" sz="1400" dirty="0"/>
                        <a:t>Åtgärderna för att uppnå målet</a:t>
                      </a:r>
                    </a:p>
                  </a:txBody>
                  <a:tcPr/>
                </a:tc>
                <a:extLst>
                  <a:ext uri="{0D108BD9-81ED-4DB2-BD59-A6C34878D82A}">
                    <a16:rowId xmlns:a16="http://schemas.microsoft.com/office/drawing/2014/main" val="3734606832"/>
                  </a:ext>
                </a:extLst>
              </a:tr>
              <a:tr h="1101891">
                <a:tc>
                  <a:txBody>
                    <a:bodyPr/>
                    <a:lstStyle/>
                    <a:p>
                      <a:pPr lvl="0">
                        <a:buNone/>
                      </a:pPr>
                      <a:r>
                        <a:rPr lang="sv-SE" sz="1100" b="1" i="0" u="none" strike="noStrike" noProof="0" dirty="0">
                          <a:solidFill>
                            <a:schemeClr val="tx1"/>
                          </a:solidFill>
                          <a:latin typeface="Work Sans"/>
                        </a:rPr>
                        <a:t>De nya hållbara kommunernas informationsförvaltning och informationshantering får en ny aktiv roll i främjandet av digitaliseringen i kommunerna.</a:t>
                      </a:r>
                    </a:p>
                  </a:txBody>
                  <a:tcPr/>
                </a:tc>
                <a:tc>
                  <a:txBody>
                    <a:bodyPr/>
                    <a:lstStyle/>
                    <a:p>
                      <a:pPr marL="171450" lvl="0" indent="-171450" algn="l">
                        <a:lnSpc>
                          <a:spcPct val="100000"/>
                        </a:lnSpc>
                        <a:spcBef>
                          <a:spcPts val="0"/>
                        </a:spcBef>
                        <a:spcAft>
                          <a:spcPts val="0"/>
                        </a:spcAft>
                        <a:buFont typeface="Arial"/>
                        <a:buChar char="•"/>
                      </a:pPr>
                      <a:r>
                        <a:rPr lang="sv-SE" sz="1100" b="0" i="0" u="none" strike="noStrike" noProof="0" dirty="0">
                          <a:latin typeface="Work Sans"/>
                        </a:rPr>
                        <a:t>Stöda kommunerna i konkreta förändringar i samarbete med nationella aktörer.</a:t>
                      </a:r>
                    </a:p>
                    <a:p>
                      <a:pPr marL="171450" lvl="0" indent="-171450" algn="l">
                        <a:lnSpc>
                          <a:spcPct val="100000"/>
                        </a:lnSpc>
                        <a:spcBef>
                          <a:spcPts val="0"/>
                        </a:spcBef>
                        <a:spcAft>
                          <a:spcPts val="0"/>
                        </a:spcAft>
                        <a:buFont typeface="Arial"/>
                        <a:buChar char="•"/>
                      </a:pPr>
                      <a:r>
                        <a:rPr lang="sv-SE" sz="1100" b="0" i="0" u="none" strike="noStrike" noProof="0" dirty="0"/>
                        <a:t>Stöda kommunerna i verkställandet av lagen om informationshantering och i arbetet med att sammanlänka den övergripande arkitekturen med helheten.</a:t>
                      </a:r>
                    </a:p>
                    <a:p>
                      <a:pPr marL="171450" lvl="0" indent="-171450" algn="l">
                        <a:lnSpc>
                          <a:spcPct val="100000"/>
                        </a:lnSpc>
                        <a:spcBef>
                          <a:spcPts val="0"/>
                        </a:spcBef>
                        <a:spcAft>
                          <a:spcPts val="0"/>
                        </a:spcAft>
                        <a:buFont typeface="Arial"/>
                        <a:buChar char="•"/>
                      </a:pPr>
                      <a:r>
                        <a:rPr lang="sv-SE" sz="1100" b="0" i="0" u="none" strike="noStrike" noProof="0" dirty="0">
                          <a:latin typeface="Work Sans"/>
                        </a:rPr>
                        <a:t>Upprätthållandet av arkiveringsanvisningarna om förvaringstider sköts enligt avtal av informationsförvaltningsnämnden och Riksarkivet (inkl. THL:S roll för social- och hälsovårdssektorns del). Kommunförbundets roll anpassas till arrangemanget.</a:t>
                      </a:r>
                    </a:p>
                  </a:txBody>
                  <a:tcPr/>
                </a:tc>
                <a:extLst>
                  <a:ext uri="{0D108BD9-81ED-4DB2-BD59-A6C34878D82A}">
                    <a16:rowId xmlns:a16="http://schemas.microsoft.com/office/drawing/2014/main" val="1109864467"/>
                  </a:ext>
                </a:extLst>
              </a:tr>
              <a:tr h="1438579">
                <a:tc>
                  <a:txBody>
                    <a:bodyPr/>
                    <a:lstStyle/>
                    <a:p>
                      <a:r>
                        <a:rPr lang="sv-SE" sz="1100" b="1"/>
                        <a:t>Kommunerna har noterat tillståndet inom den digitala säkerheten och vidtagit åtgärder för att stärka den. De statliga aktörerna har på bred front informerats om utmaningarna och behoven inom kommunsektorn beträffande den digitala säkerheten.</a:t>
                      </a: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sv-SE" sz="1100"/>
                        <a:t>Kommuner som fått statsunderstöd för projekt som främjar den digitala säkerheten får stöd med arbetets verkningsfullhet, nätverkssamarbetet, kollegialt stöd och spridning av resultaten.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sv-SE" sz="1100" b="0"/>
                        <a:t>Temat digital säkerhet lyfts fram i Kommunförbundets olika nätverk som en del av beredskaps-, riskhanterings- och ledarskapsaspekterna.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t>Påverka i samarbetsgrupperna för informationssäkerhet på ett sådant sätt att de statliga aktörerna får tillräckligt med information för planeringen av stödåtgärder till kommunsektorn.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t>Genomföra utvecklingsåtgärder som preciseras senare, till exempel Idéraffinaderiet kommunen och staten om detta tema.  </a:t>
                      </a:r>
                    </a:p>
                  </a:txBody>
                  <a:tcPr/>
                </a:tc>
                <a:extLst>
                  <a:ext uri="{0D108BD9-81ED-4DB2-BD59-A6C34878D82A}">
                    <a16:rowId xmlns:a16="http://schemas.microsoft.com/office/drawing/2014/main" val="955503161"/>
                  </a:ext>
                </a:extLst>
              </a:tr>
              <a:tr h="1101891">
                <a:tc>
                  <a:txBody>
                    <a:bodyPr/>
                    <a:lstStyle/>
                    <a:p>
                      <a:r>
                        <a:rPr lang="sv-SE" sz="1100" b="1" dirty="0" err="1"/>
                        <a:t>Interoperabiliteten</a:t>
                      </a:r>
                      <a:r>
                        <a:rPr lang="sv-SE" sz="1100" b="1" dirty="0"/>
                        <a:t> har förbättrats och konkretiserats med avstamp i kommunernas behov.</a:t>
                      </a:r>
                    </a:p>
                  </a:txBody>
                  <a:tcPr/>
                </a:tc>
                <a:tc>
                  <a:txBody>
                    <a:bodyPr/>
                    <a:lstStyle/>
                    <a:p>
                      <a:pPr marL="171450" indent="-171450">
                        <a:buFont typeface="Arial" panose="020B0604020202020204" pitchFamily="34" charset="0"/>
                        <a:buChar char="•"/>
                      </a:pPr>
                      <a:r>
                        <a:rPr lang="sv-SE" sz="1100" dirty="0"/>
                        <a:t>Föra fram kommunernas behov i det riksomfattande </a:t>
                      </a:r>
                      <a:r>
                        <a:rPr lang="sv-SE" sz="1100" dirty="0" err="1"/>
                        <a:t>interoperabilitetsarbetet</a:t>
                      </a:r>
                      <a:r>
                        <a:rPr lang="sv-SE" sz="1100" dirty="0"/>
                        <a:t>.</a:t>
                      </a:r>
                    </a:p>
                    <a:p>
                      <a:pPr marL="171450" indent="-171450">
                        <a:buFont typeface="Arial" panose="020B0604020202020204" pitchFamily="34" charset="0"/>
                        <a:buChar char="•"/>
                      </a:pPr>
                      <a:r>
                        <a:rPr lang="sv-SE" sz="1100" dirty="0"/>
                        <a:t>Framställa utredningar, beskrivningar, anvisningar och kommunikationsmaterial som baserar sig på kommunernas behov.</a:t>
                      </a:r>
                    </a:p>
                    <a:p>
                      <a:pPr marL="171450" indent="-171450">
                        <a:buFont typeface="Arial" panose="020B0604020202020204" pitchFamily="34" charset="0"/>
                        <a:buChar char="•"/>
                      </a:pPr>
                      <a:r>
                        <a:rPr lang="sv-SE" sz="1100" b="0" i="0" dirty="0">
                          <a:solidFill>
                            <a:schemeClr val="tx1"/>
                          </a:solidFill>
                          <a:latin typeface="+mn-lt"/>
                          <a:ea typeface="+mn-ea"/>
                          <a:cs typeface="+mn-cs"/>
                        </a:rPr>
                        <a:t>Konkretisera </a:t>
                      </a:r>
                      <a:r>
                        <a:rPr lang="sv-SE" sz="1100" b="0" i="0" dirty="0" err="1">
                          <a:solidFill>
                            <a:schemeClr val="tx1"/>
                          </a:solidFill>
                          <a:latin typeface="+mn-lt"/>
                          <a:ea typeface="+mn-ea"/>
                          <a:cs typeface="+mn-cs"/>
                        </a:rPr>
                        <a:t>interoperabilitetsarbetet</a:t>
                      </a:r>
                      <a:r>
                        <a:rPr lang="sv-SE" sz="1100" b="0" i="0" dirty="0">
                          <a:solidFill>
                            <a:schemeClr val="tx1"/>
                          </a:solidFill>
                          <a:latin typeface="+mn-lt"/>
                          <a:ea typeface="+mn-ea"/>
                          <a:cs typeface="+mn-cs"/>
                        </a:rPr>
                        <a:t> med hjälp av utvecklingsprojekt och sprida projektets resultat.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Stärka Kommunförbundets sakkunnigas förmåga att identifiera situationer där </a:t>
                      </a:r>
                      <a:r>
                        <a:rPr lang="sv-SE" sz="1100" dirty="0" err="1"/>
                        <a:t>interoperabiliteten</a:t>
                      </a:r>
                      <a:r>
                        <a:rPr lang="sv-SE" sz="1100" dirty="0"/>
                        <a:t> behöver förbättras i enlighet med informationshanteringslagen. </a:t>
                      </a:r>
                      <a:r>
                        <a:rPr lang="sv-SE" sz="1100" b="0" i="0" dirty="0">
                          <a:solidFill>
                            <a:schemeClr val="tx1"/>
                          </a:solidFill>
                          <a:latin typeface="+mn-lt"/>
                          <a:ea typeface="+mn-ea"/>
                          <a:cs typeface="+mn-cs"/>
                        </a:rPr>
                        <a:t> </a:t>
                      </a:r>
                    </a:p>
                  </a:txBody>
                  <a:tcPr/>
                </a:tc>
                <a:extLst>
                  <a:ext uri="{0D108BD9-81ED-4DB2-BD59-A6C34878D82A}">
                    <a16:rowId xmlns:a16="http://schemas.microsoft.com/office/drawing/2014/main" val="1198606384"/>
                  </a:ext>
                </a:extLst>
              </a:tr>
              <a:tr h="596857">
                <a:tc>
                  <a:txBody>
                    <a:bodyPr/>
                    <a:lstStyle/>
                    <a:p>
                      <a:pPr lvl="0" algn="l">
                        <a:lnSpc>
                          <a:spcPct val="100000"/>
                        </a:lnSpc>
                        <a:spcBef>
                          <a:spcPts val="0"/>
                        </a:spcBef>
                        <a:spcAft>
                          <a:spcPts val="0"/>
                        </a:spcAft>
                        <a:buNone/>
                      </a:pPr>
                      <a:r>
                        <a:rPr lang="sv-SE" sz="1100" b="1" i="0" u="none" strike="noStrike" noProof="0" dirty="0"/>
                        <a:t>Kontinuiteten för kommunernas gemensamma telekommunikationsnät (KY-nätet) har tryggats.</a:t>
                      </a: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sv-SE" sz="1100" dirty="0"/>
                        <a:t>Konkurrensutsättningen inleds våren 2022 antingen i Kommunförbundets regi eller på annat sätt (t.ex. en upphandlingsring bland kommunerna som använder telekommunikationsnätet).</a:t>
                      </a:r>
                    </a:p>
                  </a:txBody>
                  <a:tcPr/>
                </a:tc>
                <a:extLst>
                  <a:ext uri="{0D108BD9-81ED-4DB2-BD59-A6C34878D82A}">
                    <a16:rowId xmlns:a16="http://schemas.microsoft.com/office/drawing/2014/main" val="3927205936"/>
                  </a:ext>
                </a:extLst>
              </a:tr>
              <a:tr h="933546">
                <a:tc>
                  <a:txBody>
                    <a:bodyPr/>
                    <a:lstStyle/>
                    <a:p>
                      <a:r>
                        <a:rPr lang="sv-SE" sz="1100" b="1" dirty="0"/>
                        <a:t>Övertygande allmän intressebevakning gällande digitaliseringen i kommunerna.</a:t>
                      </a:r>
                    </a:p>
                  </a:txBody>
                  <a:tcPr/>
                </a:tc>
                <a:tc>
                  <a:txBody>
                    <a:bodyPr/>
                    <a:lstStyle/>
                    <a:p>
                      <a:pPr marL="171450" marR="0" lvl="0" indent="-171450" algn="l" rtl="0" eaLnBrk="1" fontAlgn="base" latinLnBrk="0" hangingPunct="1">
                        <a:lnSpc>
                          <a:spcPct val="100000"/>
                        </a:lnSpc>
                        <a:spcBef>
                          <a:spcPts val="0"/>
                        </a:spcBef>
                        <a:spcAft>
                          <a:spcPts val="0"/>
                        </a:spcAft>
                        <a:buClr>
                          <a:schemeClr val="tx1"/>
                        </a:buClr>
                        <a:buSzTx/>
                        <a:buFont typeface="Arial" panose="020B0604020202020204" pitchFamily="34" charset="0"/>
                        <a:buChar char="•"/>
                      </a:pPr>
                      <a:r>
                        <a:rPr lang="sv-SE" sz="1100" b="0" i="0" dirty="0">
                          <a:solidFill>
                            <a:schemeClr val="tx1"/>
                          </a:solidFill>
                          <a:latin typeface="+mn-lt"/>
                          <a:ea typeface="+mn-ea"/>
                          <a:cs typeface="+mn-cs"/>
                        </a:rPr>
                        <a:t>Notera väsentliga projekt och arbetsgrupper och delta på ett ändamålsenligt sätt: artificiell intelligens, automatiskt beslutsfattande, </a:t>
                      </a:r>
                      <a:r>
                        <a:rPr lang="sv-SE" sz="1100" b="0" i="0" dirty="0" err="1">
                          <a:solidFill>
                            <a:schemeClr val="tx1"/>
                          </a:solidFill>
                          <a:latin typeface="+mn-lt"/>
                          <a:ea typeface="+mn-ea"/>
                          <a:cs typeface="+mn-cs"/>
                        </a:rPr>
                        <a:t>AuroraAI</a:t>
                      </a:r>
                      <a:r>
                        <a:rPr lang="sv-SE" sz="1100" b="0" i="0" dirty="0">
                          <a:solidFill>
                            <a:schemeClr val="tx1"/>
                          </a:solidFill>
                          <a:latin typeface="+mn-lt"/>
                          <a:ea typeface="+mn-ea"/>
                          <a:cs typeface="+mn-cs"/>
                        </a:rPr>
                        <a:t>, Digital identitet, personbeteckningsreformen.</a:t>
                      </a:r>
                    </a:p>
                    <a:p>
                      <a:pPr marL="171450" marR="0" lvl="0" indent="-171450" algn="l" rtl="0" eaLnBrk="1" fontAlgn="base" latinLnBrk="0" hangingPunct="1">
                        <a:lnSpc>
                          <a:spcPct val="100000"/>
                        </a:lnSpc>
                        <a:spcBef>
                          <a:spcPts val="0"/>
                        </a:spcBef>
                        <a:spcAft>
                          <a:spcPts val="0"/>
                        </a:spcAft>
                        <a:buClr>
                          <a:schemeClr val="tx1"/>
                        </a:buClr>
                        <a:buSzTx/>
                        <a:buFont typeface="Arial" panose="020B0604020202020204" pitchFamily="34" charset="0"/>
                        <a:buChar char="•"/>
                      </a:pPr>
                      <a:r>
                        <a:rPr lang="sv-SE" sz="1100" dirty="0"/>
                        <a:t>Intressebevakningsgruppen för IKT och digitalisering samt vid behov stöd och uppföljning av sektorspecifika spetsprojekt (bl.a. vårdreformen, överföring av arbets- och näringstjänsterna, </a:t>
                      </a:r>
                      <a:r>
                        <a:rPr lang="sv-SE" sz="1100" dirty="0" err="1"/>
                        <a:t>DigiOne</a:t>
                      </a:r>
                      <a:r>
                        <a:rPr lang="sv-SE" sz="1100" dirty="0"/>
                        <a:t>, digitaliseringen av den byggda miljön, bredbandsstöd, EU-intressebevakning).</a:t>
                      </a:r>
                    </a:p>
                  </a:txBody>
                  <a:tcPr/>
                </a:tc>
                <a:extLst>
                  <a:ext uri="{0D108BD9-81ED-4DB2-BD59-A6C34878D82A}">
                    <a16:rowId xmlns:a16="http://schemas.microsoft.com/office/drawing/2014/main" val="3814378806"/>
                  </a:ext>
                </a:extLst>
              </a:tr>
            </a:tbl>
          </a:graphicData>
        </a:graphic>
      </p:graphicFrame>
      <p:sp>
        <p:nvSpPr>
          <p:cNvPr id="6" name="Tekstiruutu 5">
            <a:extLst>
              <a:ext uri="{FF2B5EF4-FFF2-40B4-BE49-F238E27FC236}">
                <a16:creationId xmlns:a16="http://schemas.microsoft.com/office/drawing/2014/main" id="{5406C4ED-A2E3-4279-BF66-F421C6A2D452}"/>
              </a:ext>
            </a:extLst>
          </p:cNvPr>
          <p:cNvSpPr txBox="1"/>
          <p:nvPr/>
        </p:nvSpPr>
        <p:spPr>
          <a:xfrm>
            <a:off x="664019" y="281833"/>
            <a:ext cx="6990228" cy="307777"/>
          </a:xfrm>
          <a:prstGeom prst="rect">
            <a:avLst/>
          </a:prstGeom>
          <a:noFill/>
        </p:spPr>
        <p:txBody>
          <a:bodyPr wrap="square" rtlCol="0">
            <a:spAutoFit/>
          </a:bodyPr>
          <a:lstStyle/>
          <a:p>
            <a:r>
              <a:rPr lang="sv-SE" sz="1400">
                <a:solidFill>
                  <a:schemeClr val="accent3"/>
                </a:solidFill>
              </a:rPr>
              <a:t>Digitaliseringen, digital kompetens och plattformsekonomi</a:t>
            </a:r>
          </a:p>
        </p:txBody>
      </p:sp>
    </p:spTree>
    <p:extLst>
      <p:ext uri="{BB962C8B-B14F-4D97-AF65-F5344CB8AC3E}">
        <p14:creationId xmlns:p14="http://schemas.microsoft.com/office/powerpoint/2010/main" val="40497518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10910"/>
            <a:ext cx="10658475" cy="1008113"/>
          </a:xfrm>
        </p:spPr>
        <p:txBody>
          <a:bodyPr/>
          <a:lstStyle/>
          <a:p>
            <a:r>
              <a:rPr lang="sv-SE" sz="3200"/>
              <a:t>Effektmål och åtgärder 2022</a:t>
            </a:r>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27</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4207192992"/>
              </p:ext>
            </p:extLst>
          </p:nvPr>
        </p:nvGraphicFramePr>
        <p:xfrm>
          <a:off x="335360" y="1001276"/>
          <a:ext cx="11665296" cy="5606792"/>
        </p:xfrm>
        <a:graphic>
          <a:graphicData uri="http://schemas.openxmlformats.org/drawingml/2006/table">
            <a:tbl>
              <a:tblPr firstRow="1" bandRow="1">
                <a:tableStyleId>{F2DE63D5-997A-4646-A377-4702673A728D}</a:tableStyleId>
              </a:tblPr>
              <a:tblGrid>
                <a:gridCol w="3453079">
                  <a:extLst>
                    <a:ext uri="{9D8B030D-6E8A-4147-A177-3AD203B41FA5}">
                      <a16:colId xmlns:a16="http://schemas.microsoft.com/office/drawing/2014/main" val="3052323804"/>
                    </a:ext>
                  </a:extLst>
                </a:gridCol>
                <a:gridCol w="8212217">
                  <a:extLst>
                    <a:ext uri="{9D8B030D-6E8A-4147-A177-3AD203B41FA5}">
                      <a16:colId xmlns:a16="http://schemas.microsoft.com/office/drawing/2014/main" val="1734561935"/>
                    </a:ext>
                  </a:extLst>
                </a:gridCol>
              </a:tblGrid>
              <a:tr h="288032">
                <a:tc>
                  <a:txBody>
                    <a:bodyPr/>
                    <a:lstStyle/>
                    <a:p>
                      <a:r>
                        <a:rPr lang="sv-SE" sz="1200"/>
                        <a:t>Effektmål</a:t>
                      </a:r>
                    </a:p>
                  </a:txBody>
                  <a:tcPr/>
                </a:tc>
                <a:tc>
                  <a:txBody>
                    <a:bodyPr/>
                    <a:lstStyle/>
                    <a:p>
                      <a:r>
                        <a:rPr lang="sv-SE" sz="1200"/>
                        <a:t>Åtgärderna för att uppnå målet</a:t>
                      </a:r>
                    </a:p>
                  </a:txBody>
                  <a:tcPr/>
                </a:tc>
                <a:extLst>
                  <a:ext uri="{0D108BD9-81ED-4DB2-BD59-A6C34878D82A}">
                    <a16:rowId xmlns:a16="http://schemas.microsoft.com/office/drawing/2014/main" val="3734606832"/>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t>Den digitala utvecklingen i kommunerna är effektiv och stöder omställningarna i verksamheten på en kundorienterat och hållbart sätt.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Stöda digital utveckling och projekt i kommunerna samt nätverkssamarbete, ge kollegialt stöd, sprida resultaten i kommunsektorn (inkl. kommuner som via incitamentssystemet sökt eller fått statsunderstöd för projekt som främjar den digitala säkerheten).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Stöda bildandet av upphandlingsringar </a:t>
                      </a:r>
                    </a:p>
                    <a:p>
                      <a:pPr marL="171450" indent="-171450">
                        <a:buFont typeface="Arial" panose="020B0604020202020204" pitchFamily="34" charset="0"/>
                        <a:buChar char="•"/>
                      </a:pPr>
                      <a:r>
                        <a:rPr lang="sv-SE" sz="1100" dirty="0"/>
                        <a:t>Stärka samarbetet mellan </a:t>
                      </a:r>
                      <a:r>
                        <a:rPr lang="sv-SE" sz="1100" dirty="0" err="1"/>
                        <a:t>Hansel</a:t>
                      </a:r>
                      <a:r>
                        <a:rPr lang="sv-SE" sz="1100" dirty="0"/>
                        <a:t> och andra viktiga intressentgrupper som betjänar kommunerna. </a:t>
                      </a:r>
                    </a:p>
                    <a:p>
                      <a:pPr marL="171450" indent="-171450">
                        <a:buFont typeface="Arial" panose="020B0604020202020204" pitchFamily="34" charset="0"/>
                        <a:buChar char="•"/>
                      </a:pPr>
                      <a:r>
                        <a:rPr lang="sv-SE" sz="1100" dirty="0"/>
                        <a:t>Bereda tillsammans med kommunerna en EU-finansierad projekthelhet för att främja digitaliseringen i kommunerna. </a:t>
                      </a:r>
                    </a:p>
                    <a:p>
                      <a:pPr marL="171450" indent="-171450">
                        <a:buFont typeface="Arial" panose="020B0604020202020204" pitchFamily="34" charset="0"/>
                        <a:buChar char="•"/>
                      </a:pPr>
                      <a:r>
                        <a:rPr lang="sv-SE" sz="1100" dirty="0"/>
                        <a:t>Öka spridningen av information om finansieringskanaler som lämpar sig för digitaliseringsprojekt i kommunerna (i samarbete med internationella teamet).</a:t>
                      </a:r>
                    </a:p>
                  </a:txBody>
                  <a:tcPr/>
                </a:tc>
                <a:extLst>
                  <a:ext uri="{0D108BD9-81ED-4DB2-BD59-A6C34878D82A}">
                    <a16:rowId xmlns:a16="http://schemas.microsoft.com/office/drawing/2014/main" val="3744751360"/>
                  </a:ext>
                </a:extLst>
              </a:tr>
              <a:tr h="498854">
                <a:tc>
                  <a:txBody>
                    <a:bodyPr/>
                    <a:lstStyle/>
                    <a:p>
                      <a:r>
                        <a:rPr lang="sv-SE" sz="1100" b="1" dirty="0"/>
                        <a:t>Digitaliseringen är en del av det normala kundorienterade utvecklingsarbetet. Ledningen identifierar digitaliseringen som en del av utvecklingen i kommunerna.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Bilda en uppfattning om kommunernas digitala förmåga som helhet och dess delområden med tanke på framtidens kommun, förändringar i kommunernas uppgifter och behoven i de framväxande offentliga tjänsterna.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Fortsätta att stöda en kundorienterad digitalisering i kommunerna, på basis av slutsatserna i den utredning som blir klar 2021, med hänsyn till kommunernas olika färdigheter.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solidFill>
                            <a:schemeClr val="tx1"/>
                          </a:solidFill>
                        </a:rPr>
                        <a:t>Ordna en digitaliseringsvecka i kommunerna och Kommunernas digitaliseringsdagar 6/2022 i samarbete med FCG.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t>Ta fram en databank/webbtjänst för digital utveckling som tillgodoser kommunernas behov.</a:t>
                      </a:r>
                    </a:p>
                  </a:txBody>
                  <a:tcPr/>
                </a:tc>
                <a:extLst>
                  <a:ext uri="{0D108BD9-81ED-4DB2-BD59-A6C34878D82A}">
                    <a16:rowId xmlns:a16="http://schemas.microsoft.com/office/drawing/2014/main" val="1805266031"/>
                  </a:ext>
                </a:extLst>
              </a:tr>
              <a:tr h="498854">
                <a:tc>
                  <a:txBody>
                    <a:bodyPr/>
                    <a:lstStyle/>
                    <a:p>
                      <a:pPr lvl="0">
                        <a:buNone/>
                      </a:pPr>
                      <a:r>
                        <a:rPr lang="sv-SE" sz="1100" b="1" dirty="0"/>
                        <a:t>Vi har påverkat incitamentssystemet på ett sådant sätt att finansieringen riktas till objekt som ger det största genomslaget i kommunerna.</a:t>
                      </a:r>
                      <a:r>
                        <a:rPr lang="sv-SE" sz="1100" b="1" i="0" u="none" strike="noStrike" noProof="0" dirty="0">
                          <a:latin typeface="Work Sans"/>
                        </a:rPr>
                        <a:t> Incitamentssystemet fortsätter inte i en form där finansieringen minskar statsandelarna för kommunernas basservice.</a:t>
                      </a:r>
                    </a:p>
                  </a:txBody>
                  <a:tcPr/>
                </a:tc>
                <a:tc>
                  <a:txBody>
                    <a:bodyPr/>
                    <a:lstStyle/>
                    <a:p>
                      <a:pPr marL="171450" lvl="0" indent="-171450" algn="l">
                        <a:lnSpc>
                          <a:spcPct val="100000"/>
                        </a:lnSpc>
                        <a:spcBef>
                          <a:spcPts val="0"/>
                        </a:spcBef>
                        <a:spcAft>
                          <a:spcPts val="0"/>
                        </a:spcAft>
                        <a:buFont typeface="Arial"/>
                        <a:buChar char="•"/>
                      </a:pPr>
                      <a:r>
                        <a:rPr lang="sv-SE" sz="1100" b="0"/>
                        <a:t>De bidragsberättigade objekten har diskuterats med FM och samtidigt har vi betonat att det inte finns någon anledning att fortsätta med incitamentssystemet i sin nuvarande form efter 2023.</a:t>
                      </a:r>
                    </a:p>
                    <a:p>
                      <a:pPr marL="171450" lvl="0" indent="-171450" algn="l" rtl="0">
                        <a:lnSpc>
                          <a:spcPct val="100000"/>
                        </a:lnSpc>
                        <a:spcBef>
                          <a:spcPts val="0"/>
                        </a:spcBef>
                        <a:spcAft>
                          <a:spcPts val="0"/>
                        </a:spcAft>
                        <a:buFont typeface="Arial"/>
                        <a:buChar char="•"/>
                      </a:pPr>
                      <a:endParaRPr lang="fi-FI" sz="1100" b="0" dirty="0"/>
                    </a:p>
                  </a:txBody>
                  <a:tcPr/>
                </a:tc>
                <a:extLst>
                  <a:ext uri="{0D108BD9-81ED-4DB2-BD59-A6C34878D82A}">
                    <a16:rowId xmlns:a16="http://schemas.microsoft.com/office/drawing/2014/main" val="4209965223"/>
                  </a:ext>
                </a:extLst>
              </a:tr>
              <a:tr h="498854">
                <a:tc>
                  <a:txBody>
                    <a:bodyPr/>
                    <a:lstStyle/>
                    <a:p>
                      <a:r>
                        <a:rPr lang="sv-SE" sz="1100" b="1" dirty="0"/>
                        <a:t>Kommunerna är bättre rustade att reagera på digitaliseringens konsekvenser inom arbetslivet.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dirty="0"/>
                        <a:t>Producera information och nå gemensamma insikter om att förändringarna i arbetet vid digitaliseringen av kommunens verksamhet och service bör beaktas, med särskild betoning på utmaningarna inom kommunledningen och hur arbetstagarna och kunderna beaktas i förändringen. </a:t>
                      </a:r>
                    </a:p>
                  </a:txBody>
                  <a:tcPr/>
                </a:tc>
                <a:extLst>
                  <a:ext uri="{0D108BD9-81ED-4DB2-BD59-A6C34878D82A}">
                    <a16:rowId xmlns:a16="http://schemas.microsoft.com/office/drawing/2014/main" val="2307674443"/>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Den digitala plattformsekonomins möjligheter har identifierats och utnyttjats i kommunernas verksamhet.</a:t>
                      </a:r>
                    </a:p>
                    <a:p>
                      <a:endParaRPr lang="fi-FI" sz="11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dirty="0"/>
                        <a:t>Ansluta oss till det befintliga utvecklingsarbetet och söka partnerskap i syfte att styra utvecklingsprojektens inriktning på innehåll som ligger nära kommunerna.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dirty="0"/>
                        <a:t>Samarbetet med </a:t>
                      </a:r>
                      <a:r>
                        <a:rPr lang="sv-SE" sz="1100" b="0" dirty="0" err="1"/>
                        <a:t>Sitra</a:t>
                      </a:r>
                      <a:r>
                        <a:rPr lang="sv-SE" sz="1100" b="0" dirty="0"/>
                        <a:t>: målet är att integrera temat i programmet för dataekonomi.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dirty="0"/>
                        <a:t>Utnyttja resultaten av projekten Politiska åtgärder inom plattformsekonomin samt </a:t>
                      </a:r>
                      <a:br>
                        <a:rPr lang="sv-SE" sz="1100" b="0" dirty="0"/>
                      </a:br>
                      <a:r>
                        <a:rPr lang="sv-SE" sz="1100" b="0" dirty="0" err="1"/>
                        <a:t>DigiOne</a:t>
                      </a:r>
                      <a:r>
                        <a:rPr lang="sv-SE" sz="1100" b="0" dirty="0"/>
                        <a:t> i diskussionen med samarbetspartnerna.</a:t>
                      </a:r>
                    </a:p>
                  </a:txBody>
                  <a:tcPr/>
                </a:tc>
                <a:extLst>
                  <a:ext uri="{0D108BD9-81ED-4DB2-BD59-A6C34878D82A}">
                    <a16:rowId xmlns:a16="http://schemas.microsoft.com/office/drawing/2014/main" val="1994013117"/>
                  </a:ext>
                </a:extLst>
              </a:tr>
            </a:tbl>
          </a:graphicData>
        </a:graphic>
      </p:graphicFrame>
      <p:sp>
        <p:nvSpPr>
          <p:cNvPr id="6" name="Tekstiruutu 5">
            <a:extLst>
              <a:ext uri="{FF2B5EF4-FFF2-40B4-BE49-F238E27FC236}">
                <a16:creationId xmlns:a16="http://schemas.microsoft.com/office/drawing/2014/main" id="{920C75E6-78DF-4697-B958-24C4E58A3E0F}"/>
              </a:ext>
            </a:extLst>
          </p:cNvPr>
          <p:cNvSpPr txBox="1"/>
          <p:nvPr/>
        </p:nvSpPr>
        <p:spPr>
          <a:xfrm>
            <a:off x="664019" y="261285"/>
            <a:ext cx="6990228" cy="307777"/>
          </a:xfrm>
          <a:prstGeom prst="rect">
            <a:avLst/>
          </a:prstGeom>
          <a:noFill/>
        </p:spPr>
        <p:txBody>
          <a:bodyPr wrap="square" rtlCol="0">
            <a:spAutoFit/>
          </a:bodyPr>
          <a:lstStyle/>
          <a:p>
            <a:r>
              <a:rPr lang="sv-SE" sz="1400">
                <a:solidFill>
                  <a:schemeClr val="accent3"/>
                </a:solidFill>
              </a:rPr>
              <a:t>Digitaliseringen, digital kompetens och plattformsekonomi</a:t>
            </a:r>
          </a:p>
        </p:txBody>
      </p:sp>
    </p:spTree>
    <p:extLst>
      <p:ext uri="{BB962C8B-B14F-4D97-AF65-F5344CB8AC3E}">
        <p14:creationId xmlns:p14="http://schemas.microsoft.com/office/powerpoint/2010/main" val="36083414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28</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519936" y="1772597"/>
            <a:ext cx="6480279"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b="1" dirty="0"/>
              <a:t>2.9 Den kommunala demokratins tillstånd och framtid samt stöd inför den nya fullmäktigeperioden</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8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dirty="0">
                <a:ln>
                  <a:noFill/>
                </a:ln>
                <a:solidFill>
                  <a:prstClr val="white"/>
                </a:solidFill>
                <a:uLnTx/>
                <a:uFillTx/>
                <a:latin typeface="Work Sans ExtraBold"/>
                <a:ea typeface="+mn-ea"/>
                <a:cs typeface="+mn-cs"/>
              </a:rPr>
              <a:t>Våra effektmål:</a:t>
            </a:r>
          </a:p>
          <a:p>
            <a:endParaRPr lang="fi-FI" sz="1800" dirty="0">
              <a:latin typeface="+mn-lt"/>
            </a:endParaRPr>
          </a:p>
          <a:p>
            <a:r>
              <a:rPr lang="sv-SE" sz="1800" dirty="0">
                <a:latin typeface="+mn-lt"/>
              </a:rPr>
              <a:t>Det politiska beslutsfattandet är strategiskt, långsiktigt och förmår förnya sig. Beslutsklimatet är gott och de förtroendevalda har samarbetsförmåga. </a:t>
            </a:r>
          </a:p>
          <a:p>
            <a:endParaRPr lang="fi-FI" sz="1800" dirty="0">
              <a:latin typeface="+mn-lt"/>
            </a:endParaRPr>
          </a:p>
          <a:p>
            <a:r>
              <a:rPr lang="sv-SE" sz="1800" dirty="0">
                <a:latin typeface="+mn-lt"/>
              </a:rPr>
              <a:t>Den representativa och den direkta demokratin stöder varandra och de förtroendevalda och invånarna är aktiva i skötseln av gemensamma angelägenheter. Ledning av delaktighet hör till kommunledningen. </a:t>
            </a:r>
          </a:p>
          <a:p>
            <a:endParaRPr lang="fi-FI" sz="1800" dirty="0">
              <a:latin typeface="+mn-lt"/>
            </a:endParaRPr>
          </a:p>
          <a:p>
            <a:r>
              <a:rPr lang="sv-SE" sz="1800" dirty="0">
                <a:latin typeface="+mn-lt"/>
              </a:rPr>
              <a:t>Invånarna upplever att kommunen är deras hem och litar på kommunens politiska beslutsfattande. </a:t>
            </a:r>
          </a:p>
          <a:p>
            <a:endParaRPr lang="fi-FI" sz="1800" dirty="0">
              <a:latin typeface="+mn-lt"/>
            </a:endParaRPr>
          </a:p>
          <a:p>
            <a:endParaRPr lang="fi-FI" sz="2000" dirty="0">
              <a:latin typeface="+mn-lt"/>
            </a:endParaRPr>
          </a:p>
          <a:p>
            <a:endParaRPr lang="fi-FI" sz="2000" dirty="0">
              <a:latin typeface="+mn-lt"/>
            </a:endParaRPr>
          </a:p>
          <a:p>
            <a:endParaRPr lang="fi-FI" sz="2000" dirty="0">
              <a:latin typeface="+mn-lt"/>
            </a:endParaRPr>
          </a:p>
        </p:txBody>
      </p:sp>
    </p:spTree>
    <p:extLst>
      <p:ext uri="{BB962C8B-B14F-4D97-AF65-F5344CB8AC3E}">
        <p14:creationId xmlns:p14="http://schemas.microsoft.com/office/powerpoint/2010/main" val="32755103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929118" y="902511"/>
            <a:ext cx="10658475" cy="726289"/>
          </a:xfrm>
        </p:spPr>
        <p:txBody>
          <a:bodyPr/>
          <a:lstStyle/>
          <a:p>
            <a:r>
              <a:rPr lang="sv-SE" sz="3200" dirty="0"/>
              <a:t>Effektmål och åtgärder 2022</a:t>
            </a:r>
            <a:br>
              <a:rPr lang="sv-SE" sz="1600" dirty="0"/>
            </a:br>
            <a:endParaRPr lang="sv-SE"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29</a:t>
            </a:fld>
            <a:endParaRPr lang="fi-FI"/>
          </a:p>
        </p:txBody>
      </p:sp>
      <p:graphicFrame>
        <p:nvGraphicFramePr>
          <p:cNvPr id="3" name="Taulukko 5">
            <a:extLst>
              <a:ext uri="{FF2B5EF4-FFF2-40B4-BE49-F238E27FC236}">
                <a16:creationId xmlns:a16="http://schemas.microsoft.com/office/drawing/2014/main" id="{418099D2-6559-4821-988A-70693ADE525B}"/>
              </a:ext>
            </a:extLst>
          </p:cNvPr>
          <p:cNvGraphicFramePr>
            <a:graphicFrameLocks noGrp="1"/>
          </p:cNvGraphicFramePr>
          <p:nvPr>
            <p:extLst>
              <p:ext uri="{D42A27DB-BD31-4B8C-83A1-F6EECF244321}">
                <p14:modId xmlns:p14="http://schemas.microsoft.com/office/powerpoint/2010/main" val="1568393217"/>
              </p:ext>
            </p:extLst>
          </p:nvPr>
        </p:nvGraphicFramePr>
        <p:xfrm>
          <a:off x="904126" y="1682472"/>
          <a:ext cx="10366625" cy="3474720"/>
        </p:xfrm>
        <a:graphic>
          <a:graphicData uri="http://schemas.openxmlformats.org/drawingml/2006/table">
            <a:tbl>
              <a:tblPr firstRow="1" bandRow="1">
                <a:tableStyleId>{F2DE63D5-997A-4646-A377-4702673A728D}</a:tableStyleId>
              </a:tblPr>
              <a:tblGrid>
                <a:gridCol w="4020995">
                  <a:extLst>
                    <a:ext uri="{9D8B030D-6E8A-4147-A177-3AD203B41FA5}">
                      <a16:colId xmlns:a16="http://schemas.microsoft.com/office/drawing/2014/main" val="2353044881"/>
                    </a:ext>
                  </a:extLst>
                </a:gridCol>
                <a:gridCol w="6345630">
                  <a:extLst>
                    <a:ext uri="{9D8B030D-6E8A-4147-A177-3AD203B41FA5}">
                      <a16:colId xmlns:a16="http://schemas.microsoft.com/office/drawing/2014/main" val="2709432237"/>
                    </a:ext>
                  </a:extLst>
                </a:gridCol>
              </a:tblGrid>
              <a:tr h="304526">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1250226063"/>
                  </a:ext>
                </a:extLst>
              </a:tr>
              <a:tr h="1370367">
                <a:tc>
                  <a:txBody>
                    <a:bodyPr/>
                    <a:lstStyle/>
                    <a:p>
                      <a:r>
                        <a:rPr lang="sv-SE" sz="1400" b="1" i="0" dirty="0"/>
                        <a:t>De förtroendevaldas kompetens och de olika organens verksamhets- och arbetssätt har utvecklats under den nya fullmäktigeperioden.</a:t>
                      </a:r>
                    </a:p>
                    <a:p>
                      <a:endParaRPr lang="fi-FI" sz="1400" dirty="0"/>
                    </a:p>
                  </a:txBody>
                  <a:tcPr/>
                </a:tc>
                <a:tc>
                  <a:txBody>
                    <a:bodyPr/>
                    <a:lstStyle/>
                    <a:p>
                      <a:pPr marL="171450" indent="-171450">
                        <a:buFont typeface="Arial" panose="020B0604020202020204" pitchFamily="34" charset="0"/>
                        <a:buChar char="•"/>
                      </a:pPr>
                      <a:r>
                        <a:rPr lang="sv-SE" sz="1400" dirty="0"/>
                        <a:t>Bredda de förtroendevaldas kunskapsbas och stöda goda verksamhets- och arbetsformer genom tjänsten Kommunpolitikern.</a:t>
                      </a:r>
                    </a:p>
                    <a:p>
                      <a:pPr marL="171450" indent="-171450">
                        <a:buFont typeface="Arial" panose="020B0604020202020204" pitchFamily="34" charset="0"/>
                        <a:buChar char="•"/>
                      </a:pPr>
                      <a:r>
                        <a:rPr lang="sv-SE" sz="1400" dirty="0"/>
                        <a:t>Sparra dubbelt ledarskap genom projektet Nya generationens organisation och ledarskap och Nätverket för heltids- och deltidsordförande.</a:t>
                      </a:r>
                    </a:p>
                    <a:p>
                      <a:endParaRPr lang="fi-FI" sz="1400" dirty="0"/>
                    </a:p>
                  </a:txBody>
                  <a:tcPr/>
                </a:tc>
                <a:extLst>
                  <a:ext uri="{0D108BD9-81ED-4DB2-BD59-A6C34878D82A}">
                    <a16:rowId xmlns:a16="http://schemas.microsoft.com/office/drawing/2014/main" val="360107736"/>
                  </a:ext>
                </a:extLst>
              </a:tr>
              <a:tr h="1796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u="none" strike="noStrike" cap="none" normalizeH="0" baseline="0" noProof="0">
                          <a:ln>
                            <a:noFill/>
                          </a:ln>
                          <a:solidFill>
                            <a:schemeClr val="tx1"/>
                          </a:solidFill>
                          <a:uLnTx/>
                          <a:uFillTx/>
                        </a:rPr>
                        <a:t>Kontinuiteten i det representativa beslutsfattandet säkerställs liksom invånarnas mångsidiga möjligheter att delta och påverka.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u="none" strike="noStrike" cap="none" normalizeH="0" baseline="0" noProof="0" dirty="0">
                          <a:ln>
                            <a:noFill/>
                          </a:ln>
                          <a:solidFill>
                            <a:srgbClr val="000000"/>
                          </a:solidFill>
                          <a:uLnTx/>
                          <a:uFillTx/>
                        </a:rPr>
                        <a:t>Utveckla tillsammans och sprida olika invånargruppers sätt att delta och påverka samt stöda olika sätt för invånarna att själv fatta beslut genom Nätverket för kommunal demokrati och demokratinätverket för de sex största städerna.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u="none" strike="noStrike" cap="none" normalizeH="0" baseline="0" noProof="0" dirty="0">
                          <a:ln>
                            <a:noFill/>
                          </a:ln>
                          <a:solidFill>
                            <a:srgbClr val="000000"/>
                          </a:solidFill>
                          <a:uLnTx/>
                          <a:uFillTx/>
                        </a:rPr>
                        <a:t>Kommunicera och synliggöra modeller för ledning av delaktighet samt modeller för hur man kan koppla ihop den representativa och den direkta demokratin.</a:t>
                      </a:r>
                    </a:p>
                    <a:p>
                      <a:endParaRPr lang="fi-FI" sz="1400" dirty="0"/>
                    </a:p>
                  </a:txBody>
                  <a:tcPr/>
                </a:tc>
                <a:extLst>
                  <a:ext uri="{0D108BD9-81ED-4DB2-BD59-A6C34878D82A}">
                    <a16:rowId xmlns:a16="http://schemas.microsoft.com/office/drawing/2014/main" val="1476059459"/>
                  </a:ext>
                </a:extLst>
              </a:tr>
            </a:tbl>
          </a:graphicData>
        </a:graphic>
      </p:graphicFrame>
      <p:sp>
        <p:nvSpPr>
          <p:cNvPr id="5" name="Tekstiruutu 4">
            <a:extLst>
              <a:ext uri="{FF2B5EF4-FFF2-40B4-BE49-F238E27FC236}">
                <a16:creationId xmlns:a16="http://schemas.microsoft.com/office/drawing/2014/main" id="{7EDED310-2D1F-4B22-8673-80F687B96BAA}"/>
              </a:ext>
            </a:extLst>
          </p:cNvPr>
          <p:cNvSpPr txBox="1"/>
          <p:nvPr/>
        </p:nvSpPr>
        <p:spPr>
          <a:xfrm>
            <a:off x="850134" y="346974"/>
            <a:ext cx="9062289" cy="307777"/>
          </a:xfrm>
          <a:prstGeom prst="rect">
            <a:avLst/>
          </a:prstGeom>
          <a:noFill/>
        </p:spPr>
        <p:txBody>
          <a:bodyPr wrap="square" rtlCol="0">
            <a:spAutoFit/>
          </a:bodyPr>
          <a:lstStyle/>
          <a:p>
            <a:r>
              <a:rPr lang="sv-SE" sz="1400" dirty="0">
                <a:solidFill>
                  <a:schemeClr val="accent3"/>
                </a:solidFill>
              </a:rPr>
              <a:t>Den kommunala demokratins tillstånd och framtid samt stöd inför den nya fullmäktigeperioden</a:t>
            </a:r>
          </a:p>
        </p:txBody>
      </p:sp>
    </p:spTree>
    <p:extLst>
      <p:ext uri="{BB962C8B-B14F-4D97-AF65-F5344CB8AC3E}">
        <p14:creationId xmlns:p14="http://schemas.microsoft.com/office/powerpoint/2010/main" val="30641925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6DDEFA0-1E3D-437D-A773-0513C8E483B5}"/>
              </a:ext>
            </a:extLst>
          </p:cNvPr>
          <p:cNvSpPr>
            <a:spLocks noGrp="1"/>
          </p:cNvSpPr>
          <p:nvPr>
            <p:ph type="sldNum" sz="quarter" idx="12"/>
          </p:nvPr>
        </p:nvSpPr>
        <p:spPr/>
        <p:txBody>
          <a:bodyPr/>
          <a:lstStyle/>
          <a:p>
            <a:fld id="{0861148C-697E-4B67-BDAA-872F34DF1106}" type="slidenum">
              <a:rPr lang="fi-FI" smtClean="0"/>
              <a:pPr/>
              <a:t>3</a:t>
            </a:fld>
            <a:endParaRPr lang="fi-FI"/>
          </a:p>
        </p:txBody>
      </p:sp>
      <p:sp>
        <p:nvSpPr>
          <p:cNvPr id="3" name="Tekstin paikkamerkki 2">
            <a:extLst>
              <a:ext uri="{FF2B5EF4-FFF2-40B4-BE49-F238E27FC236}">
                <a16:creationId xmlns:a16="http://schemas.microsoft.com/office/drawing/2014/main" id="{4E9A0A87-DEFF-4942-B2CC-2BAE2150A3EE}"/>
              </a:ext>
            </a:extLst>
          </p:cNvPr>
          <p:cNvSpPr>
            <a:spLocks noGrp="1"/>
          </p:cNvSpPr>
          <p:nvPr>
            <p:ph type="body" sz="quarter" idx="13"/>
          </p:nvPr>
        </p:nvSpPr>
        <p:spPr/>
        <p:txBody>
          <a:bodyPr/>
          <a:lstStyle/>
          <a:p>
            <a:r>
              <a:rPr lang="sv-SE"/>
              <a:t>1. </a:t>
            </a:r>
            <a:r>
              <a:rPr lang="sv-SE" sz="3600"/>
              <a:t>Vision, mission, värderingar </a:t>
            </a:r>
          </a:p>
          <a:p>
            <a:r>
              <a:rPr lang="sv-SE" sz="3600"/>
              <a:t>strategiska prioriteringar </a:t>
            </a:r>
          </a:p>
          <a:p>
            <a:endParaRPr lang="fi-FI" sz="3600" dirty="0"/>
          </a:p>
          <a:p>
            <a:r>
              <a:rPr lang="sv-SE" sz="2800"/>
              <a:t>(gäller tills vidare, </a:t>
            </a:r>
          </a:p>
          <a:p>
            <a:r>
              <a:rPr lang="sv-SE" sz="2800"/>
              <a:t>justeras för år 2023)</a:t>
            </a:r>
          </a:p>
        </p:txBody>
      </p:sp>
    </p:spTree>
    <p:extLst>
      <p:ext uri="{BB962C8B-B14F-4D97-AF65-F5344CB8AC3E}">
        <p14:creationId xmlns:p14="http://schemas.microsoft.com/office/powerpoint/2010/main" val="15858905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30</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312024" y="1412776"/>
            <a:ext cx="5143661"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sv-SE" sz="2800" dirty="0"/>
              <a:t>2.10 Städerna främjar en hållbar utveckling</a:t>
            </a: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8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sv-SE" sz="2000" b="0" i="0" u="none" strike="noStrike" cap="none" normalizeH="0" baseline="0" noProof="0" dirty="0">
                <a:ln>
                  <a:noFill/>
                </a:ln>
                <a:solidFill>
                  <a:prstClr val="white"/>
                </a:solidFill>
                <a:uLnTx/>
                <a:uFillTx/>
                <a:latin typeface="Work Sans ExtraBold"/>
                <a:ea typeface="+mn-ea"/>
                <a:cs typeface="+mn-cs"/>
              </a:rPr>
              <a:t>Våra effektmål:</a:t>
            </a:r>
          </a:p>
          <a:p>
            <a:endParaRPr lang="fi-FI" sz="2400" dirty="0"/>
          </a:p>
          <a:p>
            <a:r>
              <a:rPr lang="sv-SE" sz="1800" dirty="0"/>
              <a:t>Städernas roll som tillväxtmotorer samt deras förmåga att växa, investera och skapa välfärd och livskraft i ett större område är tryggad</a:t>
            </a:r>
            <a:r>
              <a:rPr lang="sv-SE" sz="1800" dirty="0">
                <a:solidFill>
                  <a:srgbClr val="FFFFFF"/>
                </a:solidFill>
                <a:latin typeface="Segoe UI" panose="020B0502040204020203" pitchFamily="34" charset="0"/>
              </a:rPr>
              <a:t>.</a:t>
            </a:r>
            <a:endParaRPr lang="sv-SE" sz="1800" b="0" dirty="0">
              <a:solidFill>
                <a:srgbClr val="FFFFFF"/>
              </a:solidFill>
              <a:latin typeface="Segoe UI" panose="020B0502040204020203" pitchFamily="34" charset="0"/>
            </a:endParaRPr>
          </a:p>
          <a:p>
            <a:endParaRPr lang="fi-FI" sz="2400" dirty="0"/>
          </a:p>
        </p:txBody>
      </p:sp>
    </p:spTree>
    <p:extLst>
      <p:ext uri="{BB962C8B-B14F-4D97-AF65-F5344CB8AC3E}">
        <p14:creationId xmlns:p14="http://schemas.microsoft.com/office/powerpoint/2010/main" val="37149363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586903" y="582833"/>
            <a:ext cx="10658475" cy="1008113"/>
          </a:xfrm>
        </p:spPr>
        <p:txBody>
          <a:bodyPr/>
          <a:lstStyle/>
          <a:p>
            <a:r>
              <a:rPr lang="sv-SE" sz="3200"/>
              <a:t>Effektmål och åtgärder 2022</a:t>
            </a:r>
            <a:br>
              <a:rPr lang="sv-SE" sz="1600"/>
            </a:br>
            <a:endParaRPr lang="sv-SE" sz="160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31</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167646088"/>
              </p:ext>
            </p:extLst>
          </p:nvPr>
        </p:nvGraphicFramePr>
        <p:xfrm>
          <a:off x="586903" y="1251899"/>
          <a:ext cx="11018192" cy="3779520"/>
        </p:xfrm>
        <a:graphic>
          <a:graphicData uri="http://schemas.openxmlformats.org/drawingml/2006/table">
            <a:tbl>
              <a:tblPr firstRow="1" bandRow="1">
                <a:tableStyleId>{F2DE63D5-997A-4646-A377-4702673A728D}</a:tableStyleId>
              </a:tblPr>
              <a:tblGrid>
                <a:gridCol w="3019801">
                  <a:extLst>
                    <a:ext uri="{9D8B030D-6E8A-4147-A177-3AD203B41FA5}">
                      <a16:colId xmlns:a16="http://schemas.microsoft.com/office/drawing/2014/main" val="3052323804"/>
                    </a:ext>
                  </a:extLst>
                </a:gridCol>
                <a:gridCol w="7998391">
                  <a:extLst>
                    <a:ext uri="{9D8B030D-6E8A-4147-A177-3AD203B41FA5}">
                      <a16:colId xmlns:a16="http://schemas.microsoft.com/office/drawing/2014/main" val="1734561935"/>
                    </a:ext>
                  </a:extLst>
                </a:gridCol>
              </a:tblGrid>
              <a:tr h="288032">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3734606832"/>
                  </a:ext>
                </a:extLst>
              </a:tr>
              <a:tr h="847328">
                <a:tc>
                  <a:txBody>
                    <a:bodyPr/>
                    <a:lstStyle/>
                    <a:p>
                      <a:r>
                        <a:rPr lang="sv-SE" sz="1400" b="1" dirty="0">
                          <a:solidFill>
                            <a:schemeClr val="tx1"/>
                          </a:solidFill>
                        </a:rPr>
                        <a:t>Beakta städerna och urbaniseringen som ett fenomen som har betydelse i samband med samhälleliga reformer.</a:t>
                      </a:r>
                    </a:p>
                  </a:txBody>
                  <a:tcPr/>
                </a:tc>
                <a:tc>
                  <a:txBody>
                    <a:bodyPr/>
                    <a:lstStyle/>
                    <a:p>
                      <a:pPr marL="285750" indent="-285750">
                        <a:buFont typeface="Arial" panose="020B0604020202020204" pitchFamily="34" charset="0"/>
                        <a:buChar char="•"/>
                      </a:pPr>
                      <a:r>
                        <a:rPr lang="sv-SE" sz="1400" i="0"/>
                        <a:t>Beakta stadsperspektivet i Kommunförbundets arbete med Nya hållbara kommuner och Finansministeriets arbete med framtidens kommunpolitik 2022.</a:t>
                      </a:r>
                    </a:p>
                    <a:p>
                      <a:pPr marL="285750" indent="-285750">
                        <a:buFont typeface="Arial" panose="020B0604020202020204" pitchFamily="34" charset="0"/>
                        <a:buChar char="•"/>
                      </a:pPr>
                      <a:r>
                        <a:rPr lang="sv-SE" sz="1400" i="0"/>
                        <a:t>Kommunförbundets stadspolitiska åtgärdsprogram genomförs / åtgärder 2022</a:t>
                      </a:r>
                    </a:p>
                    <a:p>
                      <a:pPr marL="0" indent="0" algn="l" rtl="0">
                        <a:buFont typeface="Arial" panose="020B0604020202020204" pitchFamily="34" charset="0"/>
                        <a:buNone/>
                      </a:pPr>
                      <a:endParaRPr lang="fi-FI" sz="1400" i="0"/>
                    </a:p>
                  </a:txBody>
                  <a:tcPr/>
                </a:tc>
                <a:extLst>
                  <a:ext uri="{0D108BD9-81ED-4DB2-BD59-A6C34878D82A}">
                    <a16:rowId xmlns:a16="http://schemas.microsoft.com/office/drawing/2014/main" val="4253487791"/>
                  </a:ext>
                </a:extLst>
              </a:tr>
              <a:tr h="847328">
                <a:tc>
                  <a:txBody>
                    <a:bodyPr/>
                    <a:lstStyle/>
                    <a:p>
                      <a:r>
                        <a:rPr lang="sv-SE" sz="1400" b="1" dirty="0">
                          <a:solidFill>
                            <a:schemeClr val="tx1"/>
                          </a:solidFill>
                        </a:rPr>
                        <a:t>I samarbete med städerna och staten eftersträvas en </a:t>
                      </a:r>
                      <a:r>
                        <a:rPr lang="sv-SE" sz="1400" b="1" dirty="0" err="1">
                          <a:solidFill>
                            <a:schemeClr val="tx1"/>
                          </a:solidFill>
                        </a:rPr>
                        <a:t>stadspolitik</a:t>
                      </a:r>
                      <a:r>
                        <a:rPr lang="sv-SE" sz="1400" b="1" dirty="0">
                          <a:solidFill>
                            <a:schemeClr val="tx1"/>
                          </a:solidFill>
                        </a:rPr>
                        <a:t> med större genomslag.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t>Delta aktivt i utformningen av en </a:t>
                      </a:r>
                      <a:r>
                        <a:rPr lang="sv-SE" sz="1400" b="0" dirty="0" err="1"/>
                        <a:t>samhällspolitik</a:t>
                      </a:r>
                      <a:r>
                        <a:rPr lang="sv-SE" sz="1400" b="0" dirty="0"/>
                        <a:t> som tryggar städernas utveckling.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t>Öka förståelsen för stadsutvecklingen genom att samla och producera exakta stadsdata i samarbete med städer, ministerier och andra informationsproducenter.</a:t>
                      </a:r>
                    </a:p>
                  </a:txBody>
                  <a:tcPr/>
                </a:tc>
                <a:extLst>
                  <a:ext uri="{0D108BD9-81ED-4DB2-BD59-A6C34878D82A}">
                    <a16:rowId xmlns:a16="http://schemas.microsoft.com/office/drawing/2014/main" val="667141435"/>
                  </a:ext>
                </a:extLst>
              </a:tr>
              <a:tr h="584182">
                <a:tc>
                  <a:txBody>
                    <a:bodyPr/>
                    <a:lstStyle/>
                    <a:p>
                      <a:r>
                        <a:rPr lang="sv-SE" sz="1400" b="1" dirty="0">
                          <a:solidFill>
                            <a:schemeClr val="tx1"/>
                          </a:solidFill>
                          <a:latin typeface="+mn-lt"/>
                          <a:ea typeface="+mn-ea"/>
                          <a:cs typeface="+mn-cs"/>
                        </a:rPr>
                        <a:t>Delta i lösandet av utmaningar av olika dimension och förebyggandet av problem som beror på urbaniseringen.</a:t>
                      </a:r>
                    </a:p>
                  </a:txBody>
                  <a:tcPr/>
                </a:tc>
                <a:tc>
                  <a:txBody>
                    <a:bodyPr/>
                    <a:lstStyle/>
                    <a:p>
                      <a:pPr marL="171450" indent="-171450">
                        <a:buFont typeface="Arial" panose="020B0604020202020204" pitchFamily="34" charset="0"/>
                        <a:buChar char="•"/>
                      </a:pPr>
                      <a:r>
                        <a:rPr lang="sv-SE" sz="1400" dirty="0"/>
                        <a:t>Bidra aktivt till diskussionen om utmaningarna och möjligheterna som är förknippade med flyttningsrörelser, segregation och invandring.</a:t>
                      </a:r>
                    </a:p>
                    <a:p>
                      <a:pPr marL="171450" indent="-171450">
                        <a:buFont typeface="Arial" panose="020B0604020202020204" pitchFamily="34" charset="0"/>
                        <a:buChar char="•"/>
                      </a:pPr>
                      <a:r>
                        <a:rPr lang="sv-SE" sz="1400" dirty="0"/>
                        <a:t>Utvidga den </a:t>
                      </a:r>
                      <a:r>
                        <a:rPr lang="sv-SE" sz="1400" dirty="0" err="1"/>
                        <a:t>stadspolitiska</a:t>
                      </a:r>
                      <a:r>
                        <a:rPr lang="sv-SE" sz="1400" dirty="0"/>
                        <a:t> intressebevakningen och samarbetsmetoderna till att gälla också stadsregioner och regionstäder. </a:t>
                      </a:r>
                    </a:p>
                    <a:p>
                      <a:pPr marL="171450" indent="-171450">
                        <a:buFont typeface="Arial" panose="020B0604020202020204" pitchFamily="34" charset="0"/>
                        <a:buChar char="•"/>
                      </a:pPr>
                      <a:r>
                        <a:rPr lang="sv-SE" sz="1400" dirty="0"/>
                        <a:t>Följa upp och rapportera aktivt om olika urbana fenomen (t.ex. plattformsekonomin, den kreativa ekonomins former, digitaliseringen, staden som en tjänst, osv.) </a:t>
                      </a:r>
                    </a:p>
                  </a:txBody>
                  <a:tcPr/>
                </a:tc>
                <a:extLst>
                  <a:ext uri="{0D108BD9-81ED-4DB2-BD59-A6C34878D82A}">
                    <a16:rowId xmlns:a16="http://schemas.microsoft.com/office/drawing/2014/main" val="4141619030"/>
                  </a:ext>
                </a:extLst>
              </a:tr>
            </a:tbl>
          </a:graphicData>
        </a:graphic>
      </p:graphicFrame>
      <p:sp>
        <p:nvSpPr>
          <p:cNvPr id="6" name="Tekstiruutu 5">
            <a:extLst>
              <a:ext uri="{FF2B5EF4-FFF2-40B4-BE49-F238E27FC236}">
                <a16:creationId xmlns:a16="http://schemas.microsoft.com/office/drawing/2014/main" id="{DBD092BE-613D-43B8-81D8-BF50EBDEAB22}"/>
              </a:ext>
            </a:extLst>
          </p:cNvPr>
          <p:cNvSpPr txBox="1"/>
          <p:nvPr/>
        </p:nvSpPr>
        <p:spPr>
          <a:xfrm>
            <a:off x="511088" y="275056"/>
            <a:ext cx="6990228" cy="307777"/>
          </a:xfrm>
          <a:prstGeom prst="rect">
            <a:avLst/>
          </a:prstGeom>
          <a:noFill/>
        </p:spPr>
        <p:txBody>
          <a:bodyPr wrap="square" rtlCol="0">
            <a:spAutoFit/>
          </a:bodyPr>
          <a:lstStyle/>
          <a:p>
            <a:r>
              <a:rPr lang="sv-SE" sz="1400">
                <a:solidFill>
                  <a:schemeClr val="accent3"/>
                </a:solidFill>
              </a:rPr>
              <a:t>Städerna främjar en hållbar utveckling</a:t>
            </a:r>
          </a:p>
        </p:txBody>
      </p:sp>
    </p:spTree>
    <p:extLst>
      <p:ext uri="{BB962C8B-B14F-4D97-AF65-F5344CB8AC3E}">
        <p14:creationId xmlns:p14="http://schemas.microsoft.com/office/powerpoint/2010/main" val="25067743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9AA1D3D-CA91-4D5E-A036-5DA8BCF719B2}"/>
              </a:ext>
            </a:extLst>
          </p:cNvPr>
          <p:cNvSpPr>
            <a:spLocks noGrp="1"/>
          </p:cNvSpPr>
          <p:nvPr>
            <p:ph type="sldNum" sz="quarter" idx="12"/>
          </p:nvPr>
        </p:nvSpPr>
        <p:spPr/>
        <p:txBody>
          <a:bodyPr/>
          <a:lstStyle/>
          <a:p>
            <a:fld id="{0861148C-697E-4B67-BDAA-872F34DF1106}" type="slidenum">
              <a:rPr lang="fi-FI" smtClean="0"/>
              <a:pPr/>
              <a:t>32</a:t>
            </a:fld>
            <a:endParaRPr lang="fi-FI"/>
          </a:p>
        </p:txBody>
      </p:sp>
      <p:sp>
        <p:nvSpPr>
          <p:cNvPr id="3" name="Tekstin paikkamerkki 2">
            <a:extLst>
              <a:ext uri="{FF2B5EF4-FFF2-40B4-BE49-F238E27FC236}">
                <a16:creationId xmlns:a16="http://schemas.microsoft.com/office/drawing/2014/main" id="{6D9F2430-4DDF-4CA0-AA31-B9A59E5D657A}"/>
              </a:ext>
            </a:extLst>
          </p:cNvPr>
          <p:cNvSpPr>
            <a:spLocks noGrp="1"/>
          </p:cNvSpPr>
          <p:nvPr>
            <p:ph type="body" sz="quarter" idx="13"/>
          </p:nvPr>
        </p:nvSpPr>
        <p:spPr>
          <a:xfrm>
            <a:off x="5519936" y="1052670"/>
            <a:ext cx="5905302" cy="4464620"/>
          </a:xfrm>
        </p:spPr>
        <p:txBody>
          <a:bodyPr/>
          <a:lstStyle/>
          <a:p>
            <a:r>
              <a:rPr lang="sv-SE" sz="3200" dirty="0"/>
              <a:t>3. Beaktande av det komplexa kommunfältet i främjandet av strategiska teman och mål: kundrelationsplaner</a:t>
            </a:r>
          </a:p>
        </p:txBody>
      </p:sp>
    </p:spTree>
    <p:extLst>
      <p:ext uri="{BB962C8B-B14F-4D97-AF65-F5344CB8AC3E}">
        <p14:creationId xmlns:p14="http://schemas.microsoft.com/office/powerpoint/2010/main" val="19747615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60EED-7832-4F50-9D79-508614DF26F9}"/>
              </a:ext>
            </a:extLst>
          </p:cNvPr>
          <p:cNvSpPr>
            <a:spLocks noGrp="1"/>
          </p:cNvSpPr>
          <p:nvPr>
            <p:ph type="title"/>
          </p:nvPr>
        </p:nvSpPr>
        <p:spPr/>
        <p:txBody>
          <a:bodyPr/>
          <a:lstStyle/>
          <a:p>
            <a:r>
              <a:rPr lang="sv-SE"/>
              <a:t>Kundrelationsplaner</a:t>
            </a:r>
          </a:p>
        </p:txBody>
      </p:sp>
      <p:sp>
        <p:nvSpPr>
          <p:cNvPr id="3" name="Sisällön paikkamerkki 2">
            <a:extLst>
              <a:ext uri="{FF2B5EF4-FFF2-40B4-BE49-F238E27FC236}">
                <a16:creationId xmlns:a16="http://schemas.microsoft.com/office/drawing/2014/main" id="{AEDADA4D-D62A-4527-AC17-6435B9D3550E}"/>
              </a:ext>
            </a:extLst>
          </p:cNvPr>
          <p:cNvSpPr>
            <a:spLocks noGrp="1"/>
          </p:cNvSpPr>
          <p:nvPr>
            <p:ph idx="1"/>
          </p:nvPr>
        </p:nvSpPr>
        <p:spPr>
          <a:xfrm>
            <a:off x="766762" y="1731986"/>
            <a:ext cx="10658475" cy="3816648"/>
          </a:xfrm>
        </p:spPr>
        <p:txBody>
          <a:bodyPr/>
          <a:lstStyle/>
          <a:p>
            <a:r>
              <a:rPr lang="sv-SE"/>
              <a:t>Kundrelationsplaner är Kommunförbundets och kommunnätverkens gemensamma verktyg för att främja förbundets strategiska mål och samordna dem med olika kommuners eller organisationers egna frågor.</a:t>
            </a:r>
          </a:p>
          <a:p>
            <a:r>
              <a:rPr lang="sv-SE"/>
              <a:t>Kundrelationsplaner som anknyter till Kommunförbundets strategi: </a:t>
            </a:r>
          </a:p>
          <a:p>
            <a:pPr lvl="1"/>
            <a:r>
              <a:rPr lang="sv-SE"/>
              <a:t>Kundrelationsplan för arbetsgruppen för stadspolitik (C23)</a:t>
            </a:r>
          </a:p>
          <a:p>
            <a:pPr lvl="1"/>
            <a:r>
              <a:rPr lang="sv-SE"/>
              <a:t>Kundrelationsplan för nätverket för kranskommunerna</a:t>
            </a:r>
          </a:p>
          <a:p>
            <a:pPr lvl="1"/>
            <a:r>
              <a:rPr lang="sv-SE"/>
              <a:t>Kundrelationsplan för nätverket för regionstäder</a:t>
            </a:r>
          </a:p>
          <a:p>
            <a:pPr lvl="1"/>
            <a:r>
              <a:rPr lang="sv-SE"/>
              <a:t>Kundrelationsplan för nätverket för små kommuner</a:t>
            </a:r>
          </a:p>
          <a:p>
            <a:pPr lvl="1"/>
            <a:r>
              <a:rPr lang="sv-SE"/>
              <a:t>Kundrelationsplan för de tvåspråkiga kommunerna </a:t>
            </a:r>
          </a:p>
          <a:p>
            <a:pPr lvl="1"/>
            <a:r>
              <a:rPr lang="sv-SE"/>
              <a:t>Kundrelationsplan för landskapsförbunden</a:t>
            </a:r>
          </a:p>
          <a:p>
            <a:pPr lvl="1"/>
            <a:r>
              <a:rPr lang="sv-SE"/>
              <a:t>Kundrelationsplan för anordnare av yrkesutbildning</a:t>
            </a:r>
          </a:p>
          <a:p>
            <a:pPr lvl="1"/>
            <a:r>
              <a:rPr lang="sv-SE"/>
              <a:t>Kundrelationsplan för sjukvårdsdistrikten</a:t>
            </a:r>
          </a:p>
          <a:p>
            <a:pPr lvl="1"/>
            <a:r>
              <a:rPr lang="sv-SE"/>
              <a:t>Kundrelationsplan för specialomsorgsdistrikten</a:t>
            </a:r>
          </a:p>
          <a:p>
            <a:pPr lvl="1"/>
            <a:r>
              <a:rPr lang="sv-SE"/>
              <a:t>Kundrelationsplan för räddningsverken</a:t>
            </a:r>
          </a:p>
        </p:txBody>
      </p:sp>
      <p:sp>
        <p:nvSpPr>
          <p:cNvPr id="4" name="Dian numeron paikkamerkki 3">
            <a:extLst>
              <a:ext uri="{FF2B5EF4-FFF2-40B4-BE49-F238E27FC236}">
                <a16:creationId xmlns:a16="http://schemas.microsoft.com/office/drawing/2014/main" id="{945B2156-F742-4F75-A13C-783A3DF7D1FD}"/>
              </a:ext>
            </a:extLst>
          </p:cNvPr>
          <p:cNvSpPr>
            <a:spLocks noGrp="1"/>
          </p:cNvSpPr>
          <p:nvPr>
            <p:ph type="sldNum" sz="quarter" idx="12"/>
          </p:nvPr>
        </p:nvSpPr>
        <p:spPr/>
        <p:txBody>
          <a:bodyPr/>
          <a:lstStyle/>
          <a:p>
            <a:fld id="{0861148C-697E-4B67-BDAA-872F34DF1106}" type="slidenum">
              <a:rPr lang="fi-FI" smtClean="0"/>
              <a:t>33</a:t>
            </a:fld>
            <a:endParaRPr lang="fi-FI"/>
          </a:p>
        </p:txBody>
      </p:sp>
    </p:spTree>
    <p:extLst>
      <p:ext uri="{BB962C8B-B14F-4D97-AF65-F5344CB8AC3E}">
        <p14:creationId xmlns:p14="http://schemas.microsoft.com/office/powerpoint/2010/main" val="28508452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EA34417-5C24-4716-9F9A-5D50459B9F9B}"/>
              </a:ext>
            </a:extLst>
          </p:cNvPr>
          <p:cNvSpPr>
            <a:spLocks noGrp="1"/>
          </p:cNvSpPr>
          <p:nvPr>
            <p:ph type="sldNum" sz="quarter" idx="12"/>
          </p:nvPr>
        </p:nvSpPr>
        <p:spPr/>
        <p:txBody>
          <a:bodyPr/>
          <a:lstStyle/>
          <a:p>
            <a:fld id="{0861148C-697E-4B67-BDAA-872F34DF1106}" type="slidenum">
              <a:rPr lang="fi-FI" smtClean="0"/>
              <a:pPr/>
              <a:t>34</a:t>
            </a:fld>
            <a:endParaRPr lang="fi-FI"/>
          </a:p>
        </p:txBody>
      </p:sp>
      <p:sp>
        <p:nvSpPr>
          <p:cNvPr id="3" name="Tekstin paikkamerkki 2">
            <a:extLst>
              <a:ext uri="{FF2B5EF4-FFF2-40B4-BE49-F238E27FC236}">
                <a16:creationId xmlns:a16="http://schemas.microsoft.com/office/drawing/2014/main" id="{6D544CD7-C892-437D-ACC4-99CBF0606BEC}"/>
              </a:ext>
            </a:extLst>
          </p:cNvPr>
          <p:cNvSpPr>
            <a:spLocks noGrp="1"/>
          </p:cNvSpPr>
          <p:nvPr>
            <p:ph type="body" sz="quarter" idx="13"/>
          </p:nvPr>
        </p:nvSpPr>
        <p:spPr/>
        <p:txBody>
          <a:bodyPr/>
          <a:lstStyle/>
          <a:p>
            <a:r>
              <a:rPr lang="sv-SE"/>
              <a:t>4. Målen för Kommunförbundets EU-verksamhet och internationella verksamhet</a:t>
            </a:r>
          </a:p>
        </p:txBody>
      </p:sp>
    </p:spTree>
    <p:extLst>
      <p:ext uri="{BB962C8B-B14F-4D97-AF65-F5344CB8AC3E}">
        <p14:creationId xmlns:p14="http://schemas.microsoft.com/office/powerpoint/2010/main" val="3804641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E932A1-C16B-47A3-A15E-964564279F98}"/>
              </a:ext>
            </a:extLst>
          </p:cNvPr>
          <p:cNvSpPr>
            <a:spLocks noGrp="1"/>
          </p:cNvSpPr>
          <p:nvPr>
            <p:ph type="title"/>
          </p:nvPr>
        </p:nvSpPr>
        <p:spPr>
          <a:xfrm>
            <a:off x="766763" y="836711"/>
            <a:ext cx="11305901" cy="1008113"/>
          </a:xfrm>
        </p:spPr>
        <p:txBody>
          <a:bodyPr/>
          <a:lstStyle/>
          <a:p>
            <a:r>
              <a:rPr lang="sv-SE" dirty="0"/>
              <a:t>Målen för Kommunförbundets EU-verksamhet och internationella verksamhet</a:t>
            </a:r>
          </a:p>
        </p:txBody>
      </p:sp>
      <p:sp>
        <p:nvSpPr>
          <p:cNvPr id="3" name="Sisällön paikkamerkki 2">
            <a:extLst>
              <a:ext uri="{FF2B5EF4-FFF2-40B4-BE49-F238E27FC236}">
                <a16:creationId xmlns:a16="http://schemas.microsoft.com/office/drawing/2014/main" id="{EB2D69A9-369E-4ABA-804A-CB373D4AB604}"/>
              </a:ext>
            </a:extLst>
          </p:cNvPr>
          <p:cNvSpPr>
            <a:spLocks noGrp="1"/>
          </p:cNvSpPr>
          <p:nvPr>
            <p:ph idx="1"/>
          </p:nvPr>
        </p:nvSpPr>
        <p:spPr>
          <a:xfrm>
            <a:off x="766763" y="2168748"/>
            <a:ext cx="10658475" cy="3816648"/>
          </a:xfrm>
        </p:spPr>
        <p:txBody>
          <a:bodyPr/>
          <a:lstStyle/>
          <a:p>
            <a:r>
              <a:rPr lang="sv-SE" dirty="0"/>
              <a:t>EU-verksamheten och den internationella verksamheten är en del av hela Kommunförbundets verksamhet och utvecklingsarbete. </a:t>
            </a:r>
          </a:p>
          <a:p>
            <a:r>
              <a:rPr lang="sv-SE" dirty="0"/>
              <a:t>Målen för verksamheten har utformats för att stöda prioriteringarna i Kommunförbundets strategi. </a:t>
            </a:r>
          </a:p>
          <a:p>
            <a:r>
              <a:rPr lang="sv-SE" dirty="0"/>
              <a:t>Målen har formulerats under tre teman:</a:t>
            </a:r>
          </a:p>
          <a:p>
            <a:pPr marL="787400" lvl="1" indent="-342900">
              <a:buFont typeface="+mj-lt"/>
              <a:buAutoNum type="arabicPeriod"/>
            </a:pPr>
            <a:r>
              <a:rPr lang="sv-SE" sz="2000" dirty="0"/>
              <a:t>Hållbar utveckling</a:t>
            </a:r>
          </a:p>
          <a:p>
            <a:pPr marL="787400" lvl="1" indent="-342900">
              <a:buFont typeface="+mj-lt"/>
              <a:buAutoNum type="arabicPeriod"/>
            </a:pPr>
            <a:r>
              <a:rPr lang="sv-SE" sz="2000" dirty="0"/>
              <a:t>Digitalisering</a:t>
            </a:r>
          </a:p>
          <a:p>
            <a:pPr marL="787400" lvl="1" indent="-342900">
              <a:buFont typeface="+mj-lt"/>
              <a:buAutoNum type="arabicPeriod"/>
            </a:pPr>
            <a:r>
              <a:rPr lang="sv-SE" sz="2000" dirty="0"/>
              <a:t>Proaktivitet och ny praxis</a:t>
            </a:r>
          </a:p>
          <a:p>
            <a:r>
              <a:rPr lang="sv-SE" dirty="0"/>
              <a:t>Målen för Kommunförbundets EU-verksamhet och internationella verksamhet och de mer detaljerade årliga åtgärderna ses över med hänsyn till mål och åtgärder som presenteras ur EU-verksamhetens och internationella verksamhetens synvinkel.</a:t>
            </a:r>
          </a:p>
        </p:txBody>
      </p:sp>
      <p:sp>
        <p:nvSpPr>
          <p:cNvPr id="4" name="Dian numeron paikkamerkki 3">
            <a:extLst>
              <a:ext uri="{FF2B5EF4-FFF2-40B4-BE49-F238E27FC236}">
                <a16:creationId xmlns:a16="http://schemas.microsoft.com/office/drawing/2014/main" id="{6D0988CC-95D3-4C36-A6A6-47E0C8D6C410}"/>
              </a:ext>
            </a:extLst>
          </p:cNvPr>
          <p:cNvSpPr>
            <a:spLocks noGrp="1"/>
          </p:cNvSpPr>
          <p:nvPr>
            <p:ph type="sldNum" sz="quarter" idx="12"/>
          </p:nvPr>
        </p:nvSpPr>
        <p:spPr/>
        <p:txBody>
          <a:bodyPr/>
          <a:lstStyle/>
          <a:p>
            <a:fld id="{0861148C-697E-4B67-BDAA-872F34DF1106}" type="slidenum">
              <a:rPr lang="fi-FI" smtClean="0"/>
              <a:t>35</a:t>
            </a:fld>
            <a:endParaRPr lang="fi-FI"/>
          </a:p>
        </p:txBody>
      </p:sp>
      <p:sp>
        <p:nvSpPr>
          <p:cNvPr id="6" name="Rectangle 2">
            <a:extLst>
              <a:ext uri="{FF2B5EF4-FFF2-40B4-BE49-F238E27FC236}">
                <a16:creationId xmlns:a16="http://schemas.microsoft.com/office/drawing/2014/main" id="{0375754D-0ADD-4C2E-BC57-F584AD38282C}"/>
              </a:ext>
            </a:extLst>
          </p:cNvPr>
          <p:cNvSpPr>
            <a:spLocks noChangeArrowheads="1"/>
          </p:cNvSpPr>
          <p:nvPr/>
        </p:nvSpPr>
        <p:spPr bwMode="auto">
          <a:xfrm>
            <a:off x="107950" y="0"/>
            <a:ext cx="12192000" cy="0"/>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a:ln>
                  <a:noFill/>
                </a:ln>
                <a:solidFill>
                  <a:srgbClr val="323130"/>
                </a:solidFill>
                <a:latin typeface="Segoe UI" panose="020B0502040204020203" pitchFamily="34" charset="0"/>
                <a:cs typeface="Segoe UI" panose="020B0502040204020203" pitchFamily="34" charset="0"/>
              </a:rPr>
              <a:t>/16</a:t>
            </a:r>
          </a:p>
        </p:txBody>
      </p:sp>
    </p:spTree>
    <p:extLst>
      <p:ext uri="{BB962C8B-B14F-4D97-AF65-F5344CB8AC3E}">
        <p14:creationId xmlns:p14="http://schemas.microsoft.com/office/powerpoint/2010/main" val="41836110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6574" y="1052735"/>
            <a:ext cx="8454134" cy="648071"/>
          </a:xfrm>
        </p:spPr>
        <p:txBody>
          <a:bodyPr/>
          <a:lstStyle/>
          <a:p>
            <a:r>
              <a:rPr lang="sv-SE" sz="2700" b="1">
                <a:solidFill>
                  <a:schemeClr val="accent3"/>
                </a:solidFill>
                <a:latin typeface="Work Sans ExtraBold" panose="00000900000000000000" pitchFamily="2" charset="0"/>
              </a:rPr>
              <a:t>Prioriteringar under 2022 (ev. justeringar) </a:t>
            </a:r>
          </a:p>
        </p:txBody>
      </p:sp>
      <p:sp>
        <p:nvSpPr>
          <p:cNvPr id="3" name="Content Placeholder 2"/>
          <p:cNvSpPr>
            <a:spLocks noGrp="1"/>
          </p:cNvSpPr>
          <p:nvPr>
            <p:ph sz="half" idx="2"/>
          </p:nvPr>
        </p:nvSpPr>
        <p:spPr>
          <a:xfrm>
            <a:off x="633486" y="1700808"/>
            <a:ext cx="6825550" cy="3456383"/>
          </a:xfrm>
        </p:spPr>
        <p:txBody>
          <a:bodyPr/>
          <a:lstStyle/>
          <a:p>
            <a:pPr marL="0" indent="0">
              <a:buNone/>
            </a:pPr>
            <a:r>
              <a:rPr lang="sv-SE" b="1" dirty="0">
                <a:solidFill>
                  <a:schemeClr val="accent1"/>
                </a:solidFill>
              </a:rPr>
              <a:t>1. EU:s programperiod 2021–2027 - stimulans och ny tillväxt i fokus</a:t>
            </a:r>
          </a:p>
          <a:p>
            <a:pPr marL="333375" lvl="1" indent="0">
              <a:buNone/>
            </a:pPr>
            <a:endParaRPr lang="fi-FI" sz="1500" b="1" dirty="0">
              <a:solidFill>
                <a:schemeClr val="accent1"/>
              </a:solidFill>
            </a:endParaRPr>
          </a:p>
          <a:p>
            <a:pPr marL="0" indent="0">
              <a:buNone/>
            </a:pPr>
            <a:r>
              <a:rPr lang="sv-SE" b="1" dirty="0">
                <a:solidFill>
                  <a:schemeClr val="accent1"/>
                </a:solidFill>
              </a:rPr>
              <a:t>2. EU:s </a:t>
            </a:r>
            <a:r>
              <a:rPr lang="sv-SE" b="1" dirty="0" err="1">
                <a:solidFill>
                  <a:schemeClr val="accent1"/>
                </a:solidFill>
              </a:rPr>
              <a:t>stadspolitik</a:t>
            </a:r>
            <a:r>
              <a:rPr lang="sv-SE" b="1" dirty="0">
                <a:solidFill>
                  <a:schemeClr val="accent1"/>
                </a:solidFill>
              </a:rPr>
              <a:t> - städernas och stadsregionernas roll som främjare av livskraften och drivkrafter för ekonomin</a:t>
            </a:r>
            <a:br>
              <a:rPr lang="sv-SE" b="1" dirty="0">
                <a:solidFill>
                  <a:schemeClr val="accent1"/>
                </a:solidFill>
              </a:rPr>
            </a:br>
            <a:endParaRPr lang="sv-SE" b="1" dirty="0">
              <a:solidFill>
                <a:schemeClr val="accent1"/>
              </a:solidFill>
            </a:endParaRPr>
          </a:p>
          <a:p>
            <a:pPr marL="0" indent="0">
              <a:buNone/>
            </a:pPr>
            <a:r>
              <a:rPr lang="sv-SE" b="1" dirty="0">
                <a:solidFill>
                  <a:schemeClr val="accent1"/>
                </a:solidFill>
              </a:rPr>
              <a:t>3. En europeisk grön giv (Green Deal)</a:t>
            </a:r>
            <a:br>
              <a:rPr lang="sv-SE" b="1" dirty="0">
                <a:solidFill>
                  <a:schemeClr val="accent1"/>
                </a:solidFill>
              </a:rPr>
            </a:br>
            <a:endParaRPr lang="sv-SE" b="1" dirty="0">
              <a:solidFill>
                <a:schemeClr val="accent1"/>
              </a:solidFill>
            </a:endParaRPr>
          </a:p>
          <a:p>
            <a:pPr marL="0" indent="0">
              <a:buNone/>
            </a:pPr>
            <a:r>
              <a:rPr lang="sv-SE" b="1" dirty="0">
                <a:solidFill>
                  <a:schemeClr val="accent1"/>
                </a:solidFill>
              </a:rPr>
              <a:t>4. Ett Europa rustat för den digitala tidsåldern</a:t>
            </a:r>
            <a:br>
              <a:rPr lang="sv-SE" b="1" dirty="0">
                <a:solidFill>
                  <a:schemeClr val="accent1"/>
                </a:solidFill>
              </a:rPr>
            </a:br>
            <a:endParaRPr lang="sv-SE" b="1" dirty="0">
              <a:solidFill>
                <a:schemeClr val="accent1"/>
              </a:solidFill>
            </a:endParaRPr>
          </a:p>
          <a:p>
            <a:pPr marL="0" indent="0">
              <a:buNone/>
            </a:pPr>
            <a:r>
              <a:rPr lang="sv-SE" b="1" dirty="0">
                <a:solidFill>
                  <a:schemeClr val="accent1"/>
                </a:solidFill>
              </a:rPr>
              <a:t>5. Handlingsplan för den europeiska pelaren för sociala rättigheter</a:t>
            </a:r>
          </a:p>
          <a:p>
            <a:endParaRPr lang="fi-FI" dirty="0"/>
          </a:p>
        </p:txBody>
      </p:sp>
      <p:sp>
        <p:nvSpPr>
          <p:cNvPr id="2" name="Title 1"/>
          <p:cNvSpPr>
            <a:spLocks noGrp="1"/>
          </p:cNvSpPr>
          <p:nvPr>
            <p:ph type="title"/>
          </p:nvPr>
        </p:nvSpPr>
        <p:spPr>
          <a:xfrm>
            <a:off x="566574" y="296651"/>
            <a:ext cx="11290066" cy="756084"/>
          </a:xfrm>
        </p:spPr>
        <p:txBody>
          <a:bodyPr/>
          <a:lstStyle/>
          <a:p>
            <a:r>
              <a:rPr lang="sv-SE" dirty="0"/>
              <a:t>Kommunförbundets EU-intressebevakning</a:t>
            </a:r>
          </a:p>
        </p:txBody>
      </p:sp>
      <p:sp>
        <p:nvSpPr>
          <p:cNvPr id="6" name="Slide Number Placeholder 5"/>
          <p:cNvSpPr>
            <a:spLocks noGrp="1"/>
          </p:cNvSpPr>
          <p:nvPr>
            <p:ph type="sldNum" sz="quarter" idx="12"/>
          </p:nvPr>
        </p:nvSpPr>
        <p:spPr>
          <a:xfrm>
            <a:off x="777037" y="6309321"/>
            <a:ext cx="432693" cy="216024"/>
          </a:xfrm>
        </p:spPr>
        <p:txBody>
          <a:bodyPr/>
          <a:lstStyle/>
          <a:p>
            <a:fld id="{0861148C-697E-4B67-BDAA-872F34DF1106}" type="slidenum">
              <a:rPr lang="fi-FI" smtClean="0"/>
              <a:t>36</a:t>
            </a:fld>
            <a:endParaRPr lang="fi-FI"/>
          </a:p>
        </p:txBody>
      </p:sp>
    </p:spTree>
    <p:extLst>
      <p:ext uri="{BB962C8B-B14F-4D97-AF65-F5344CB8AC3E}">
        <p14:creationId xmlns:p14="http://schemas.microsoft.com/office/powerpoint/2010/main" val="18457238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708A04-6827-46D1-A473-956D23DE0A33}"/>
              </a:ext>
            </a:extLst>
          </p:cNvPr>
          <p:cNvSpPr>
            <a:spLocks noGrp="1"/>
          </p:cNvSpPr>
          <p:nvPr>
            <p:ph type="title"/>
          </p:nvPr>
        </p:nvSpPr>
        <p:spPr/>
        <p:txBody>
          <a:bodyPr/>
          <a:lstStyle/>
          <a:p>
            <a:r>
              <a:rPr lang="sv-SE" sz="4400"/>
              <a:t>5. Kommunförbundets prioriteringar för förnyelse</a:t>
            </a:r>
            <a:br>
              <a:rPr lang="sv-SE" sz="4400"/>
            </a:br>
            <a:r>
              <a:rPr lang="sv-SE" sz="4400"/>
              <a:t>(justerade för 2022)</a:t>
            </a:r>
            <a:br>
              <a:rPr lang="sv-SE" sz="4400"/>
            </a:br>
            <a:r>
              <a:rPr lang="sv-SE"/>
              <a:t> </a:t>
            </a:r>
          </a:p>
        </p:txBody>
      </p:sp>
      <p:sp>
        <p:nvSpPr>
          <p:cNvPr id="4" name="Dian numeron paikkamerkki 3">
            <a:extLst>
              <a:ext uri="{FF2B5EF4-FFF2-40B4-BE49-F238E27FC236}">
                <a16:creationId xmlns:a16="http://schemas.microsoft.com/office/drawing/2014/main" id="{C65179B2-267E-4A30-BD01-2B8EF788D5A8}"/>
              </a:ext>
            </a:extLst>
          </p:cNvPr>
          <p:cNvSpPr>
            <a:spLocks noGrp="1"/>
          </p:cNvSpPr>
          <p:nvPr>
            <p:ph type="sldNum" sz="quarter" idx="12"/>
          </p:nvPr>
        </p:nvSpPr>
        <p:spPr/>
        <p:txBody>
          <a:bodyPr/>
          <a:lstStyle/>
          <a:p>
            <a:fld id="{0861148C-697E-4B67-BDAA-872F34DF1106}" type="slidenum">
              <a:rPr lang="fi-FI" smtClean="0"/>
              <a:pPr/>
              <a:t>37</a:t>
            </a:fld>
            <a:endParaRPr lang="fi-FI"/>
          </a:p>
        </p:txBody>
      </p:sp>
    </p:spTree>
    <p:extLst>
      <p:ext uri="{BB962C8B-B14F-4D97-AF65-F5344CB8AC3E}">
        <p14:creationId xmlns:p14="http://schemas.microsoft.com/office/powerpoint/2010/main" val="6717628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135D0B3A-82DA-43E7-AC47-A2052A6792F9}"/>
              </a:ext>
            </a:extLst>
          </p:cNvPr>
          <p:cNvSpPr>
            <a:spLocks noGrp="1"/>
          </p:cNvSpPr>
          <p:nvPr>
            <p:ph type="body" sz="quarter" idx="37"/>
          </p:nvPr>
        </p:nvSpPr>
        <p:spPr>
          <a:xfrm>
            <a:off x="534257" y="1988800"/>
            <a:ext cx="3401444" cy="1728240"/>
          </a:xfrm>
        </p:spPr>
        <p:txBody>
          <a:bodyPr/>
          <a:lstStyle/>
          <a:p>
            <a:r>
              <a:rPr lang="sv-SE" i="0" u="none" strike="noStrike" dirty="0">
                <a:latin typeface="Work Sans" panose="00000500000000000000" pitchFamily="2" charset="0"/>
              </a:rPr>
              <a:t>Fortsatt försöksbaserad utveckling av det fenomen- och effektdrivna konceptet Tillsammans och dess processer inom våra strategiska teman </a:t>
            </a:r>
          </a:p>
          <a:p>
            <a:endParaRPr lang="en-US" dirty="0"/>
          </a:p>
        </p:txBody>
      </p:sp>
      <p:sp>
        <p:nvSpPr>
          <p:cNvPr id="25" name="Text Placeholder 24">
            <a:extLst>
              <a:ext uri="{FF2B5EF4-FFF2-40B4-BE49-F238E27FC236}">
                <a16:creationId xmlns:a16="http://schemas.microsoft.com/office/drawing/2014/main" id="{53AC363A-6F36-4374-B61C-227FFD94EDB4}"/>
              </a:ext>
            </a:extLst>
          </p:cNvPr>
          <p:cNvSpPr>
            <a:spLocks noGrp="1"/>
          </p:cNvSpPr>
          <p:nvPr>
            <p:ph type="body" sz="quarter" idx="38"/>
          </p:nvPr>
        </p:nvSpPr>
        <p:spPr>
          <a:xfrm>
            <a:off x="4151730" y="1988800"/>
            <a:ext cx="3744520" cy="1728240"/>
          </a:xfrm>
        </p:spPr>
        <p:txBody>
          <a:bodyPr/>
          <a:lstStyle/>
          <a:p>
            <a:r>
              <a:rPr lang="sv-SE" dirty="0"/>
              <a:t>Kommunförbundets förändringsakademi: stärker ledningens och personalens förmåga att förnya verksamhetskulturen och införa nya metoder (konceptet Tillsammans - fenomen och effekter)</a:t>
            </a:r>
          </a:p>
          <a:p>
            <a:endParaRPr lang="en-US" dirty="0"/>
          </a:p>
        </p:txBody>
      </p:sp>
      <p:sp>
        <p:nvSpPr>
          <p:cNvPr id="26" name="Text Placeholder 25">
            <a:extLst>
              <a:ext uri="{FF2B5EF4-FFF2-40B4-BE49-F238E27FC236}">
                <a16:creationId xmlns:a16="http://schemas.microsoft.com/office/drawing/2014/main" id="{85036113-B0D7-46AB-8CB4-AE07989F6102}"/>
              </a:ext>
            </a:extLst>
          </p:cNvPr>
          <p:cNvSpPr>
            <a:spLocks noGrp="1"/>
          </p:cNvSpPr>
          <p:nvPr>
            <p:ph type="body" sz="quarter" idx="39"/>
          </p:nvPr>
        </p:nvSpPr>
        <p:spPr>
          <a:xfrm>
            <a:off x="8112279" y="1988800"/>
            <a:ext cx="3473545" cy="1728240"/>
          </a:xfrm>
        </p:spPr>
        <p:txBody>
          <a:bodyPr/>
          <a:lstStyle/>
          <a:p>
            <a:r>
              <a:rPr lang="sv-SE" dirty="0"/>
              <a:t>Kundförståelsen och kundtillfredsställelsen ökar och Kommunförbundets verksamhet och tjänster blir mer kända i kommunerna (genom kundundersökningar)</a:t>
            </a:r>
          </a:p>
          <a:p>
            <a:endParaRPr lang="en-US" dirty="0"/>
          </a:p>
        </p:txBody>
      </p:sp>
      <p:sp>
        <p:nvSpPr>
          <p:cNvPr id="27" name="Text Placeholder 26">
            <a:extLst>
              <a:ext uri="{FF2B5EF4-FFF2-40B4-BE49-F238E27FC236}">
                <a16:creationId xmlns:a16="http://schemas.microsoft.com/office/drawing/2014/main" id="{3CA6C6E0-18E4-44A5-9AED-A9BDE087EC27}"/>
              </a:ext>
            </a:extLst>
          </p:cNvPr>
          <p:cNvSpPr>
            <a:spLocks noGrp="1"/>
          </p:cNvSpPr>
          <p:nvPr>
            <p:ph type="body" sz="quarter" idx="40"/>
          </p:nvPr>
        </p:nvSpPr>
        <p:spPr>
          <a:xfrm>
            <a:off x="534257" y="3933070"/>
            <a:ext cx="3401444" cy="1728240"/>
          </a:xfrm>
        </p:spPr>
        <p:txBody>
          <a:bodyPr/>
          <a:lstStyle/>
          <a:p>
            <a:r>
              <a:rPr lang="sv-SE" dirty="0"/>
              <a:t>Kommunförbundets tjänster digitaliseras som ett resultat av utvecklingen av medlemsservice-plattformen (2022 projektutredningar och servicedesign)</a:t>
            </a:r>
          </a:p>
          <a:p>
            <a:endParaRPr lang="en-US" dirty="0"/>
          </a:p>
        </p:txBody>
      </p:sp>
      <p:sp>
        <p:nvSpPr>
          <p:cNvPr id="28" name="Text Placeholder 27">
            <a:extLst>
              <a:ext uri="{FF2B5EF4-FFF2-40B4-BE49-F238E27FC236}">
                <a16:creationId xmlns:a16="http://schemas.microsoft.com/office/drawing/2014/main" id="{1B5ED51A-B4F7-442C-A72D-68AA27985AB1}"/>
              </a:ext>
            </a:extLst>
          </p:cNvPr>
          <p:cNvSpPr>
            <a:spLocks noGrp="1"/>
          </p:cNvSpPr>
          <p:nvPr>
            <p:ph type="body" sz="quarter" idx="41"/>
          </p:nvPr>
        </p:nvSpPr>
        <p:spPr>
          <a:xfrm>
            <a:off x="4151730" y="3933070"/>
            <a:ext cx="3744520" cy="1728240"/>
          </a:xfrm>
        </p:spPr>
        <p:txBody>
          <a:bodyPr/>
          <a:lstStyle/>
          <a:p>
            <a:endParaRPr lang="sv-SE" dirty="0"/>
          </a:p>
          <a:p>
            <a:r>
              <a:rPr lang="sv-SE" dirty="0"/>
              <a:t>Kommunförbundets roll som kunskapscentrum inom det kommunala området blir tydligare och starkare</a:t>
            </a:r>
          </a:p>
          <a:p>
            <a:endParaRPr lang="en-US" dirty="0"/>
          </a:p>
        </p:txBody>
      </p:sp>
      <p:sp>
        <p:nvSpPr>
          <p:cNvPr id="29" name="Text Placeholder 28">
            <a:extLst>
              <a:ext uri="{FF2B5EF4-FFF2-40B4-BE49-F238E27FC236}">
                <a16:creationId xmlns:a16="http://schemas.microsoft.com/office/drawing/2014/main" id="{BC43B2CD-E6AD-4E47-A403-68EF498D001D}"/>
              </a:ext>
            </a:extLst>
          </p:cNvPr>
          <p:cNvSpPr>
            <a:spLocks noGrp="1"/>
          </p:cNvSpPr>
          <p:nvPr>
            <p:ph type="body" sz="quarter" idx="42"/>
          </p:nvPr>
        </p:nvSpPr>
        <p:spPr>
          <a:xfrm>
            <a:off x="8112280" y="3933070"/>
            <a:ext cx="3473544" cy="1728240"/>
          </a:xfrm>
        </p:spPr>
        <p:txBody>
          <a:bodyPr/>
          <a:lstStyle/>
          <a:p>
            <a:endParaRPr lang="sv-SE" dirty="0"/>
          </a:p>
          <a:p>
            <a:r>
              <a:rPr lang="sv-SE" dirty="0"/>
              <a:t>Uppdatera Kommunförbundets strategi och framtidens Kommunförbund</a:t>
            </a:r>
          </a:p>
          <a:p>
            <a:endParaRPr lang="en-US" dirty="0"/>
          </a:p>
        </p:txBody>
      </p:sp>
      <p:sp>
        <p:nvSpPr>
          <p:cNvPr id="2" name="Title 1"/>
          <p:cNvSpPr>
            <a:spLocks noGrp="1"/>
          </p:cNvSpPr>
          <p:nvPr>
            <p:ph type="title"/>
          </p:nvPr>
        </p:nvSpPr>
        <p:spPr/>
        <p:txBody>
          <a:bodyPr/>
          <a:lstStyle/>
          <a:p>
            <a:r>
              <a:rPr lang="sv-SE" sz="4000"/>
              <a:t>Kommunförbundets prioriteringar för förnyelse</a:t>
            </a:r>
          </a:p>
        </p:txBody>
      </p:sp>
      <p:sp>
        <p:nvSpPr>
          <p:cNvPr id="3" name="Slide Number Placeholder 2"/>
          <p:cNvSpPr>
            <a:spLocks noGrp="1"/>
          </p:cNvSpPr>
          <p:nvPr>
            <p:ph type="sldNum" sz="quarter" idx="12"/>
          </p:nvPr>
        </p:nvSpPr>
        <p:spPr/>
        <p:txBody>
          <a:bodyPr/>
          <a:lstStyle/>
          <a:p>
            <a:fld id="{0861148C-697E-4B67-BDAA-872F34DF1106}" type="slidenum">
              <a:rPr lang="fi-FI" smtClean="0"/>
              <a:pPr/>
              <a:t>38</a:t>
            </a:fld>
            <a:endParaRPr lang="fi-FI"/>
          </a:p>
        </p:txBody>
      </p:sp>
      <p:sp>
        <p:nvSpPr>
          <p:cNvPr id="18" name="Text Placeholder 17">
            <a:extLst>
              <a:ext uri="{FF2B5EF4-FFF2-40B4-BE49-F238E27FC236}">
                <a16:creationId xmlns:a16="http://schemas.microsoft.com/office/drawing/2014/main" id="{C659B91C-DFD0-46ED-88B5-5D9914124360}"/>
              </a:ext>
            </a:extLst>
          </p:cNvPr>
          <p:cNvSpPr>
            <a:spLocks noGrp="1"/>
          </p:cNvSpPr>
          <p:nvPr>
            <p:ph type="body" sz="quarter" idx="13"/>
          </p:nvPr>
        </p:nvSpPr>
        <p:spPr/>
        <p:txBody>
          <a:bodyPr/>
          <a:lstStyle/>
          <a:p>
            <a:r>
              <a:rPr lang="sv-SE"/>
              <a:t>1</a:t>
            </a:r>
          </a:p>
        </p:txBody>
      </p:sp>
      <p:sp>
        <p:nvSpPr>
          <p:cNvPr id="19" name="Text Placeholder 18">
            <a:extLst>
              <a:ext uri="{FF2B5EF4-FFF2-40B4-BE49-F238E27FC236}">
                <a16:creationId xmlns:a16="http://schemas.microsoft.com/office/drawing/2014/main" id="{62C851D4-ED98-4DDC-A2E8-68C16E31150B}"/>
              </a:ext>
            </a:extLst>
          </p:cNvPr>
          <p:cNvSpPr>
            <a:spLocks noGrp="1"/>
          </p:cNvSpPr>
          <p:nvPr>
            <p:ph type="body" sz="quarter" idx="15"/>
          </p:nvPr>
        </p:nvSpPr>
        <p:spPr/>
        <p:txBody>
          <a:bodyPr/>
          <a:lstStyle/>
          <a:p>
            <a:r>
              <a:rPr lang="sv-SE"/>
              <a:t>2</a:t>
            </a:r>
          </a:p>
        </p:txBody>
      </p:sp>
      <p:sp>
        <p:nvSpPr>
          <p:cNvPr id="20" name="Text Placeholder 19">
            <a:extLst>
              <a:ext uri="{FF2B5EF4-FFF2-40B4-BE49-F238E27FC236}">
                <a16:creationId xmlns:a16="http://schemas.microsoft.com/office/drawing/2014/main" id="{6A345E2B-17B1-41EE-9140-E678DD88811D}"/>
              </a:ext>
            </a:extLst>
          </p:cNvPr>
          <p:cNvSpPr>
            <a:spLocks noGrp="1"/>
          </p:cNvSpPr>
          <p:nvPr>
            <p:ph type="body" sz="quarter" idx="17"/>
          </p:nvPr>
        </p:nvSpPr>
        <p:spPr/>
        <p:txBody>
          <a:bodyPr/>
          <a:lstStyle/>
          <a:p>
            <a:r>
              <a:rPr lang="sv-SE"/>
              <a:t>3</a:t>
            </a:r>
          </a:p>
        </p:txBody>
      </p:sp>
      <p:sp>
        <p:nvSpPr>
          <p:cNvPr id="21" name="Text Placeholder 20">
            <a:extLst>
              <a:ext uri="{FF2B5EF4-FFF2-40B4-BE49-F238E27FC236}">
                <a16:creationId xmlns:a16="http://schemas.microsoft.com/office/drawing/2014/main" id="{2D2BF0B7-4CE4-47E1-9686-943F2E938731}"/>
              </a:ext>
            </a:extLst>
          </p:cNvPr>
          <p:cNvSpPr>
            <a:spLocks noGrp="1"/>
          </p:cNvSpPr>
          <p:nvPr>
            <p:ph type="body" sz="quarter" idx="19"/>
          </p:nvPr>
        </p:nvSpPr>
        <p:spPr/>
        <p:txBody>
          <a:bodyPr/>
          <a:lstStyle/>
          <a:p>
            <a:r>
              <a:rPr lang="sv-SE"/>
              <a:t>4</a:t>
            </a:r>
          </a:p>
        </p:txBody>
      </p:sp>
      <p:sp>
        <p:nvSpPr>
          <p:cNvPr id="22" name="Text Placeholder 21">
            <a:extLst>
              <a:ext uri="{FF2B5EF4-FFF2-40B4-BE49-F238E27FC236}">
                <a16:creationId xmlns:a16="http://schemas.microsoft.com/office/drawing/2014/main" id="{2524571B-3163-4361-A859-22BC253776E7}"/>
              </a:ext>
            </a:extLst>
          </p:cNvPr>
          <p:cNvSpPr>
            <a:spLocks noGrp="1"/>
          </p:cNvSpPr>
          <p:nvPr>
            <p:ph type="body" sz="quarter" idx="21"/>
          </p:nvPr>
        </p:nvSpPr>
        <p:spPr/>
        <p:txBody>
          <a:bodyPr/>
          <a:lstStyle/>
          <a:p>
            <a:r>
              <a:rPr lang="sv-SE" dirty="0"/>
              <a:t>5</a:t>
            </a:r>
          </a:p>
        </p:txBody>
      </p:sp>
      <p:sp>
        <p:nvSpPr>
          <p:cNvPr id="23" name="Text Placeholder 22">
            <a:extLst>
              <a:ext uri="{FF2B5EF4-FFF2-40B4-BE49-F238E27FC236}">
                <a16:creationId xmlns:a16="http://schemas.microsoft.com/office/drawing/2014/main" id="{6CF54F3D-D414-4E24-A4A8-CBEF8AA5B764}"/>
              </a:ext>
            </a:extLst>
          </p:cNvPr>
          <p:cNvSpPr>
            <a:spLocks noGrp="1"/>
          </p:cNvSpPr>
          <p:nvPr>
            <p:ph type="body" sz="quarter" idx="23"/>
          </p:nvPr>
        </p:nvSpPr>
        <p:spPr/>
        <p:txBody>
          <a:bodyPr/>
          <a:lstStyle/>
          <a:p>
            <a:r>
              <a:rPr lang="sv-SE"/>
              <a:t>6</a:t>
            </a:r>
          </a:p>
        </p:txBody>
      </p:sp>
    </p:spTree>
    <p:extLst>
      <p:ext uri="{BB962C8B-B14F-4D97-AF65-F5344CB8AC3E}">
        <p14:creationId xmlns:p14="http://schemas.microsoft.com/office/powerpoint/2010/main" val="1384972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6D4A343-56E1-4622-9E7F-BA19CB871906}"/>
              </a:ext>
            </a:extLst>
          </p:cNvPr>
          <p:cNvSpPr>
            <a:spLocks noGrp="1"/>
          </p:cNvSpPr>
          <p:nvPr>
            <p:ph type="sldNum" sz="quarter" idx="12"/>
          </p:nvPr>
        </p:nvSpPr>
        <p:spPr/>
        <p:txBody>
          <a:bodyPr/>
          <a:lstStyle/>
          <a:p>
            <a:fld id="{0861148C-697E-4B67-BDAA-872F34DF1106}" type="slidenum">
              <a:rPr lang="fi-FI" smtClean="0"/>
              <a:t>4</a:t>
            </a:fld>
            <a:endParaRPr lang="fi-FI"/>
          </a:p>
        </p:txBody>
      </p:sp>
      <p:pic>
        <p:nvPicPr>
          <p:cNvPr id="4" name="Kuva 3">
            <a:extLst>
              <a:ext uri="{FF2B5EF4-FFF2-40B4-BE49-F238E27FC236}">
                <a16:creationId xmlns:a16="http://schemas.microsoft.com/office/drawing/2014/main" id="{E2B64FE6-64AA-420C-8CEB-E22207901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704"/>
            <a:ext cx="12192000" cy="6406624"/>
          </a:xfrm>
          <a:prstGeom prst="rect">
            <a:avLst/>
          </a:prstGeom>
        </p:spPr>
      </p:pic>
      <p:pic>
        <p:nvPicPr>
          <p:cNvPr id="5" name="Bildobjekt 4">
            <a:extLst>
              <a:ext uri="{FF2B5EF4-FFF2-40B4-BE49-F238E27FC236}">
                <a16:creationId xmlns:a16="http://schemas.microsoft.com/office/drawing/2014/main" id="{07DBF5B0-27C7-4053-96DE-D0128FBE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42761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7408" y="1196752"/>
            <a:ext cx="8784976" cy="2952568"/>
          </a:xfrm>
        </p:spPr>
        <p:txBody>
          <a:bodyPr/>
          <a:lstStyle/>
          <a:p>
            <a:pPr marL="0" lvl="0" indent="0">
              <a:spcBef>
                <a:spcPts val="0"/>
              </a:spcBef>
              <a:buClrTx/>
              <a:buNone/>
              <a:defRPr/>
            </a:pPr>
            <a:r>
              <a:rPr lang="sv-SE" sz="1600" b="1" dirty="0">
                <a:cs typeface="Calibri" panose="020F0502020204030204" pitchFamily="34" charset="0"/>
              </a:rPr>
              <a:t>1. VI BIDRAR TILL HÅLLBARARE KOMMUNER</a:t>
            </a:r>
          </a:p>
          <a:p>
            <a:pPr marL="0" lvl="0" indent="0">
              <a:spcBef>
                <a:spcPts val="0"/>
              </a:spcBef>
              <a:buClrTx/>
              <a:buNone/>
              <a:defRPr/>
            </a:pPr>
            <a:r>
              <a:rPr lang="sv-SE" sz="1200" dirty="0">
                <a:cs typeface="Calibri" panose="020F0502020204030204" pitchFamily="34" charset="0"/>
              </a:rPr>
              <a:t>Med hållbarhet avser vi ekonomiskt, socialt, ekologiskt och</a:t>
            </a:r>
          </a:p>
          <a:p>
            <a:pPr marL="0" lvl="0" indent="0">
              <a:spcBef>
                <a:spcPts val="0"/>
              </a:spcBef>
              <a:buClrTx/>
              <a:buNone/>
              <a:defRPr/>
            </a:pPr>
            <a:r>
              <a:rPr lang="sv-SE" sz="1200" dirty="0">
                <a:cs typeface="Calibri" panose="020F0502020204030204" pitchFamily="34" charset="0"/>
              </a:rPr>
              <a:t>teknologiskt hållbara kommuner och servicestrukturer.</a:t>
            </a:r>
          </a:p>
          <a:p>
            <a:pPr marL="0" lvl="0" indent="0">
              <a:spcBef>
                <a:spcPts val="0"/>
              </a:spcBef>
              <a:buClrTx/>
              <a:buNone/>
              <a:defRPr/>
            </a:pPr>
            <a:endParaRPr lang="fi-FI" sz="1400" b="1" dirty="0">
              <a:cs typeface="Calibri" panose="020F0502020204030204" pitchFamily="34" charset="0"/>
            </a:endParaRPr>
          </a:p>
          <a:p>
            <a:pPr marL="0" lvl="0" indent="0">
              <a:spcBef>
                <a:spcPts val="0"/>
              </a:spcBef>
              <a:buClrTx/>
              <a:buNone/>
              <a:defRPr/>
            </a:pPr>
            <a:r>
              <a:rPr lang="sv-SE" sz="1600" b="1" dirty="0">
                <a:cs typeface="Calibri" panose="020F0502020204030204" pitchFamily="34" charset="0"/>
              </a:rPr>
              <a:t>2. VI ÄR VÄGVISARE</a:t>
            </a:r>
          </a:p>
          <a:p>
            <a:pPr marL="0" lvl="0" indent="0">
              <a:spcBef>
                <a:spcPts val="0"/>
              </a:spcBef>
              <a:buClrTx/>
              <a:buNone/>
              <a:defRPr/>
            </a:pPr>
            <a:r>
              <a:rPr lang="sv-SE" sz="1200" dirty="0"/>
              <a:t>Kommunförbundet lyfter djärvt och proaktivt fram stora samhälleliga frågor</a:t>
            </a:r>
          </a:p>
          <a:p>
            <a:pPr marL="0" lvl="0" indent="0">
              <a:spcBef>
                <a:spcPts val="0"/>
              </a:spcBef>
              <a:buClrTx/>
              <a:buNone/>
              <a:defRPr/>
            </a:pPr>
            <a:r>
              <a:rPr lang="sv-SE" sz="1200" dirty="0"/>
              <a:t>och fungerar som vägvisare.</a:t>
            </a:r>
          </a:p>
          <a:p>
            <a:pPr marL="0" lvl="0" indent="0">
              <a:spcBef>
                <a:spcPts val="0"/>
              </a:spcBef>
              <a:buClrTx/>
              <a:buNone/>
              <a:defRPr/>
            </a:pPr>
            <a:endParaRPr lang="fi-FI" sz="1400" b="1" dirty="0">
              <a:cs typeface="Calibri" panose="020F0502020204030204" pitchFamily="34" charset="0"/>
            </a:endParaRPr>
          </a:p>
          <a:p>
            <a:pPr marL="0" lvl="0" indent="0">
              <a:spcBef>
                <a:spcPts val="0"/>
              </a:spcBef>
              <a:buClrTx/>
              <a:buNone/>
              <a:defRPr/>
            </a:pPr>
            <a:r>
              <a:rPr lang="sv-SE" sz="1600" b="1" dirty="0">
                <a:cs typeface="Calibri" panose="020F0502020204030204" pitchFamily="34" charset="0"/>
              </a:rPr>
              <a:t>3. VI ARBETAR FÖR DE ALLT MER HETEROGENA KOMMUNERNA</a:t>
            </a:r>
          </a:p>
          <a:p>
            <a:pPr marL="0" lvl="0" indent="0">
              <a:spcBef>
                <a:spcPts val="0"/>
              </a:spcBef>
              <a:buClrTx/>
              <a:buNone/>
              <a:defRPr/>
            </a:pPr>
            <a:r>
              <a:rPr lang="sv-SE" sz="1200" dirty="0"/>
              <a:t>Skillnaderna mellan kommunerna och flerstämmigheten beaktas allt mer i Kommunförbundets verksamhet.</a:t>
            </a:r>
          </a:p>
          <a:p>
            <a:pPr marL="0" lvl="0" indent="0">
              <a:spcBef>
                <a:spcPts val="0"/>
              </a:spcBef>
              <a:buClrTx/>
              <a:buNone/>
              <a:defRPr/>
            </a:pPr>
            <a:r>
              <a:rPr lang="sv-SE" sz="1200" dirty="0"/>
              <a:t>Det förutsätter en djärvare segmentering. Vi satsar på nätverk för olika typer av kommuner och </a:t>
            </a:r>
            <a:r>
              <a:rPr lang="sv-SE" sz="1200" dirty="0" err="1"/>
              <a:t>facilitering</a:t>
            </a:r>
            <a:r>
              <a:rPr lang="sv-SE" sz="1200" dirty="0"/>
              <a:t> av nätverken (stora städer, regionstäder, kranskommuner samt små och glest befolkade kommuner). </a:t>
            </a:r>
          </a:p>
          <a:p>
            <a:pPr marL="0" lvl="0" indent="0">
              <a:spcBef>
                <a:spcPts val="0"/>
              </a:spcBef>
              <a:buClrTx/>
              <a:buNone/>
              <a:defRPr/>
            </a:pPr>
            <a:endParaRPr lang="fi-FI" sz="1400" b="1" dirty="0">
              <a:cs typeface="Calibri" panose="020F0502020204030204" pitchFamily="34" charset="0"/>
            </a:endParaRPr>
          </a:p>
          <a:p>
            <a:pPr marL="0" lvl="0" indent="0">
              <a:spcBef>
                <a:spcPts val="0"/>
              </a:spcBef>
              <a:buClrTx/>
              <a:buNone/>
              <a:defRPr/>
            </a:pPr>
            <a:r>
              <a:rPr lang="sv-SE" sz="1600" b="1" dirty="0">
                <a:cs typeface="Calibri" panose="020F0502020204030204" pitchFamily="34" charset="0"/>
              </a:rPr>
              <a:t>4. VI PÅVERKAR GENOM NÄTVERK</a:t>
            </a:r>
            <a:r>
              <a:rPr lang="sv-SE" sz="1600" b="1" dirty="0">
                <a:solidFill>
                  <a:schemeClr val="accent4"/>
                </a:solidFill>
                <a:cs typeface="Calibri" panose="020F0502020204030204" pitchFamily="34" charset="0"/>
              </a:rPr>
              <a:t> </a:t>
            </a:r>
          </a:p>
          <a:p>
            <a:pPr marL="0" lvl="0" indent="0">
              <a:spcBef>
                <a:spcPts val="0"/>
              </a:spcBef>
              <a:buClrTx/>
              <a:buNone/>
              <a:defRPr/>
            </a:pPr>
            <a:r>
              <a:rPr lang="sv-SE" sz="1200" dirty="0">
                <a:cs typeface="Calibri" panose="020F0502020204030204" pitchFamily="34" charset="0"/>
              </a:rPr>
              <a:t>Vi drar nytta av medlemskommunernas, de olika nätverkens och intressentgruppernas kunnande. Vi stärker det gränsöverskridande samarbetet enligt våra värderingar. Vi främjar nätverkande och stöder målformuleringen i nätverken. </a:t>
            </a:r>
          </a:p>
          <a:p>
            <a:pPr marL="0" lvl="0" indent="0">
              <a:spcBef>
                <a:spcPts val="0"/>
              </a:spcBef>
              <a:buClrTx/>
              <a:buNone/>
              <a:defRPr/>
            </a:pPr>
            <a:endParaRPr lang="fi-FI" sz="1400" b="1" dirty="0">
              <a:cs typeface="Calibri" panose="020F0502020204030204" pitchFamily="34" charset="0"/>
            </a:endParaRPr>
          </a:p>
          <a:p>
            <a:pPr marL="0" lvl="0" indent="0">
              <a:spcBef>
                <a:spcPts val="0"/>
              </a:spcBef>
              <a:buClrTx/>
              <a:buNone/>
              <a:defRPr/>
            </a:pPr>
            <a:r>
              <a:rPr lang="sv-SE" sz="1600" b="1" dirty="0">
                <a:cs typeface="Calibri" panose="020F0502020204030204" pitchFamily="34" charset="0"/>
              </a:rPr>
              <a:t>5. VI UTVECKLAR NY KOMPETENS FÖR FRAMTIDEN</a:t>
            </a:r>
          </a:p>
          <a:p>
            <a:pPr marL="0" lvl="0" indent="0">
              <a:spcBef>
                <a:spcPts val="0"/>
              </a:spcBef>
              <a:buClrTx/>
              <a:buNone/>
              <a:defRPr/>
            </a:pPr>
            <a:r>
              <a:rPr lang="sv-SE" sz="1200" dirty="0">
                <a:cs typeface="Calibri" panose="020F0502020204030204" pitchFamily="34" charset="0"/>
              </a:rPr>
              <a:t>Kommunförbundet är en mästare i intressebevakning för kommunerna, sakkunskap, gemensamt utvecklingsarbete, nätverkande, och samordningen av dessa. Vi är en välmående organisation som kan förnya sig och prognostisera förändringar.</a:t>
            </a:r>
          </a:p>
          <a:p>
            <a:pPr marL="0" lvl="0" indent="0">
              <a:spcBef>
                <a:spcPts val="0"/>
              </a:spcBef>
              <a:buClrTx/>
              <a:buNone/>
              <a:defRPr/>
            </a:pPr>
            <a:endParaRPr lang="fi-FI" sz="1400" b="1" dirty="0">
              <a:cs typeface="Calibri" panose="020F0502020204030204" pitchFamily="34" charset="0"/>
            </a:endParaRPr>
          </a:p>
          <a:p>
            <a:pPr marL="0" lvl="0" indent="0">
              <a:spcBef>
                <a:spcPts val="0"/>
              </a:spcBef>
              <a:buClrTx/>
              <a:buNone/>
              <a:defRPr/>
            </a:pPr>
            <a:r>
              <a:rPr lang="sv-SE" sz="1600" b="1" dirty="0"/>
              <a:t>6. VI HAR EN STABIL EKONOMI</a:t>
            </a:r>
          </a:p>
          <a:p>
            <a:pPr marL="0" indent="0">
              <a:spcBef>
                <a:spcPts val="0"/>
              </a:spcBef>
              <a:buClrTx/>
              <a:buNone/>
              <a:defRPr/>
            </a:pPr>
            <a:r>
              <a:rPr lang="sv-SE" sz="1200" dirty="0">
                <a:solidFill>
                  <a:schemeClr val="dk1"/>
                </a:solidFill>
              </a:rPr>
              <a:t>Kommunförbundets ekonomi är i balans och förbundskoncernen är ekonomiskt solid.</a:t>
            </a:r>
          </a:p>
        </p:txBody>
      </p:sp>
      <p:sp>
        <p:nvSpPr>
          <p:cNvPr id="2" name="Title 1"/>
          <p:cNvSpPr>
            <a:spLocks noGrp="1"/>
          </p:cNvSpPr>
          <p:nvPr>
            <p:ph type="title"/>
          </p:nvPr>
        </p:nvSpPr>
        <p:spPr>
          <a:xfrm>
            <a:off x="695400" y="548680"/>
            <a:ext cx="10658475" cy="648072"/>
          </a:xfrm>
        </p:spPr>
        <p:txBody>
          <a:bodyPr/>
          <a:lstStyle/>
          <a:p>
            <a:r>
              <a:rPr lang="sv-SE"/>
              <a:t>Kommunernas inflytelserika partner</a:t>
            </a:r>
          </a:p>
        </p:txBody>
      </p:sp>
    </p:spTree>
    <p:extLst>
      <p:ext uri="{BB962C8B-B14F-4D97-AF65-F5344CB8AC3E}">
        <p14:creationId xmlns:p14="http://schemas.microsoft.com/office/powerpoint/2010/main" val="22070308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374E445-05A7-46F4-80A1-BB5741A4C7EB}"/>
              </a:ext>
            </a:extLst>
          </p:cNvPr>
          <p:cNvSpPr>
            <a:spLocks noGrp="1"/>
          </p:cNvSpPr>
          <p:nvPr>
            <p:ph type="sldNum" sz="quarter" idx="12"/>
          </p:nvPr>
        </p:nvSpPr>
        <p:spPr/>
        <p:txBody>
          <a:bodyPr/>
          <a:lstStyle/>
          <a:p>
            <a:fld id="{0861148C-697E-4B67-BDAA-872F34DF1106}" type="slidenum">
              <a:rPr lang="fi-FI" smtClean="0"/>
              <a:pPr/>
              <a:t>6</a:t>
            </a:fld>
            <a:endParaRPr lang="fi-FI"/>
          </a:p>
        </p:txBody>
      </p:sp>
      <p:sp>
        <p:nvSpPr>
          <p:cNvPr id="3" name="Tekstin paikkamerkki 2">
            <a:extLst>
              <a:ext uri="{FF2B5EF4-FFF2-40B4-BE49-F238E27FC236}">
                <a16:creationId xmlns:a16="http://schemas.microsoft.com/office/drawing/2014/main" id="{5692A995-B160-404A-ADE0-78BFBFE20177}"/>
              </a:ext>
            </a:extLst>
          </p:cNvPr>
          <p:cNvSpPr>
            <a:spLocks noGrp="1"/>
          </p:cNvSpPr>
          <p:nvPr>
            <p:ph type="body" sz="quarter" idx="13"/>
          </p:nvPr>
        </p:nvSpPr>
        <p:spPr/>
        <p:txBody>
          <a:bodyPr/>
          <a:lstStyle/>
          <a:p>
            <a:r>
              <a:rPr lang="sv-SE"/>
              <a:t>2. Strategiska teman, målen </a:t>
            </a:r>
          </a:p>
          <a:p>
            <a:r>
              <a:rPr lang="sv-SE"/>
              <a:t>och åtgärderna 2022</a:t>
            </a:r>
          </a:p>
          <a:p>
            <a:r>
              <a:rPr lang="sv-SE"/>
              <a:t>(justerade för år 2022)</a:t>
            </a:r>
          </a:p>
        </p:txBody>
      </p:sp>
    </p:spTree>
    <p:extLst>
      <p:ext uri="{BB962C8B-B14F-4D97-AF65-F5344CB8AC3E}">
        <p14:creationId xmlns:p14="http://schemas.microsoft.com/office/powerpoint/2010/main" val="3501036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F77025CA-A0CE-F041-B022-A275F145E468}"/>
              </a:ext>
            </a:extLst>
          </p:cNvPr>
          <p:cNvSpPr>
            <a:spLocks noGrp="1"/>
          </p:cNvSpPr>
          <p:nvPr>
            <p:ph type="title"/>
          </p:nvPr>
        </p:nvSpPr>
        <p:spPr>
          <a:xfrm>
            <a:off x="2367733" y="294789"/>
            <a:ext cx="10658475" cy="1008113"/>
          </a:xfrm>
        </p:spPr>
        <p:txBody>
          <a:bodyPr/>
          <a:lstStyle/>
          <a:p>
            <a:r>
              <a:rPr lang="sv-SE" sz="3200" noProof="0"/>
              <a:t>Kommunförbundets strategiska teman 2022</a:t>
            </a:r>
          </a:p>
        </p:txBody>
      </p:sp>
      <p:sp>
        <p:nvSpPr>
          <p:cNvPr id="4" name="Slide Number Placeholder 3">
            <a:extLst>
              <a:ext uri="{FF2B5EF4-FFF2-40B4-BE49-F238E27FC236}">
                <a16:creationId xmlns:a16="http://schemas.microsoft.com/office/drawing/2014/main" id="{7C4996F5-8F4C-5B4F-AA68-64B799257C6D}"/>
              </a:ext>
            </a:extLst>
          </p:cNvPr>
          <p:cNvSpPr>
            <a:spLocks noGrp="1"/>
          </p:cNvSpPr>
          <p:nvPr>
            <p:ph type="sldNum" sz="quarter" idx="12"/>
          </p:nvPr>
        </p:nvSpPr>
        <p:spPr/>
        <p:txBody>
          <a:bodyPr/>
          <a:lstStyle/>
          <a:p>
            <a:fld id="{0861148C-697E-4B67-BDAA-872F34DF1106}" type="slidenum">
              <a:rPr lang="fi-FI" noProof="0" smtClean="0"/>
              <a:pPr/>
              <a:t>7</a:t>
            </a:fld>
            <a:endParaRPr lang="fi-FI" noProof="0"/>
          </a:p>
        </p:txBody>
      </p:sp>
      <p:cxnSp>
        <p:nvCxnSpPr>
          <p:cNvPr id="15" name="Elbow Connector 14">
            <a:extLst>
              <a:ext uri="{FF2B5EF4-FFF2-40B4-BE49-F238E27FC236}">
                <a16:creationId xmlns:a16="http://schemas.microsoft.com/office/drawing/2014/main" id="{94B6C880-4787-8847-88DD-1CBBC1463013}"/>
              </a:ext>
            </a:extLst>
          </p:cNvPr>
          <p:cNvCxnSpPr>
            <a:cxnSpLocks/>
            <a:endCxn id="27" idx="1"/>
          </p:cNvCxnSpPr>
          <p:nvPr/>
        </p:nvCxnSpPr>
        <p:spPr>
          <a:xfrm flipV="1">
            <a:off x="7049703" y="2940881"/>
            <a:ext cx="2574905" cy="550178"/>
          </a:xfrm>
          <a:prstGeom prst="bentConnector3">
            <a:avLst>
              <a:gd name="adj1" fmla="val 50000"/>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Elbow Connector 5">
            <a:extLst>
              <a:ext uri="{FF2B5EF4-FFF2-40B4-BE49-F238E27FC236}">
                <a16:creationId xmlns:a16="http://schemas.microsoft.com/office/drawing/2014/main" id="{0E1A16B0-9670-0E40-8E48-5AA2DB737DB0}"/>
              </a:ext>
            </a:extLst>
          </p:cNvPr>
          <p:cNvCxnSpPr>
            <a:cxnSpLocks/>
          </p:cNvCxnSpPr>
          <p:nvPr/>
        </p:nvCxnSpPr>
        <p:spPr>
          <a:xfrm>
            <a:off x="2620263" y="2666961"/>
            <a:ext cx="2790274" cy="575107"/>
          </a:xfrm>
          <a:prstGeom prst="bentConnector3">
            <a:avLst>
              <a:gd name="adj1" fmla="val 50000"/>
            </a:avLst>
          </a:prstGeom>
          <a:ln w="38100">
            <a:solidFill>
              <a:srgbClr val="FF6D2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057F01DE-A9A7-BD4C-A613-413B1D400F88}"/>
              </a:ext>
            </a:extLst>
          </p:cNvPr>
          <p:cNvCxnSpPr>
            <a:cxnSpLocks/>
            <a:endCxn id="26" idx="1"/>
          </p:cNvCxnSpPr>
          <p:nvPr/>
        </p:nvCxnSpPr>
        <p:spPr>
          <a:xfrm flipV="1">
            <a:off x="6158439" y="1535008"/>
            <a:ext cx="3466168" cy="510286"/>
          </a:xfrm>
          <a:prstGeom prst="bentConnector3">
            <a:avLst>
              <a:gd name="adj1" fmla="val 50000"/>
            </a:avLst>
          </a:prstGeom>
          <a:ln w="38100" cap="rnd">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E0D36D-6785-DF41-BA09-C13BC90B37FB}"/>
              </a:ext>
            </a:extLst>
          </p:cNvPr>
          <p:cNvCxnSpPr>
            <a:cxnSpLocks/>
          </p:cNvCxnSpPr>
          <p:nvPr/>
        </p:nvCxnSpPr>
        <p:spPr>
          <a:xfrm>
            <a:off x="6158439" y="2045293"/>
            <a:ext cx="0" cy="899257"/>
          </a:xfrm>
          <a:prstGeom prst="line">
            <a:avLst/>
          </a:prstGeom>
          <a:ln w="38100" cap="rnd">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6398F09-EC21-F343-A053-A267F7814795}"/>
              </a:ext>
            </a:extLst>
          </p:cNvPr>
          <p:cNvSpPr/>
          <p:nvPr/>
        </p:nvSpPr>
        <p:spPr>
          <a:xfrm>
            <a:off x="9624607" y="1103834"/>
            <a:ext cx="2005189" cy="86234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1"/>
                </a:solidFill>
                <a:latin typeface="+mj-lt"/>
              </a:rPr>
              <a:t>Kommunerna och vårdreformen</a:t>
            </a:r>
          </a:p>
        </p:txBody>
      </p:sp>
      <p:sp>
        <p:nvSpPr>
          <p:cNvPr id="27" name="Rectangle 26">
            <a:extLst>
              <a:ext uri="{FF2B5EF4-FFF2-40B4-BE49-F238E27FC236}">
                <a16:creationId xmlns:a16="http://schemas.microsoft.com/office/drawing/2014/main" id="{ABE6E973-C7C0-BB4E-B74A-6C717289B074}"/>
              </a:ext>
            </a:extLst>
          </p:cNvPr>
          <p:cNvSpPr/>
          <p:nvPr/>
        </p:nvSpPr>
        <p:spPr>
          <a:xfrm>
            <a:off x="9624608" y="2519991"/>
            <a:ext cx="1943999" cy="841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1"/>
                </a:solidFill>
                <a:latin typeface="+mj-lt"/>
              </a:rPr>
              <a:t>Kommunerna främjar sysselsättningen och näringsverksamheten</a:t>
            </a:r>
          </a:p>
        </p:txBody>
      </p:sp>
      <p:sp>
        <p:nvSpPr>
          <p:cNvPr id="28" name="Rectangle 27">
            <a:extLst>
              <a:ext uri="{FF2B5EF4-FFF2-40B4-BE49-F238E27FC236}">
                <a16:creationId xmlns:a16="http://schemas.microsoft.com/office/drawing/2014/main" id="{20C3CA55-5732-3048-A822-AB3255ABC3E8}"/>
              </a:ext>
            </a:extLst>
          </p:cNvPr>
          <p:cNvSpPr/>
          <p:nvPr/>
        </p:nvSpPr>
        <p:spPr>
          <a:xfrm>
            <a:off x="9178317" y="3899910"/>
            <a:ext cx="2390291" cy="878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accent1"/>
                </a:solidFill>
                <a:latin typeface="+mj-lt"/>
              </a:rPr>
              <a:t>Tillgången till utbildningstjänster och hållbara strukturer i den grundläggande utbildningen</a:t>
            </a:r>
          </a:p>
        </p:txBody>
      </p:sp>
      <p:sp>
        <p:nvSpPr>
          <p:cNvPr id="29" name="Rectangle 28">
            <a:extLst>
              <a:ext uri="{FF2B5EF4-FFF2-40B4-BE49-F238E27FC236}">
                <a16:creationId xmlns:a16="http://schemas.microsoft.com/office/drawing/2014/main" id="{ED9B34DE-4826-0F4A-B90D-7276F766F713}"/>
              </a:ext>
            </a:extLst>
          </p:cNvPr>
          <p:cNvSpPr/>
          <p:nvPr/>
        </p:nvSpPr>
        <p:spPr>
          <a:xfrm>
            <a:off x="9624608" y="5214079"/>
            <a:ext cx="2005188" cy="841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a:solidFill>
                  <a:schemeClr val="bg1"/>
                </a:solidFill>
                <a:latin typeface="+mj-lt"/>
              </a:rPr>
              <a:t>Hållbara samhällen, motverkande av och beredskap inför klimatförändringen</a:t>
            </a:r>
          </a:p>
        </p:txBody>
      </p:sp>
      <p:sp>
        <p:nvSpPr>
          <p:cNvPr id="30" name="Rectangle 29">
            <a:extLst>
              <a:ext uri="{FF2B5EF4-FFF2-40B4-BE49-F238E27FC236}">
                <a16:creationId xmlns:a16="http://schemas.microsoft.com/office/drawing/2014/main" id="{5BEF848E-BAB0-1F4D-A28D-474B3FB48986}"/>
              </a:ext>
            </a:extLst>
          </p:cNvPr>
          <p:cNvSpPr/>
          <p:nvPr/>
        </p:nvSpPr>
        <p:spPr>
          <a:xfrm>
            <a:off x="974273" y="5438840"/>
            <a:ext cx="2039410" cy="841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a:solidFill>
                  <a:schemeClr val="accent1"/>
                </a:solidFill>
                <a:latin typeface="+mj-lt"/>
              </a:rPr>
              <a:t>Socialt </a:t>
            </a:r>
          </a:p>
          <a:p>
            <a:pPr algn="ctr"/>
            <a:r>
              <a:rPr lang="sv-SE" sz="1200" b="1">
                <a:solidFill>
                  <a:schemeClr val="accent1"/>
                </a:solidFill>
                <a:latin typeface="+mj-lt"/>
              </a:rPr>
              <a:t>hållbara kommuner</a:t>
            </a:r>
          </a:p>
        </p:txBody>
      </p:sp>
      <p:sp>
        <p:nvSpPr>
          <p:cNvPr id="31" name="Rectangle 30">
            <a:extLst>
              <a:ext uri="{FF2B5EF4-FFF2-40B4-BE49-F238E27FC236}">
                <a16:creationId xmlns:a16="http://schemas.microsoft.com/office/drawing/2014/main" id="{49D3B940-ED38-1C44-9F08-DAA392808970}"/>
              </a:ext>
            </a:extLst>
          </p:cNvPr>
          <p:cNvSpPr/>
          <p:nvPr/>
        </p:nvSpPr>
        <p:spPr>
          <a:xfrm>
            <a:off x="779063" y="4373299"/>
            <a:ext cx="2039410" cy="841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a:solidFill>
                  <a:schemeClr val="accent1"/>
                </a:solidFill>
                <a:latin typeface="+mj-lt"/>
              </a:rPr>
              <a:t>Städerna främjar en hållbar tillväxt</a:t>
            </a:r>
          </a:p>
        </p:txBody>
      </p:sp>
      <p:sp>
        <p:nvSpPr>
          <p:cNvPr id="32" name="Rectangle 31">
            <a:extLst>
              <a:ext uri="{FF2B5EF4-FFF2-40B4-BE49-F238E27FC236}">
                <a16:creationId xmlns:a16="http://schemas.microsoft.com/office/drawing/2014/main" id="{1244F141-5470-444A-9E14-BB7553A217A4}"/>
              </a:ext>
            </a:extLst>
          </p:cNvPr>
          <p:cNvSpPr/>
          <p:nvPr/>
        </p:nvSpPr>
        <p:spPr>
          <a:xfrm>
            <a:off x="615074" y="2116458"/>
            <a:ext cx="2310315" cy="891936"/>
          </a:xfrm>
          <a:prstGeom prst="rect">
            <a:avLst/>
          </a:prstGeom>
          <a:solidFill>
            <a:srgbClr val="FF6D2C"/>
          </a:solidFill>
          <a:ln>
            <a:solidFill>
              <a:srgbClr val="FF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bg1"/>
                </a:solidFill>
                <a:latin typeface="+mj-lt"/>
              </a:rPr>
              <a:t>Den kommunala demokratins tillstånd, framtid samt stöd inför den nya fullmäktigeperioden</a:t>
            </a:r>
          </a:p>
        </p:txBody>
      </p:sp>
      <p:cxnSp>
        <p:nvCxnSpPr>
          <p:cNvPr id="33" name="Elbow Connector 32">
            <a:extLst>
              <a:ext uri="{FF2B5EF4-FFF2-40B4-BE49-F238E27FC236}">
                <a16:creationId xmlns:a16="http://schemas.microsoft.com/office/drawing/2014/main" id="{E68CB655-6708-5D47-97FB-790BE51B3741}"/>
              </a:ext>
            </a:extLst>
          </p:cNvPr>
          <p:cNvCxnSpPr>
            <a:cxnSpLocks/>
            <a:stCxn id="30" idx="3"/>
          </p:cNvCxnSpPr>
          <p:nvPr/>
        </p:nvCxnSpPr>
        <p:spPr>
          <a:xfrm flipV="1">
            <a:off x="3013683" y="4221873"/>
            <a:ext cx="2604167" cy="1637856"/>
          </a:xfrm>
          <a:prstGeom prst="bentConnector3">
            <a:avLst>
              <a:gd name="adj1" fmla="val 50000"/>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0D927E6F-3656-2040-B2B3-0B056572D2DB}"/>
              </a:ext>
            </a:extLst>
          </p:cNvPr>
          <p:cNvCxnSpPr>
            <a:cxnSpLocks/>
            <a:stCxn id="24" idx="2"/>
            <a:endCxn id="29" idx="1"/>
          </p:cNvCxnSpPr>
          <p:nvPr/>
        </p:nvCxnSpPr>
        <p:spPr>
          <a:xfrm rot="16200000" flipH="1">
            <a:off x="7451306" y="3461665"/>
            <a:ext cx="880437" cy="3466168"/>
          </a:xfrm>
          <a:prstGeom prst="bentConnector2">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6AF269F7-8003-854D-AE52-BA0507F2EE1D}"/>
              </a:ext>
            </a:extLst>
          </p:cNvPr>
          <p:cNvCxnSpPr>
            <a:cxnSpLocks/>
            <a:endCxn id="28" idx="1"/>
          </p:cNvCxnSpPr>
          <p:nvPr/>
        </p:nvCxnSpPr>
        <p:spPr>
          <a:xfrm>
            <a:off x="7067547" y="3952961"/>
            <a:ext cx="2110770" cy="385958"/>
          </a:xfrm>
          <a:prstGeom prst="bentConnector3">
            <a:avLst>
              <a:gd name="adj1" fmla="val 50000"/>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0133AFB1-B0E2-5B4A-8DE2-C37D0F3770B1}"/>
              </a:ext>
            </a:extLst>
          </p:cNvPr>
          <p:cNvSpPr/>
          <p:nvPr/>
        </p:nvSpPr>
        <p:spPr>
          <a:xfrm>
            <a:off x="8845813" y="2886710"/>
            <a:ext cx="144016" cy="14401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7" name="Oval 66">
            <a:extLst>
              <a:ext uri="{FF2B5EF4-FFF2-40B4-BE49-F238E27FC236}">
                <a16:creationId xmlns:a16="http://schemas.microsoft.com/office/drawing/2014/main" id="{ACF4F5C9-E780-B24A-9F95-8B44E795A649}"/>
              </a:ext>
            </a:extLst>
          </p:cNvPr>
          <p:cNvSpPr/>
          <p:nvPr/>
        </p:nvSpPr>
        <p:spPr>
          <a:xfrm>
            <a:off x="7552955" y="3411398"/>
            <a:ext cx="144016" cy="14401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8" name="Oval 67">
            <a:extLst>
              <a:ext uri="{FF2B5EF4-FFF2-40B4-BE49-F238E27FC236}">
                <a16:creationId xmlns:a16="http://schemas.microsoft.com/office/drawing/2014/main" id="{39E0AF35-2B52-4345-A8AD-F9783D4908FF}"/>
              </a:ext>
            </a:extLst>
          </p:cNvPr>
          <p:cNvSpPr/>
          <p:nvPr/>
        </p:nvSpPr>
        <p:spPr>
          <a:xfrm>
            <a:off x="8981633" y="4294323"/>
            <a:ext cx="144016" cy="14401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9" name="Oval 68">
            <a:extLst>
              <a:ext uri="{FF2B5EF4-FFF2-40B4-BE49-F238E27FC236}">
                <a16:creationId xmlns:a16="http://schemas.microsoft.com/office/drawing/2014/main" id="{6E1D2A54-780B-3644-ACC0-76C2BAB4CC1C}"/>
              </a:ext>
            </a:extLst>
          </p:cNvPr>
          <p:cNvSpPr/>
          <p:nvPr/>
        </p:nvSpPr>
        <p:spPr>
          <a:xfrm>
            <a:off x="7661615" y="3876581"/>
            <a:ext cx="144016" cy="14401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1" name="Oval 70">
            <a:extLst>
              <a:ext uri="{FF2B5EF4-FFF2-40B4-BE49-F238E27FC236}">
                <a16:creationId xmlns:a16="http://schemas.microsoft.com/office/drawing/2014/main" id="{9D65057A-C1EA-8146-BD8D-21D817A5B0EF}"/>
              </a:ext>
            </a:extLst>
          </p:cNvPr>
          <p:cNvSpPr/>
          <p:nvPr/>
        </p:nvSpPr>
        <p:spPr>
          <a:xfrm>
            <a:off x="7760763" y="5575965"/>
            <a:ext cx="144016" cy="144016"/>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2" name="Oval 71">
            <a:extLst>
              <a:ext uri="{FF2B5EF4-FFF2-40B4-BE49-F238E27FC236}">
                <a16:creationId xmlns:a16="http://schemas.microsoft.com/office/drawing/2014/main" id="{7AFECB94-BFA4-7446-8263-B716D310418B}"/>
              </a:ext>
            </a:extLst>
          </p:cNvPr>
          <p:cNvSpPr/>
          <p:nvPr/>
        </p:nvSpPr>
        <p:spPr>
          <a:xfrm>
            <a:off x="8650692" y="5574878"/>
            <a:ext cx="144016" cy="144016"/>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3" name="Oval 72">
            <a:extLst>
              <a:ext uri="{FF2B5EF4-FFF2-40B4-BE49-F238E27FC236}">
                <a16:creationId xmlns:a16="http://schemas.microsoft.com/office/drawing/2014/main" id="{6EAFB73F-60CC-EA43-9698-F5AC310F4060}"/>
              </a:ext>
            </a:extLst>
          </p:cNvPr>
          <p:cNvSpPr/>
          <p:nvPr/>
        </p:nvSpPr>
        <p:spPr>
          <a:xfrm>
            <a:off x="3490038" y="5779080"/>
            <a:ext cx="144016" cy="14401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4" name="Oval 73">
            <a:extLst>
              <a:ext uri="{FF2B5EF4-FFF2-40B4-BE49-F238E27FC236}">
                <a16:creationId xmlns:a16="http://schemas.microsoft.com/office/drawing/2014/main" id="{CB802F37-D4B8-8D4B-8091-06B8F1AC8A1C}"/>
              </a:ext>
            </a:extLst>
          </p:cNvPr>
          <p:cNvSpPr/>
          <p:nvPr/>
        </p:nvSpPr>
        <p:spPr>
          <a:xfrm>
            <a:off x="4583832" y="3165015"/>
            <a:ext cx="144016" cy="144016"/>
          </a:xfrm>
          <a:prstGeom prst="ellipse">
            <a:avLst/>
          </a:prstGeom>
          <a:solidFill>
            <a:schemeClr val="bg1"/>
          </a:solidFill>
          <a:ln w="38100">
            <a:solidFill>
              <a:srgbClr val="FF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7" name="Oval 76">
            <a:extLst>
              <a:ext uri="{FF2B5EF4-FFF2-40B4-BE49-F238E27FC236}">
                <a16:creationId xmlns:a16="http://schemas.microsoft.com/office/drawing/2014/main" id="{8480483E-86C2-8443-83C8-D28468702825}"/>
              </a:ext>
            </a:extLst>
          </p:cNvPr>
          <p:cNvSpPr/>
          <p:nvPr/>
        </p:nvSpPr>
        <p:spPr>
          <a:xfrm>
            <a:off x="3215680" y="2598866"/>
            <a:ext cx="144016" cy="144016"/>
          </a:xfrm>
          <a:prstGeom prst="ellipse">
            <a:avLst/>
          </a:prstGeom>
          <a:solidFill>
            <a:schemeClr val="bg1"/>
          </a:solidFill>
          <a:ln w="38100">
            <a:solidFill>
              <a:srgbClr val="FF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83" name="Oval 82">
            <a:extLst>
              <a:ext uri="{FF2B5EF4-FFF2-40B4-BE49-F238E27FC236}">
                <a16:creationId xmlns:a16="http://schemas.microsoft.com/office/drawing/2014/main" id="{751AA46E-7442-6C45-B456-A8BC9EC4FD9F}"/>
              </a:ext>
            </a:extLst>
          </p:cNvPr>
          <p:cNvSpPr/>
          <p:nvPr/>
        </p:nvSpPr>
        <p:spPr>
          <a:xfrm>
            <a:off x="8616280" y="1463486"/>
            <a:ext cx="144016" cy="14401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86" name="Oval 85">
            <a:extLst>
              <a:ext uri="{FF2B5EF4-FFF2-40B4-BE49-F238E27FC236}">
                <a16:creationId xmlns:a16="http://schemas.microsoft.com/office/drawing/2014/main" id="{2A9CBA30-7C1A-6F4E-8105-4CA0D9DA9E79}"/>
              </a:ext>
            </a:extLst>
          </p:cNvPr>
          <p:cNvSpPr/>
          <p:nvPr/>
        </p:nvSpPr>
        <p:spPr>
          <a:xfrm>
            <a:off x="4823568" y="4153488"/>
            <a:ext cx="144016" cy="14401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87" name="Oval 86">
            <a:extLst>
              <a:ext uri="{FF2B5EF4-FFF2-40B4-BE49-F238E27FC236}">
                <a16:creationId xmlns:a16="http://schemas.microsoft.com/office/drawing/2014/main" id="{3F2F9B9E-2905-D342-8808-F7FFF500A75E}"/>
              </a:ext>
            </a:extLst>
          </p:cNvPr>
          <p:cNvSpPr/>
          <p:nvPr/>
        </p:nvSpPr>
        <p:spPr>
          <a:xfrm>
            <a:off x="6888088" y="1966181"/>
            <a:ext cx="144016" cy="14401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110" name="Oval 109">
            <a:extLst>
              <a:ext uri="{FF2B5EF4-FFF2-40B4-BE49-F238E27FC236}">
                <a16:creationId xmlns:a16="http://schemas.microsoft.com/office/drawing/2014/main" id="{4A9AB1ED-061C-9E49-8934-B7D70FBF93D5}"/>
              </a:ext>
            </a:extLst>
          </p:cNvPr>
          <p:cNvSpPr/>
          <p:nvPr/>
        </p:nvSpPr>
        <p:spPr>
          <a:xfrm>
            <a:off x="6086431" y="2432434"/>
            <a:ext cx="144016" cy="14401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111" name="Oval 110">
            <a:extLst>
              <a:ext uri="{FF2B5EF4-FFF2-40B4-BE49-F238E27FC236}">
                <a16:creationId xmlns:a16="http://schemas.microsoft.com/office/drawing/2014/main" id="{4D3BF24F-9209-864B-8B5A-A31BB73FA58E}"/>
              </a:ext>
            </a:extLst>
          </p:cNvPr>
          <p:cNvSpPr/>
          <p:nvPr/>
        </p:nvSpPr>
        <p:spPr>
          <a:xfrm>
            <a:off x="6888088" y="5579061"/>
            <a:ext cx="144016" cy="144016"/>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cxnSp>
        <p:nvCxnSpPr>
          <p:cNvPr id="53" name="Elbow Connector 5">
            <a:extLst>
              <a:ext uri="{FF2B5EF4-FFF2-40B4-BE49-F238E27FC236}">
                <a16:creationId xmlns:a16="http://schemas.microsoft.com/office/drawing/2014/main" id="{4D4BBDB7-5A37-4FC4-8EC5-7D05BA0C35DB}"/>
              </a:ext>
            </a:extLst>
          </p:cNvPr>
          <p:cNvCxnSpPr>
            <a:cxnSpLocks/>
          </p:cNvCxnSpPr>
          <p:nvPr/>
        </p:nvCxnSpPr>
        <p:spPr>
          <a:xfrm>
            <a:off x="2486460" y="3492367"/>
            <a:ext cx="2790274" cy="404978"/>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31">
            <a:extLst>
              <a:ext uri="{FF2B5EF4-FFF2-40B4-BE49-F238E27FC236}">
                <a16:creationId xmlns:a16="http://schemas.microsoft.com/office/drawing/2014/main" id="{06A6FCD4-9302-4247-B83E-E387EA0C1A59}"/>
              </a:ext>
            </a:extLst>
          </p:cNvPr>
          <p:cNvSpPr/>
          <p:nvPr/>
        </p:nvSpPr>
        <p:spPr>
          <a:xfrm>
            <a:off x="542460" y="3241534"/>
            <a:ext cx="1944000" cy="86110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1"/>
                </a:solidFill>
                <a:latin typeface="+mj-lt"/>
              </a:rPr>
              <a:t>Digitaliseringen, digital kompetens och plattformsekonomi</a:t>
            </a:r>
          </a:p>
        </p:txBody>
      </p:sp>
      <p:sp>
        <p:nvSpPr>
          <p:cNvPr id="55" name="Oval 76">
            <a:extLst>
              <a:ext uri="{FF2B5EF4-FFF2-40B4-BE49-F238E27FC236}">
                <a16:creationId xmlns:a16="http://schemas.microsoft.com/office/drawing/2014/main" id="{FE9F51CA-527E-44A7-BDEB-88D13F0CBFD3}"/>
              </a:ext>
            </a:extLst>
          </p:cNvPr>
          <p:cNvSpPr/>
          <p:nvPr/>
        </p:nvSpPr>
        <p:spPr>
          <a:xfrm>
            <a:off x="3039480" y="3428820"/>
            <a:ext cx="144016" cy="14401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cxnSp>
        <p:nvCxnSpPr>
          <p:cNvPr id="57" name="Elbow Connector 45">
            <a:extLst>
              <a:ext uri="{FF2B5EF4-FFF2-40B4-BE49-F238E27FC236}">
                <a16:creationId xmlns:a16="http://schemas.microsoft.com/office/drawing/2014/main" id="{AA6D3963-565D-4A17-ACEC-A83D9E06A575}"/>
              </a:ext>
            </a:extLst>
          </p:cNvPr>
          <p:cNvCxnSpPr>
            <a:cxnSpLocks/>
          </p:cNvCxnSpPr>
          <p:nvPr/>
        </p:nvCxnSpPr>
        <p:spPr>
          <a:xfrm>
            <a:off x="3758173" y="1473354"/>
            <a:ext cx="1895045" cy="1451320"/>
          </a:xfrm>
          <a:prstGeom prst="bentConnector3">
            <a:avLst>
              <a:gd name="adj1" fmla="val 100963"/>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109">
            <a:extLst>
              <a:ext uri="{FF2B5EF4-FFF2-40B4-BE49-F238E27FC236}">
                <a16:creationId xmlns:a16="http://schemas.microsoft.com/office/drawing/2014/main" id="{4FD817F3-81B3-4804-B99F-6524011B5964}"/>
              </a:ext>
            </a:extLst>
          </p:cNvPr>
          <p:cNvSpPr/>
          <p:nvPr/>
        </p:nvSpPr>
        <p:spPr>
          <a:xfrm>
            <a:off x="5612762" y="2183956"/>
            <a:ext cx="144015" cy="149986"/>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2" name="Oval 109">
            <a:extLst>
              <a:ext uri="{FF2B5EF4-FFF2-40B4-BE49-F238E27FC236}">
                <a16:creationId xmlns:a16="http://schemas.microsoft.com/office/drawing/2014/main" id="{4990D362-3DFE-4102-86FB-5C6A2856B009}"/>
              </a:ext>
            </a:extLst>
          </p:cNvPr>
          <p:cNvSpPr/>
          <p:nvPr/>
        </p:nvSpPr>
        <p:spPr>
          <a:xfrm>
            <a:off x="4738658" y="1406626"/>
            <a:ext cx="144015" cy="149986"/>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cxnSp>
        <p:nvCxnSpPr>
          <p:cNvPr id="44" name="Elbow Connector 49">
            <a:extLst>
              <a:ext uri="{FF2B5EF4-FFF2-40B4-BE49-F238E27FC236}">
                <a16:creationId xmlns:a16="http://schemas.microsoft.com/office/drawing/2014/main" id="{0FB560AF-EEC8-4F3B-AA6D-7EFFAA4BEA01}"/>
              </a:ext>
            </a:extLst>
          </p:cNvPr>
          <p:cNvCxnSpPr>
            <a:cxnSpLocks/>
          </p:cNvCxnSpPr>
          <p:nvPr/>
        </p:nvCxnSpPr>
        <p:spPr>
          <a:xfrm flipV="1">
            <a:off x="2620263" y="4480362"/>
            <a:ext cx="2629070" cy="36483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76">
            <a:extLst>
              <a:ext uri="{FF2B5EF4-FFF2-40B4-BE49-F238E27FC236}">
                <a16:creationId xmlns:a16="http://schemas.microsoft.com/office/drawing/2014/main" id="{6B39B6F9-0E97-4D79-BB52-D5DCEF651AE6}"/>
              </a:ext>
            </a:extLst>
          </p:cNvPr>
          <p:cNvSpPr/>
          <p:nvPr/>
        </p:nvSpPr>
        <p:spPr>
          <a:xfrm>
            <a:off x="3212428" y="4752468"/>
            <a:ext cx="144016" cy="14401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49" name="Oval 76">
            <a:extLst>
              <a:ext uri="{FF2B5EF4-FFF2-40B4-BE49-F238E27FC236}">
                <a16:creationId xmlns:a16="http://schemas.microsoft.com/office/drawing/2014/main" id="{A3596B55-4205-417B-BF82-B280B55D899E}"/>
              </a:ext>
            </a:extLst>
          </p:cNvPr>
          <p:cNvSpPr/>
          <p:nvPr/>
        </p:nvSpPr>
        <p:spPr>
          <a:xfrm>
            <a:off x="4609706" y="4392876"/>
            <a:ext cx="144016" cy="14401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51" name="Oval 76">
            <a:extLst>
              <a:ext uri="{FF2B5EF4-FFF2-40B4-BE49-F238E27FC236}">
                <a16:creationId xmlns:a16="http://schemas.microsoft.com/office/drawing/2014/main" id="{5FFCEA66-A2CE-42C1-A211-83BBAA36EF92}"/>
              </a:ext>
            </a:extLst>
          </p:cNvPr>
          <p:cNvSpPr/>
          <p:nvPr/>
        </p:nvSpPr>
        <p:spPr>
          <a:xfrm>
            <a:off x="4390778" y="3824619"/>
            <a:ext cx="144016" cy="14401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5" name="Rectangle 25">
            <a:extLst>
              <a:ext uri="{FF2B5EF4-FFF2-40B4-BE49-F238E27FC236}">
                <a16:creationId xmlns:a16="http://schemas.microsoft.com/office/drawing/2014/main" id="{41167301-8153-497F-A145-8600AE526347}"/>
              </a:ext>
            </a:extLst>
          </p:cNvPr>
          <p:cNvSpPr/>
          <p:nvPr/>
        </p:nvSpPr>
        <p:spPr>
          <a:xfrm>
            <a:off x="2100937" y="1080014"/>
            <a:ext cx="2005189" cy="8861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bg1"/>
                </a:solidFill>
                <a:latin typeface="+mj-lt"/>
              </a:rPr>
              <a:t>Hållbar kommunekonomi</a:t>
            </a:r>
          </a:p>
        </p:txBody>
      </p:sp>
      <p:sp>
        <p:nvSpPr>
          <p:cNvPr id="45" name="Oval 72">
            <a:extLst>
              <a:ext uri="{FF2B5EF4-FFF2-40B4-BE49-F238E27FC236}">
                <a16:creationId xmlns:a16="http://schemas.microsoft.com/office/drawing/2014/main" id="{D4FED622-E3B4-4C90-B479-8F5F6EFBC33C}"/>
              </a:ext>
            </a:extLst>
          </p:cNvPr>
          <p:cNvSpPr/>
          <p:nvPr/>
        </p:nvSpPr>
        <p:spPr>
          <a:xfrm>
            <a:off x="4243758" y="5056155"/>
            <a:ext cx="144016" cy="14401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24" name="Rectangle 23">
            <a:extLst>
              <a:ext uri="{FF2B5EF4-FFF2-40B4-BE49-F238E27FC236}">
                <a16:creationId xmlns:a16="http://schemas.microsoft.com/office/drawing/2014/main" id="{4E9B8484-1A4C-524A-989E-F619740507DC}"/>
              </a:ext>
            </a:extLst>
          </p:cNvPr>
          <p:cNvSpPr/>
          <p:nvPr/>
        </p:nvSpPr>
        <p:spPr>
          <a:xfrm>
            <a:off x="5258440" y="2954531"/>
            <a:ext cx="1800000" cy="180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accent3"/>
                </a:solidFill>
                <a:latin typeface="+mj-lt"/>
              </a:rPr>
              <a:t>Nya, hållbara kommuner</a:t>
            </a:r>
          </a:p>
        </p:txBody>
      </p:sp>
    </p:spTree>
    <p:extLst>
      <p:ext uri="{BB962C8B-B14F-4D97-AF65-F5344CB8AC3E}">
        <p14:creationId xmlns:p14="http://schemas.microsoft.com/office/powerpoint/2010/main" val="39158163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278496" y="2504352"/>
            <a:ext cx="5400724" cy="4108190"/>
          </a:xfrm>
        </p:spPr>
        <p:txBody>
          <a:bodyPr/>
          <a:lstStyle/>
          <a:p>
            <a:r>
              <a:rPr lang="sv-SE" sz="2800" b="1"/>
              <a:t>2.1 Nya, hållbara kommuner</a:t>
            </a:r>
          </a:p>
          <a:p>
            <a:endParaRPr lang="fi-FI" sz="2800" dirty="0"/>
          </a:p>
          <a:p>
            <a:r>
              <a:rPr lang="sv-SE" sz="2000"/>
              <a:t>Våra effektmål:</a:t>
            </a:r>
          </a:p>
          <a:p>
            <a:endParaRPr lang="fi-FI" sz="1600" i="1" dirty="0"/>
          </a:p>
          <a:p>
            <a:r>
              <a:rPr lang="sv-SE" sz="1800">
                <a:latin typeface="+mn-lt"/>
              </a:rPr>
              <a:t>Tydlig bild av kommunerna och deras samhälleliga betydelse, roll och verksamhetsförutsättningar i den nya situationen.</a:t>
            </a:r>
          </a:p>
          <a:p>
            <a:endParaRPr lang="fi-FI" sz="1800" dirty="0">
              <a:latin typeface="+mn-lt"/>
            </a:endParaRPr>
          </a:p>
          <a:p>
            <a:r>
              <a:rPr lang="sv-SE" sz="1800">
                <a:latin typeface="+mn-lt"/>
              </a:rPr>
              <a:t>Lagstiftningen och en långsiktig statlig kommunalpolitik som omspänner flera regeringsperioder stöder kommunernas verksamhetsförutsättningar och handlingsfrihet att främja välfärd och livskraft och att på lokal nivå förverkliga målen för en hållbar global utveckling (Agenda 2030).  </a:t>
            </a:r>
          </a:p>
          <a:p>
            <a:endParaRPr lang="fi-FI" sz="1800" dirty="0">
              <a:latin typeface="+mn-lt"/>
            </a:endParaRPr>
          </a:p>
          <a:p>
            <a:r>
              <a:rPr lang="sv-SE" sz="1800">
                <a:latin typeface="+mn-lt"/>
              </a:rPr>
              <a:t>Kommunerna skapar själva sin hållbara framtid genom långsiktigt, strategiskt ledarskap.</a:t>
            </a:r>
          </a:p>
          <a:p>
            <a:endParaRPr lang="en-US" sz="1600" b="1" dirty="0"/>
          </a:p>
          <a:p>
            <a:endParaRPr lang="fi-FI" sz="1600" b="1" dirty="0"/>
          </a:p>
          <a:p>
            <a:endParaRPr lang="fi-FI" sz="2000" b="1" dirty="0"/>
          </a:p>
          <a:p>
            <a:endParaRPr lang="fi-FI" sz="2000" b="1" dirty="0"/>
          </a:p>
          <a:p>
            <a:endParaRPr lang="fi-FI" sz="2000" i="1" dirty="0"/>
          </a:p>
          <a:p>
            <a:endParaRPr lang="fi-FI" sz="2400" dirty="0"/>
          </a:p>
          <a:p>
            <a:endParaRPr lang="fi-FI" sz="1600" b="0" i="0" kern="1200" dirty="0">
              <a:solidFill>
                <a:schemeClr val="bg1"/>
              </a:solidFill>
              <a:effectLst/>
              <a:latin typeface="+mn-lt"/>
              <a:ea typeface="+mn-ea"/>
              <a:cs typeface="+mn-cs"/>
            </a:endParaRPr>
          </a:p>
          <a:p>
            <a:endParaRPr lang="fi-FI" sz="2000" dirty="0">
              <a:latin typeface="+mn-lt"/>
            </a:endParaRPr>
          </a:p>
        </p:txBody>
      </p:sp>
    </p:spTree>
    <p:extLst>
      <p:ext uri="{BB962C8B-B14F-4D97-AF65-F5344CB8AC3E}">
        <p14:creationId xmlns:p14="http://schemas.microsoft.com/office/powerpoint/2010/main" val="3438134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9</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2108400089"/>
              </p:ext>
            </p:extLst>
          </p:nvPr>
        </p:nvGraphicFramePr>
        <p:xfrm>
          <a:off x="623392" y="1218437"/>
          <a:ext cx="11017224" cy="5090883"/>
        </p:xfrm>
        <a:graphic>
          <a:graphicData uri="http://schemas.openxmlformats.org/drawingml/2006/table">
            <a:tbl>
              <a:tblPr firstRow="1" bandRow="1">
                <a:tableStyleId>{F2DE63D5-997A-4646-A377-4702673A728D}</a:tableStyleId>
              </a:tblPr>
              <a:tblGrid>
                <a:gridCol w="4638027">
                  <a:extLst>
                    <a:ext uri="{9D8B030D-6E8A-4147-A177-3AD203B41FA5}">
                      <a16:colId xmlns:a16="http://schemas.microsoft.com/office/drawing/2014/main" val="3052323804"/>
                    </a:ext>
                  </a:extLst>
                </a:gridCol>
                <a:gridCol w="6379197">
                  <a:extLst>
                    <a:ext uri="{9D8B030D-6E8A-4147-A177-3AD203B41FA5}">
                      <a16:colId xmlns:a16="http://schemas.microsoft.com/office/drawing/2014/main" val="1734561935"/>
                    </a:ext>
                  </a:extLst>
                </a:gridCol>
              </a:tblGrid>
              <a:tr h="318240">
                <a:tc>
                  <a:txBody>
                    <a:bodyPr/>
                    <a:lstStyle/>
                    <a:p>
                      <a:r>
                        <a:rPr lang="sv-SE" sz="1400"/>
                        <a:t>Effektmål</a:t>
                      </a:r>
                    </a:p>
                  </a:txBody>
                  <a:tcPr/>
                </a:tc>
                <a:tc>
                  <a:txBody>
                    <a:bodyPr/>
                    <a:lstStyle/>
                    <a:p>
                      <a:r>
                        <a:rPr lang="sv-SE" sz="1400"/>
                        <a:t>Åtgärderna för att uppnå målet</a:t>
                      </a:r>
                    </a:p>
                  </a:txBody>
                  <a:tcPr/>
                </a:tc>
                <a:extLst>
                  <a:ext uri="{0D108BD9-81ED-4DB2-BD59-A6C34878D82A}">
                    <a16:rowId xmlns:a16="http://schemas.microsoft.com/office/drawing/2014/main" val="3734606832"/>
                  </a:ext>
                </a:extLst>
              </a:tr>
              <a:tr h="4772643">
                <a:tc>
                  <a:txBody>
                    <a:bodyPr/>
                    <a:lstStyle/>
                    <a:p>
                      <a:r>
                        <a:rPr lang="sv-SE" sz="1400" b="1">
                          <a:solidFill>
                            <a:schemeClr val="tx1"/>
                          </a:solidFill>
                        </a:rPr>
                        <a:t>Fokus för det kommunalpolitiska arbetet i framtiden är kommunernas samhälleliga betydelse, roll och verksamhetsförutsättningar. </a:t>
                      </a:r>
                    </a:p>
                    <a:p>
                      <a:endParaRPr lang="fi-FI"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t>Lagstiftningen och en långsiktig statlig kommunalpolitik som omspänner flera regeringsperioder stöder kommunernas verksamhetsförutsättningar och handlingsfrihet att främja välfärd och livskraft och att på lokal nivå förverkliga målen för en hållbar global utveckling (Agenda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solidFill>
                            <a:schemeClr val="tx1"/>
                          </a:solidFill>
                        </a:rPr>
                        <a:t>Kommuner av olika typ utvecklar hållbara lösningar utifrån de egna förutsättningarna och styrkorna genom en fungerande strategisk 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solidFill>
                          <a:schemeClr val="tx1"/>
                        </a:solidFill>
                      </a:endParaRPr>
                    </a:p>
                  </a:txBody>
                  <a:tcPr/>
                </a:tc>
                <a:tc>
                  <a:txBody>
                    <a:bodyPr/>
                    <a:lstStyle/>
                    <a:p>
                      <a:pPr marL="171450" indent="-171450">
                        <a:buFont typeface="Arial" panose="020B0604020202020204" pitchFamily="34" charset="0"/>
                        <a:buChar char="•"/>
                      </a:pPr>
                      <a:r>
                        <a:rPr lang="sv-SE" sz="1400" b="0" dirty="0">
                          <a:solidFill>
                            <a:schemeClr val="tx1"/>
                          </a:solidFill>
                        </a:rPr>
                        <a:t>Bilda en helhetsvision och kommuntypsvisa visioner av framtidens hållbara kommuner och sprida dem aktivt i kommunnätverken.</a:t>
                      </a:r>
                    </a:p>
                    <a:p>
                      <a:pPr marL="171450" indent="-171450">
                        <a:buFont typeface="Arial" panose="020B0604020202020204" pitchFamily="34" charset="0"/>
                        <a:buChar char="•"/>
                      </a:pPr>
                      <a:r>
                        <a:rPr lang="sv-SE" sz="1400" b="0" dirty="0">
                          <a:solidFill>
                            <a:schemeClr val="tx1"/>
                          </a:solidFill>
                        </a:rPr>
                        <a:t>Formulera intressebevakningsmål på kort och lång sikt för kommunpolitiken och integrera synpunkter från andra strategiska mål och börja förbereda politiska åtgärder som preciseras efter processen år 2021.</a:t>
                      </a:r>
                    </a:p>
                    <a:p>
                      <a:pPr marL="171450" indent="-171450" algn="l" rtl="0">
                        <a:buFont typeface="Arial" panose="020B0604020202020204" pitchFamily="34" charset="0"/>
                        <a:buChar char="•"/>
                      </a:pPr>
                      <a:endParaRPr lang="fi-FI" sz="1400" b="0" dirty="0"/>
                    </a:p>
                    <a:p>
                      <a:pPr marL="171450" indent="-171450">
                        <a:buFont typeface="Arial" panose="020B0604020202020204" pitchFamily="34" charset="0"/>
                        <a:buChar char="•"/>
                      </a:pPr>
                      <a:r>
                        <a:rPr lang="sv-SE" sz="1400" dirty="0"/>
                        <a:t>Stöda kommunernas strategiska ledarskap och beslutsfattande.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Nätverksprojektet De nya generationernas organisationer och ledarskap (USO6)</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Nätverksprojektet En hållbar kommunekonomi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Temanätverket för strategisk ledning för att uppnå SDG-målen för hållbar utveckling i städer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Gruppen Hållbara kommuner sparrar kommunerna till hållbara lösningar i olika verksamhetsmiljöer, färdvägar till hållbarhet samt hållbara lösningar och försök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ILMAVA-coachning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Utvecklingsgrupper för social hållbarhet och digitala lösningar.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rPr>
                        <a:t>Sprida internationella hållbara lösningar i de nationella nätverken och nationella hållbara lösningar i de internationella nätverken. </a:t>
                      </a:r>
                    </a:p>
                  </a:txBody>
                  <a:tcPr/>
                </a:tc>
                <a:extLst>
                  <a:ext uri="{0D108BD9-81ED-4DB2-BD59-A6C34878D82A}">
                    <a16:rowId xmlns:a16="http://schemas.microsoft.com/office/drawing/2014/main" val="4253487791"/>
                  </a:ext>
                </a:extLst>
              </a:tr>
            </a:tbl>
          </a:graphicData>
        </a:graphic>
      </p:graphicFrame>
      <p:sp>
        <p:nvSpPr>
          <p:cNvPr id="7" name="Otsikko 1">
            <a:extLst>
              <a:ext uri="{FF2B5EF4-FFF2-40B4-BE49-F238E27FC236}">
                <a16:creationId xmlns:a16="http://schemas.microsoft.com/office/drawing/2014/main" id="{44F464CE-2681-46D6-BB74-6CAEF68974E9}"/>
              </a:ext>
            </a:extLst>
          </p:cNvPr>
          <p:cNvSpPr txBox="1">
            <a:spLocks/>
          </p:cNvSpPr>
          <p:nvPr/>
        </p:nvSpPr>
        <p:spPr>
          <a:xfrm>
            <a:off x="766762" y="581508"/>
            <a:ext cx="10658475" cy="100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a:lstStyle>
          <a:p>
            <a:r>
              <a:rPr lang="sv-SE" sz="3200"/>
              <a:t>Effektmål och åtgärder 2022</a:t>
            </a:r>
            <a:br>
              <a:rPr lang="sv-SE" sz="1600"/>
            </a:br>
            <a:endParaRPr lang="sv-SE" sz="1600"/>
          </a:p>
        </p:txBody>
      </p:sp>
      <p:sp>
        <p:nvSpPr>
          <p:cNvPr id="2" name="Tekstiruutu 1">
            <a:extLst>
              <a:ext uri="{FF2B5EF4-FFF2-40B4-BE49-F238E27FC236}">
                <a16:creationId xmlns:a16="http://schemas.microsoft.com/office/drawing/2014/main" id="{0A8D9EC8-5E4B-419C-AF2D-AD690ABCFB0A}"/>
              </a:ext>
            </a:extLst>
          </p:cNvPr>
          <p:cNvSpPr txBox="1"/>
          <p:nvPr/>
        </p:nvSpPr>
        <p:spPr>
          <a:xfrm>
            <a:off x="664020" y="261285"/>
            <a:ext cx="3298004" cy="307777"/>
          </a:xfrm>
          <a:prstGeom prst="rect">
            <a:avLst/>
          </a:prstGeom>
          <a:noFill/>
        </p:spPr>
        <p:txBody>
          <a:bodyPr wrap="square" rtlCol="0">
            <a:spAutoFit/>
          </a:bodyPr>
          <a:lstStyle/>
          <a:p>
            <a:r>
              <a:rPr lang="sv-SE" sz="1400">
                <a:solidFill>
                  <a:schemeClr val="accent3"/>
                </a:solidFill>
              </a:rPr>
              <a:t>Nya, hållbara kommuner</a:t>
            </a:r>
          </a:p>
        </p:txBody>
      </p:sp>
    </p:spTree>
    <p:extLst>
      <p:ext uri="{BB962C8B-B14F-4D97-AF65-F5344CB8AC3E}">
        <p14:creationId xmlns:p14="http://schemas.microsoft.com/office/powerpoint/2010/main" val="13720012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SW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swe.potx" id="{0BF40C5D-EC01-4A37-B954-77C3A672EFA8}" vid="{0DD22F62-323E-498B-A45D-5C270D2FE46A}"/>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6000AE223E22E49AE9A6766EBE498ED" ma:contentTypeVersion="11" ma:contentTypeDescription="Luo uusi asiakirja." ma:contentTypeScope="" ma:versionID="90761ca442b9416a5850f48dcb091a38">
  <xsd:schema xmlns:xsd="http://www.w3.org/2001/XMLSchema" xmlns:xs="http://www.w3.org/2001/XMLSchema" xmlns:p="http://schemas.microsoft.com/office/2006/metadata/properties" xmlns:ns2="0778ba95-7023-46b8-8863-14b2a5814243" targetNamespace="http://schemas.microsoft.com/office/2006/metadata/properties" ma:root="true" ma:fieldsID="ddfc9bb647138c8a80691bacbd1822c4" ns2:_="">
    <xsd:import namespace="0778ba95-7023-46b8-8863-14b2a58142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8ba95-7023-46b8-8863-14b2a5814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6534D3-983D-478C-B72C-A43AE3111A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682C4B-44EC-4EB3-B754-B4DF97049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8ba95-7023-46b8-8863-14b2a5814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29860-74C5-452D-9973-B068C9E3B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Lyhyt diapohja SVE</Template>
  <TotalTime>314</TotalTime>
  <Words>5365</Words>
  <Application>Microsoft Office PowerPoint</Application>
  <PresentationFormat>Laajakuva</PresentationFormat>
  <Paragraphs>522</Paragraphs>
  <Slides>38</Slides>
  <Notes>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38</vt:i4>
      </vt:variant>
    </vt:vector>
  </HeadingPairs>
  <TitlesOfParts>
    <vt:vector size="46" baseType="lpstr">
      <vt:lpstr>Work Sans ExtraBold</vt:lpstr>
      <vt:lpstr>Arial</vt:lpstr>
      <vt:lpstr>Segoe UI</vt:lpstr>
      <vt:lpstr>Calibri</vt:lpstr>
      <vt:lpstr>Work Sans SemiBold</vt:lpstr>
      <vt:lpstr>Work Sans</vt:lpstr>
      <vt:lpstr>Arial,Sans-Serif</vt:lpstr>
      <vt:lpstr>Kuntaliitto SWE</vt:lpstr>
      <vt:lpstr>   Kommunförbundets strategiska teman, mål och åtgärder 2022 (verksamhetsplan)</vt:lpstr>
      <vt:lpstr>PowerPoint-esitys</vt:lpstr>
      <vt:lpstr>PowerPoint-esitys</vt:lpstr>
      <vt:lpstr>PowerPoint-esitys</vt:lpstr>
      <vt:lpstr>Kommunernas inflytelserika partner</vt:lpstr>
      <vt:lpstr>PowerPoint-esitys</vt:lpstr>
      <vt:lpstr>Kommunförbundets strategiska teman 2022</vt:lpstr>
      <vt:lpstr>PowerPoint-esitys</vt:lpstr>
      <vt:lpstr>PowerPoint-esitys</vt:lpstr>
      <vt:lpstr>PowerPoint-esitys</vt:lpstr>
      <vt:lpstr>PowerPoint-esitys</vt:lpstr>
      <vt:lpstr>PowerPoint-esitys</vt:lpstr>
      <vt:lpstr>Effektmål och åtgärder 2022 </vt:lpstr>
      <vt:lpstr>Effektmål och åtgärder 2022 </vt:lpstr>
      <vt:lpstr>Effektmål och åtgärder 2022 </vt:lpstr>
      <vt:lpstr>PowerPoint-esitys</vt:lpstr>
      <vt:lpstr>Effektmål och åtgärder 2022 </vt:lpstr>
      <vt:lpstr>PowerPoint-esitys</vt:lpstr>
      <vt:lpstr>Effektmål och åtgärder 2022</vt:lpstr>
      <vt:lpstr>PowerPoint-esitys</vt:lpstr>
      <vt:lpstr>Effektmål och åtgärder 2022</vt:lpstr>
      <vt:lpstr>Effektmål och åtgärder 2022 </vt:lpstr>
      <vt:lpstr>PowerPoint-esitys</vt:lpstr>
      <vt:lpstr>Effektmål och åtgärder 2022 </vt:lpstr>
      <vt:lpstr>PowerPoint-esitys</vt:lpstr>
      <vt:lpstr>Effektmål och åtgärder 2022 </vt:lpstr>
      <vt:lpstr>Effektmål och åtgärder 2022</vt:lpstr>
      <vt:lpstr>PowerPoint-esitys</vt:lpstr>
      <vt:lpstr>Effektmål och åtgärder 2022 </vt:lpstr>
      <vt:lpstr>PowerPoint-esitys</vt:lpstr>
      <vt:lpstr>Effektmål och åtgärder 2022 </vt:lpstr>
      <vt:lpstr>PowerPoint-esitys</vt:lpstr>
      <vt:lpstr>Kundrelationsplaner</vt:lpstr>
      <vt:lpstr>PowerPoint-esitys</vt:lpstr>
      <vt:lpstr>Målen för Kommunförbundets EU-verksamhet och internationella verksamhet</vt:lpstr>
      <vt:lpstr>Kommunförbundets EU-intressebevakning</vt:lpstr>
      <vt:lpstr>5. Kommunförbundets prioriteringar för förnyelse (justerade för 2022)  </vt:lpstr>
      <vt:lpstr>Kommunförbundets prioriteringar för förnyelse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Valitse haluamasi diapohja valikosta “Lisää” ja “Uusi dia”</dc:title>
  <dc:creator>Schalin Sandra</dc:creator>
  <cp:lastModifiedBy>Eriksson Nina</cp:lastModifiedBy>
  <cp:revision>38</cp:revision>
  <dcterms:created xsi:type="dcterms:W3CDTF">2021-10-21T14:08:28Z</dcterms:created>
  <dcterms:modified xsi:type="dcterms:W3CDTF">2021-11-23T10:58:07Z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0x01010066000AE223E22E49AE9A6766EBE498ED</vt:lpwstr>
  </property>
</Properties>
</file>