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  <p:sldMasterId id="2147483812" r:id="rId2"/>
  </p:sldMasterIdLst>
  <p:notesMasterIdLst>
    <p:notesMasterId r:id="rId14"/>
  </p:notesMasterIdLst>
  <p:sldIdLst>
    <p:sldId id="303" r:id="rId3"/>
    <p:sldId id="293" r:id="rId4"/>
    <p:sldId id="302" r:id="rId5"/>
    <p:sldId id="294" r:id="rId6"/>
    <p:sldId id="295" r:id="rId7"/>
    <p:sldId id="304" r:id="rId8"/>
    <p:sldId id="305" r:id="rId9"/>
    <p:sldId id="306" r:id="rId10"/>
    <p:sldId id="299" r:id="rId11"/>
    <p:sldId id="300" r:id="rId12"/>
    <p:sldId id="301" r:id="rId13"/>
  </p:sldIdLst>
  <p:sldSz cx="9144000" cy="5143500" type="screen16x9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7F7F7"/>
    <a:srgbClr val="C4E59F"/>
    <a:srgbClr val="FF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3" autoAdjust="0"/>
  </p:normalViewPr>
  <p:slideViewPr>
    <p:cSldViewPr>
      <p:cViewPr varScale="1">
        <p:scale>
          <a:sx n="101" d="100"/>
          <a:sy n="101" d="100"/>
        </p:scale>
        <p:origin x="126" y="2034"/>
      </p:cViewPr>
      <p:guideLst>
        <p:guide orient="horz" pos="31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841269841269843E-2"/>
          <c:y val="3.1100478468899521E-2"/>
          <c:w val="0.9082366737817279"/>
          <c:h val="0.9066985645933014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BNP, volymförändring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646-4942-8B22-ADB5FF82D257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646-4942-8B22-ADB5FF82D257}"/>
              </c:ext>
            </c:extLst>
          </c:dPt>
          <c:dPt>
            <c:idx val="28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6-4942-8B22-ADB5FF82D257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646-4942-8B22-ADB5FF82D257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646-4942-8B22-ADB5FF82D257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6-4942-8B22-ADB5FF82D257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A646-4942-8B22-ADB5FF82D257}"/>
              </c:ext>
            </c:extLst>
          </c:dPt>
          <c:dPt>
            <c:idx val="33"/>
            <c:invertIfNegative val="0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6-4942-8B22-ADB5FF82D257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A646-4942-8B22-ADB5FF82D257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6-4942-8B22-ADB5FF82D257}"/>
              </c:ext>
            </c:extLst>
          </c:dPt>
          <c:dPt>
            <c:idx val="36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AAF2-47E4-8CF7-A5EDF4D38041}"/>
              </c:ext>
            </c:extLst>
          </c:dPt>
          <c:cat>
            <c:strRef>
              <c:f>Sheet1!$B$1:$AL$1</c:f>
              <c:strCache>
                <c:ptCount val="37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6">
                  <c:v>21</c:v>
                </c:pt>
              </c:strCache>
            </c:strRef>
          </c:cat>
          <c:val>
            <c:numRef>
              <c:f>Sheet1!$B$2:$AL$2</c:f>
              <c:numCache>
                <c:formatCode>General</c:formatCode>
                <c:ptCount val="37"/>
                <c:pt idx="0">
                  <c:v>3.5</c:v>
                </c:pt>
                <c:pt idx="1">
                  <c:v>2.7</c:v>
                </c:pt>
                <c:pt idx="2">
                  <c:v>3.6</c:v>
                </c:pt>
                <c:pt idx="3">
                  <c:v>5.2</c:v>
                </c:pt>
                <c:pt idx="4">
                  <c:v>5.0999999999999996</c:v>
                </c:pt>
                <c:pt idx="5">
                  <c:v>0.7</c:v>
                </c:pt>
                <c:pt idx="6">
                  <c:v>-5.9</c:v>
                </c:pt>
                <c:pt idx="7">
                  <c:v>-3.3</c:v>
                </c:pt>
                <c:pt idx="8">
                  <c:v>-0.7</c:v>
                </c:pt>
                <c:pt idx="9">
                  <c:v>3.9</c:v>
                </c:pt>
                <c:pt idx="10">
                  <c:v>4.2</c:v>
                </c:pt>
                <c:pt idx="11">
                  <c:v>3.7</c:v>
                </c:pt>
                <c:pt idx="12">
                  <c:v>6.3</c:v>
                </c:pt>
                <c:pt idx="13">
                  <c:v>5.4</c:v>
                </c:pt>
                <c:pt idx="14">
                  <c:v>4.4000000000000004</c:v>
                </c:pt>
                <c:pt idx="15">
                  <c:v>5.6</c:v>
                </c:pt>
                <c:pt idx="16">
                  <c:v>2.6</c:v>
                </c:pt>
                <c:pt idx="17">
                  <c:v>1.7</c:v>
                </c:pt>
                <c:pt idx="18">
                  <c:v>2</c:v>
                </c:pt>
                <c:pt idx="19">
                  <c:v>3.9</c:v>
                </c:pt>
                <c:pt idx="20">
                  <c:v>2.8</c:v>
                </c:pt>
                <c:pt idx="21">
                  <c:v>4.0999999999999996</c:v>
                </c:pt>
                <c:pt idx="22">
                  <c:v>5.2</c:v>
                </c:pt>
                <c:pt idx="23">
                  <c:v>0.7</c:v>
                </c:pt>
                <c:pt idx="24">
                  <c:v>-8.3000000000000007</c:v>
                </c:pt>
                <c:pt idx="25">
                  <c:v>3</c:v>
                </c:pt>
                <c:pt idx="26">
                  <c:v>2.6</c:v>
                </c:pt>
                <c:pt idx="27" formatCode="0.0">
                  <c:v>-1.4</c:v>
                </c:pt>
                <c:pt idx="28">
                  <c:v>-0.8</c:v>
                </c:pt>
                <c:pt idx="29">
                  <c:v>-0.6</c:v>
                </c:pt>
                <c:pt idx="30">
                  <c:v>0.1</c:v>
                </c:pt>
                <c:pt idx="31">
                  <c:v>2.5</c:v>
                </c:pt>
                <c:pt idx="32">
                  <c:v>2.8</c:v>
                </c:pt>
                <c:pt idx="33">
                  <c:v>2.5</c:v>
                </c:pt>
                <c:pt idx="34">
                  <c:v>1.5</c:v>
                </c:pt>
                <c:pt idx="35">
                  <c:v>1.3</c:v>
                </c:pt>
                <c:pt idx="36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646-4942-8B22-ADB5FF82D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0366848"/>
        <c:axId val="170368384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Sysselsatta, volymförändring</c:v>
                </c:pt>
              </c:strCache>
            </c:strRef>
          </c:tx>
          <c:spPr>
            <a:ln w="15875">
              <a:solidFill>
                <a:schemeClr val="accent5">
                  <a:lumMod val="75000"/>
                </a:schemeClr>
              </a:solidFill>
              <a:prstDash val="solid"/>
            </a:ln>
          </c:spPr>
          <c:marker>
            <c:symbol val="circle"/>
            <c:size val="4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  <a:prstDash val="solid"/>
              </a:ln>
            </c:spPr>
          </c:marke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1-A646-4942-8B22-ADB5FF82D257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12-A646-4942-8B22-ADB5FF82D257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13-A646-4942-8B22-ADB5FF82D257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14-A646-4942-8B22-ADB5FF82D257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15-A646-4942-8B22-ADB5FF82D257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17-A646-4942-8B22-ADB5FF82D257}"/>
              </c:ext>
            </c:extLst>
          </c:dPt>
          <c:dPt>
            <c:idx val="32"/>
            <c:bubble3D val="0"/>
            <c:spPr>
              <a:ln w="1587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9-A646-4942-8B22-ADB5FF82D257}"/>
              </c:ext>
            </c:extLst>
          </c:dPt>
          <c:dPt>
            <c:idx val="33"/>
            <c:bubble3D val="0"/>
            <c:spPr>
              <a:ln w="1587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B-A646-4942-8B22-ADB5FF82D257}"/>
              </c:ext>
            </c:extLst>
          </c:dPt>
          <c:dPt>
            <c:idx val="34"/>
            <c:bubble3D val="0"/>
            <c:spPr>
              <a:ln w="1587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D-A646-4942-8B22-ADB5FF82D257}"/>
              </c:ext>
            </c:extLst>
          </c:dPt>
          <c:dPt>
            <c:idx val="35"/>
            <c:bubble3D val="0"/>
            <c:spPr>
              <a:ln w="1587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F-A646-4942-8B22-ADB5FF82D257}"/>
              </c:ext>
            </c:extLst>
          </c:dPt>
          <c:dPt>
            <c:idx val="36"/>
            <c:bubble3D val="0"/>
            <c:spPr>
              <a:ln w="1587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0-AAF2-47E4-8CF7-A5EDF4D38041}"/>
              </c:ext>
            </c:extLst>
          </c:dPt>
          <c:cat>
            <c:strRef>
              <c:f>Sheet1!$B$1:$AL$1</c:f>
              <c:strCache>
                <c:ptCount val="37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6">
                  <c:v>21</c:v>
                </c:pt>
              </c:strCache>
            </c:strRef>
          </c:cat>
          <c:val>
            <c:numRef>
              <c:f>Sheet1!$B$3:$AL$3</c:f>
              <c:numCache>
                <c:formatCode>#\ ##0.0</c:formatCode>
                <c:ptCount val="37"/>
                <c:pt idx="0">
                  <c:v>0.99461251554082053</c:v>
                </c:pt>
                <c:pt idx="1">
                  <c:v>-0.24620434961017645</c:v>
                </c:pt>
                <c:pt idx="2">
                  <c:v>-0.32908268202385849</c:v>
                </c:pt>
                <c:pt idx="3">
                  <c:v>0.33016921172100699</c:v>
                </c:pt>
                <c:pt idx="4">
                  <c:v>3.1262854792266559</c:v>
                </c:pt>
                <c:pt idx="5">
                  <c:v>-0.11966493817311527</c:v>
                </c:pt>
                <c:pt idx="6">
                  <c:v>-5.1517571884984026</c:v>
                </c:pt>
                <c:pt idx="7">
                  <c:v>-7.1157894736842104</c:v>
                </c:pt>
                <c:pt idx="8">
                  <c:v>-6.1196736174070718</c:v>
                </c:pt>
                <c:pt idx="9">
                  <c:v>-0.82085948816996623</c:v>
                </c:pt>
                <c:pt idx="10">
                  <c:v>2.1908471275559882</c:v>
                </c:pt>
                <c:pt idx="11">
                  <c:v>1.3339685564554549</c:v>
                </c:pt>
                <c:pt idx="12">
                  <c:v>1.9746121297602257</c:v>
                </c:pt>
                <c:pt idx="13">
                  <c:v>2.4435223605348089</c:v>
                </c:pt>
                <c:pt idx="14">
                  <c:v>3.3303330333033303</c:v>
                </c:pt>
                <c:pt idx="15">
                  <c:v>1.6986062717770034</c:v>
                </c:pt>
                <c:pt idx="16">
                  <c:v>1.3704496788008564</c:v>
                </c:pt>
                <c:pt idx="17">
                  <c:v>0.21123785382340515</c:v>
                </c:pt>
                <c:pt idx="18">
                  <c:v>-0.2951096121416526</c:v>
                </c:pt>
                <c:pt idx="19">
                  <c:v>0</c:v>
                </c:pt>
                <c:pt idx="20">
                  <c:v>1.522198731501057</c:v>
                </c:pt>
                <c:pt idx="21">
                  <c:v>1.749271137026239</c:v>
                </c:pt>
                <c:pt idx="22">
                  <c:v>2.005730659025788</c:v>
                </c:pt>
                <c:pt idx="23">
                  <c:v>1.565008025682183</c:v>
                </c:pt>
                <c:pt idx="24">
                  <c:v>-2.9237455551165548</c:v>
                </c:pt>
                <c:pt idx="25">
                  <c:v>-0.40700040700040702</c:v>
                </c:pt>
                <c:pt idx="26">
                  <c:v>1.103391908459338</c:v>
                </c:pt>
                <c:pt idx="27">
                  <c:v>0.36378334680679064</c:v>
                </c:pt>
                <c:pt idx="28" formatCode="0.0">
                  <c:v>-1.0471204188481675</c:v>
                </c:pt>
                <c:pt idx="29" formatCode="0.0">
                  <c:v>-0.40700040700040702</c:v>
                </c:pt>
                <c:pt idx="30" formatCode="0.0">
                  <c:v>-0.40866366979975483</c:v>
                </c:pt>
                <c:pt idx="31" formatCode="0.0">
                  <c:v>0.45137464095199015</c:v>
                </c:pt>
                <c:pt idx="32" formatCode="0.0">
                  <c:v>1</c:v>
                </c:pt>
                <c:pt idx="33" formatCode="0.0">
                  <c:v>2.5</c:v>
                </c:pt>
                <c:pt idx="34" formatCode="0.0">
                  <c:v>0.8</c:v>
                </c:pt>
                <c:pt idx="35" formatCode="0.0">
                  <c:v>0.6</c:v>
                </c:pt>
                <c:pt idx="36" formatCode="0.0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A646-4942-8B22-ADB5FF82D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6377120"/>
        <c:axId val="596367552"/>
      </c:lineChart>
      <c:catAx>
        <c:axId val="17036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206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036838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0368384"/>
        <c:scaling>
          <c:orientation val="minMax"/>
          <c:max val="8"/>
          <c:min val="-10"/>
        </c:scaling>
        <c:delete val="0"/>
        <c:axPos val="l"/>
        <c:majorGridlines>
          <c:spPr>
            <a:ln w="3177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out"/>
        <c:minorTickMark val="in"/>
        <c:tickLblPos val="nextTo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003366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0366848"/>
        <c:crosses val="autoZero"/>
        <c:crossBetween val="between"/>
        <c:majorUnit val="2"/>
        <c:minorUnit val="1"/>
      </c:valAx>
      <c:valAx>
        <c:axId val="596367552"/>
        <c:scaling>
          <c:orientation val="minMax"/>
          <c:max val="8"/>
          <c:min val="-10"/>
        </c:scaling>
        <c:delete val="0"/>
        <c:axPos val="r"/>
        <c:numFmt formatCode="#,##0" sourceLinked="0"/>
        <c:majorTickMark val="out"/>
        <c:minorTickMark val="out"/>
        <c:tickLblPos val="nextTo"/>
        <c:spPr>
          <a:ln/>
        </c:spPr>
        <c:txPr>
          <a:bodyPr/>
          <a:lstStyle/>
          <a:p>
            <a:pPr>
              <a:defRPr sz="130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596377120"/>
        <c:crosses val="max"/>
        <c:crossBetween val="between"/>
        <c:minorUnit val="1"/>
      </c:valAx>
      <c:catAx>
        <c:axId val="596377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6367552"/>
        <c:crosses val="autoZero"/>
        <c:auto val="0"/>
        <c:lblAlgn val="ctr"/>
        <c:lblOffset val="100"/>
        <c:noMultiLvlLbl val="0"/>
      </c:catAx>
      <c:spPr>
        <a:noFill/>
        <a:ln w="15264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8829378592931437"/>
          <c:y val="0.72803998356352373"/>
          <c:w val="0.33570317200396949"/>
          <c:h val="0.13248683997622382"/>
        </c:manualLayout>
      </c:layout>
      <c:overlay val="0"/>
      <c:spPr>
        <a:solidFill>
          <a:schemeClr val="bg1"/>
        </a:solidFill>
        <a:ln w="3816">
          <a:solidFill>
            <a:schemeClr val="tx1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2060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348416289592757E-2"/>
          <c:y val="5.4631828978622329E-2"/>
          <c:w val="0.87782805429864252"/>
          <c:h val="0.8574821852731591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Md €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EBB-4394-B868-CB63C1A0E154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EBB-4394-B868-CB63C1A0E154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EBB-4394-B868-CB63C1A0E154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EBB-4394-B868-CB63C1A0E154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EBB-4394-B868-CB63C1A0E154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9EBB-4394-B868-CB63C1A0E154}"/>
              </c:ext>
            </c:extLst>
          </c:dPt>
          <c:dPt>
            <c:idx val="3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9EBB-4394-B868-CB63C1A0E154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9EBB-4394-B868-CB63C1A0E154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9EBB-4394-B868-CB63C1A0E154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9EBB-4394-B868-CB63C1A0E154}"/>
              </c:ext>
            </c:extLst>
          </c:dPt>
          <c:dPt>
            <c:idx val="36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9DDA-4002-A17B-5A5A2270C4FF}"/>
              </c:ext>
            </c:extLst>
          </c:dPt>
          <c:cat>
            <c:strRef>
              <c:f>Sheet1!$B$1:$AL$1</c:f>
              <c:strCache>
                <c:ptCount val="37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6">
                  <c:v>21</c:v>
                </c:pt>
              </c:strCache>
            </c:strRef>
          </c:cat>
          <c:val>
            <c:numRef>
              <c:f>Sheet1!$B$2:$AL$2</c:f>
              <c:numCache>
                <c:formatCode>General</c:formatCode>
                <c:ptCount val="37"/>
                <c:pt idx="0">
                  <c:v>1.99</c:v>
                </c:pt>
                <c:pt idx="1">
                  <c:v>2.25</c:v>
                </c:pt>
                <c:pt idx="2">
                  <c:v>2.64</c:v>
                </c:pt>
                <c:pt idx="3">
                  <c:v>2.94</c:v>
                </c:pt>
                <c:pt idx="4">
                  <c:v>3.16</c:v>
                </c:pt>
                <c:pt idx="5">
                  <c:v>3.52</c:v>
                </c:pt>
                <c:pt idx="6">
                  <c:v>4.3899999999999997</c:v>
                </c:pt>
                <c:pt idx="7">
                  <c:v>5.23</c:v>
                </c:pt>
                <c:pt idx="8">
                  <c:v>5.47</c:v>
                </c:pt>
                <c:pt idx="9">
                  <c:v>4.99</c:v>
                </c:pt>
                <c:pt idx="10">
                  <c:v>4.5199999999999996</c:v>
                </c:pt>
                <c:pt idx="11">
                  <c:v>3.97</c:v>
                </c:pt>
                <c:pt idx="12">
                  <c:v>4.0999999999999996</c:v>
                </c:pt>
                <c:pt idx="13">
                  <c:v>4.09</c:v>
                </c:pt>
                <c:pt idx="14">
                  <c:v>3.87</c:v>
                </c:pt>
                <c:pt idx="15">
                  <c:v>4.05</c:v>
                </c:pt>
                <c:pt idx="16">
                  <c:v>4.22</c:v>
                </c:pt>
                <c:pt idx="17">
                  <c:v>4.83</c:v>
                </c:pt>
                <c:pt idx="18">
                  <c:v>5.61</c:v>
                </c:pt>
                <c:pt idx="19">
                  <c:v>6.62</c:v>
                </c:pt>
                <c:pt idx="20">
                  <c:v>7.7050000000000001</c:v>
                </c:pt>
                <c:pt idx="21">
                  <c:v>8.41</c:v>
                </c:pt>
                <c:pt idx="22">
                  <c:v>9.01</c:v>
                </c:pt>
                <c:pt idx="23">
                  <c:v>9.5960000000000001</c:v>
                </c:pt>
                <c:pt idx="24" formatCode="0.00">
                  <c:v>10.882999999999999</c:v>
                </c:pt>
                <c:pt idx="25" formatCode="0.00">
                  <c:v>11.672000000000001</c:v>
                </c:pt>
                <c:pt idx="26" formatCode="0.00">
                  <c:v>12.3</c:v>
                </c:pt>
                <c:pt idx="27" formatCode="0.00">
                  <c:v>13.81</c:v>
                </c:pt>
                <c:pt idx="28" formatCode="0.00">
                  <c:v>15.55</c:v>
                </c:pt>
                <c:pt idx="29" formatCode="0.00">
                  <c:v>16.53</c:v>
                </c:pt>
                <c:pt idx="30" formatCode="0.00">
                  <c:v>17.395</c:v>
                </c:pt>
                <c:pt idx="31" formatCode="0.00">
                  <c:v>18.097000000000001</c:v>
                </c:pt>
                <c:pt idx="32" formatCode="0.00">
                  <c:v>18.418134999999999</c:v>
                </c:pt>
                <c:pt idx="33">
                  <c:v>19.172134999999997</c:v>
                </c:pt>
                <c:pt idx="34" formatCode="0.00">
                  <c:v>19.778134999999999</c:v>
                </c:pt>
                <c:pt idx="35" formatCode="0.00">
                  <c:v>20.160134999999997</c:v>
                </c:pt>
                <c:pt idx="36" formatCode="0.00">
                  <c:v>15.733134999999999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EBB-4394-B868-CB63C1A0E1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74043904"/>
        <c:axId val="174008960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%:av BNP</c:v>
                </c:pt>
              </c:strCache>
            </c:strRef>
          </c:tx>
          <c:spPr>
            <a:ln w="15875">
              <a:solidFill>
                <a:srgbClr val="FF0000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0-9EBB-4394-B868-CB63C1A0E154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11-9EBB-4394-B868-CB63C1A0E154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12-9EBB-4394-B868-CB63C1A0E154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13-9EBB-4394-B868-CB63C1A0E154}"/>
              </c:ext>
            </c:extLst>
          </c:dPt>
          <c:dPt>
            <c:idx val="30"/>
            <c:bubble3D val="0"/>
            <c:spPr>
              <a:ln w="1587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5-9EBB-4394-B868-CB63C1A0E154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16-9EBB-4394-B868-CB63C1A0E154}"/>
              </c:ext>
            </c:extLst>
          </c:dPt>
          <c:dPt>
            <c:idx val="32"/>
            <c:bubble3D val="0"/>
            <c:extLst>
              <c:ext xmlns:c16="http://schemas.microsoft.com/office/drawing/2014/chart" uri="{C3380CC4-5D6E-409C-BE32-E72D297353CC}">
                <c16:uniqueId val="{00000018-9EBB-4394-B868-CB63C1A0E154}"/>
              </c:ext>
            </c:extLst>
          </c:dPt>
          <c:dPt>
            <c:idx val="33"/>
            <c:bubble3D val="0"/>
            <c:spPr>
              <a:ln w="1587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A-9EBB-4394-B868-CB63C1A0E154}"/>
              </c:ext>
            </c:extLst>
          </c:dPt>
          <c:dPt>
            <c:idx val="34"/>
            <c:bubble3D val="0"/>
            <c:spPr>
              <a:ln w="1587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C-9EBB-4394-B868-CB63C1A0E154}"/>
              </c:ext>
            </c:extLst>
          </c:dPt>
          <c:dPt>
            <c:idx val="35"/>
            <c:bubble3D val="0"/>
            <c:spPr>
              <a:ln w="1587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E-9EBB-4394-B868-CB63C1A0E154}"/>
              </c:ext>
            </c:extLst>
          </c:dPt>
          <c:dPt>
            <c:idx val="36"/>
            <c:bubble3D val="0"/>
            <c:spPr>
              <a:ln w="1587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F-9DDA-4002-A17B-5A5A2270C4FF}"/>
              </c:ext>
            </c:extLst>
          </c:dPt>
          <c:cat>
            <c:strRef>
              <c:f>Sheet1!$B$1:$AL$1</c:f>
              <c:strCache>
                <c:ptCount val="37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6">
                  <c:v>21</c:v>
                </c:pt>
              </c:strCache>
            </c:strRef>
          </c:cat>
          <c:val>
            <c:numRef>
              <c:f>Sheet1!$B$3:$AL$3</c:f>
              <c:numCache>
                <c:formatCode>0.00</c:formatCode>
                <c:ptCount val="37"/>
                <c:pt idx="0">
                  <c:v>3.4142575276657805</c:v>
                </c:pt>
                <c:pt idx="1">
                  <c:v>3.5862288810965888</c:v>
                </c:pt>
                <c:pt idx="2">
                  <c:v>3.896621452081888</c:v>
                </c:pt>
                <c:pt idx="3">
                  <c:v>3.830419261536858</c:v>
                </c:pt>
                <c:pt idx="4">
                  <c:v>3.6774546427864863</c:v>
                </c:pt>
                <c:pt idx="5">
                  <c:v>3.8677068454016039</c:v>
                </c:pt>
                <c:pt idx="6">
                  <c:v>5.0481819645362336</c:v>
                </c:pt>
                <c:pt idx="7">
                  <c:v>6.1636732192523453</c:v>
                </c:pt>
                <c:pt idx="8">
                  <c:v>6.3791575313709936</c:v>
                </c:pt>
                <c:pt idx="9">
                  <c:v>5.4975321699277275</c:v>
                </c:pt>
                <c:pt idx="10">
                  <c:v>4.5862250903039889</c:v>
                </c:pt>
                <c:pt idx="11">
                  <c:v>3.8898687046835194</c:v>
                </c:pt>
                <c:pt idx="12">
                  <c:v>3.7024327692391044</c:v>
                </c:pt>
                <c:pt idx="13">
                  <c:v>3.3975179013473773</c:v>
                </c:pt>
                <c:pt idx="14">
                  <c:v>3.0490927570259134</c:v>
                </c:pt>
                <c:pt idx="15">
                  <c:v>2.9722371037934554</c:v>
                </c:pt>
                <c:pt idx="16">
                  <c:v>2.9216890408967231</c:v>
                </c:pt>
                <c:pt idx="17">
                  <c:v>3.2571532615365943</c:v>
                </c:pt>
                <c:pt idx="18">
                  <c:v>3.7012845634661442</c:v>
                </c:pt>
                <c:pt idx="19">
                  <c:v>4.1772623156672575</c:v>
                </c:pt>
                <c:pt idx="20">
                  <c:v>4.6871102946096714</c:v>
                </c:pt>
                <c:pt idx="21">
                  <c:v>4.8721424681659657</c:v>
                </c:pt>
                <c:pt idx="22">
                  <c:v>4.8289242378767741</c:v>
                </c:pt>
                <c:pt idx="23">
                  <c:v>4.9537713397793617</c:v>
                </c:pt>
                <c:pt idx="24">
                  <c:v>6.0117439747222816</c:v>
                </c:pt>
                <c:pt idx="25">
                  <c:v>6.238375200427579</c:v>
                </c:pt>
                <c:pt idx="26">
                  <c:v>6.2478094570501197</c:v>
                </c:pt>
                <c:pt idx="27">
                  <c:v>6.9121540794722538</c:v>
                </c:pt>
                <c:pt idx="28">
                  <c:v>7.6473654703006817</c:v>
                </c:pt>
                <c:pt idx="29">
                  <c:v>8.0448134557170246</c:v>
                </c:pt>
                <c:pt idx="30">
                  <c:v>8.2989828438388571</c:v>
                </c:pt>
                <c:pt idx="31">
                  <c:v>8.3739374673200349</c:v>
                </c:pt>
                <c:pt idx="32">
                  <c:v>8.2263112290245779</c:v>
                </c:pt>
                <c:pt idx="33">
                  <c:v>8.2180706468736489</c:v>
                </c:pt>
                <c:pt idx="34">
                  <c:v>8.2042952166771048</c:v>
                </c:pt>
                <c:pt idx="35">
                  <c:v>8.0986421852939809</c:v>
                </c:pt>
                <c:pt idx="36">
                  <c:v>6.1425576330633547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9EBB-4394-B868-CB63C1A0E1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027136"/>
        <c:axId val="174044672"/>
      </c:lineChart>
      <c:catAx>
        <c:axId val="17404390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40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2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40089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4008960"/>
        <c:scaling>
          <c:orientation val="minMax"/>
          <c:max val="22"/>
          <c:min val="0"/>
        </c:scaling>
        <c:delete val="0"/>
        <c:axPos val="l"/>
        <c:majorGridlines>
          <c:spPr>
            <a:ln w="3173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cross"/>
        <c:minorTickMark val="in"/>
        <c:tickLblPos val="nextTo"/>
        <c:spPr>
          <a:ln w="40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chemeClr val="accent1">
                    <a:lumMod val="75000"/>
                    <a:lumOff val="25000"/>
                  </a:schemeClr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4043904"/>
        <c:crosses val="autoZero"/>
        <c:crossBetween val="between"/>
        <c:majorUnit val="2"/>
        <c:minorUnit val="1"/>
      </c:valAx>
      <c:catAx>
        <c:axId val="174027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4044672"/>
        <c:crosses val="autoZero"/>
        <c:auto val="0"/>
        <c:lblAlgn val="ctr"/>
        <c:lblOffset val="100"/>
        <c:noMultiLvlLbl val="0"/>
      </c:catAx>
      <c:valAx>
        <c:axId val="174044672"/>
        <c:scaling>
          <c:orientation val="minMax"/>
          <c:max val="20"/>
          <c:min val="0"/>
        </c:scaling>
        <c:delete val="0"/>
        <c:axPos val="r"/>
        <c:numFmt formatCode="0" sourceLinked="0"/>
        <c:majorTickMark val="out"/>
        <c:minorTickMark val="out"/>
        <c:tickLblPos val="nextTo"/>
        <c:spPr>
          <a:ln w="40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1" u="none" strike="noStrike" baseline="0">
                <a:solidFill>
                  <a:srgbClr val="FF000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4027136"/>
        <c:crosses val="max"/>
        <c:crossBetween val="between"/>
        <c:majorUnit val="2"/>
        <c:minorUnit val="1"/>
      </c:valAx>
      <c:spPr>
        <a:noFill/>
        <a:ln w="1600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5137017164889788"/>
          <c:y val="0.13535635604101481"/>
          <c:w val="0.20961864025690272"/>
          <c:h val="0.12089400298658501"/>
        </c:manualLayout>
      </c:layout>
      <c:overlay val="0"/>
      <c:spPr>
        <a:solidFill>
          <a:schemeClr val="bg1"/>
        </a:solidFill>
        <a:ln w="4001">
          <a:solidFill>
            <a:schemeClr val="tx1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67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139611383753626E-2"/>
          <c:y val="4.6568627450980393E-2"/>
          <c:w val="0.84564479564920603"/>
          <c:h val="0.8700980392156862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Md €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D9B-488A-855C-219F8A0CDB2B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D9B-488A-855C-219F8A0CDB2B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D9B-488A-855C-219F8A0CDB2B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D9B-488A-855C-219F8A0CDB2B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D9B-488A-855C-219F8A0CDB2B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7D9B-488A-855C-219F8A0CDB2B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7D9B-488A-855C-219F8A0CDB2B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7D9B-488A-855C-219F8A0CDB2B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7D9B-488A-855C-219F8A0CDB2B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7D9B-488A-855C-219F8A0CDB2B}"/>
              </c:ext>
            </c:extLst>
          </c:dPt>
          <c:dPt>
            <c:idx val="36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0999-43A1-85E6-84D39C38C8FC}"/>
              </c:ext>
            </c:extLst>
          </c:dPt>
          <c:cat>
            <c:strRef>
              <c:f>Sheet1!$B$1:$AL$1</c:f>
              <c:strCache>
                <c:ptCount val="37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6">
                  <c:v>21</c:v>
                </c:pt>
              </c:strCache>
            </c:strRef>
          </c:cat>
          <c:val>
            <c:numRef>
              <c:f>Sheet1!$B$2:$AL$2</c:f>
              <c:numCache>
                <c:formatCode>General</c:formatCode>
                <c:ptCount val="37"/>
                <c:pt idx="0">
                  <c:v>9.1880000000000006</c:v>
                </c:pt>
                <c:pt idx="1">
                  <c:v>10.273</c:v>
                </c:pt>
                <c:pt idx="2">
                  <c:v>11.919</c:v>
                </c:pt>
                <c:pt idx="3">
                  <c:v>12.657</c:v>
                </c:pt>
                <c:pt idx="4">
                  <c:v>12.224</c:v>
                </c:pt>
                <c:pt idx="5">
                  <c:v>12.547000000000001</c:v>
                </c:pt>
                <c:pt idx="6">
                  <c:v>18.995999999999999</c:v>
                </c:pt>
                <c:pt idx="7">
                  <c:v>33.25</c:v>
                </c:pt>
                <c:pt idx="8">
                  <c:v>46.404000000000003</c:v>
                </c:pt>
                <c:pt idx="9">
                  <c:v>50.95</c:v>
                </c:pt>
                <c:pt idx="10">
                  <c:v>54.350999999999999</c:v>
                </c:pt>
                <c:pt idx="11">
                  <c:v>56.457999999999998</c:v>
                </c:pt>
                <c:pt idx="12">
                  <c:v>57.857999999999997</c:v>
                </c:pt>
                <c:pt idx="13">
                  <c:v>56.414000000000001</c:v>
                </c:pt>
                <c:pt idx="14">
                  <c:v>55.911999999999999</c:v>
                </c:pt>
                <c:pt idx="15">
                  <c:v>57.926000000000002</c:v>
                </c:pt>
                <c:pt idx="16">
                  <c:v>59.186999999999998</c:v>
                </c:pt>
                <c:pt idx="17">
                  <c:v>59.661000000000001</c:v>
                </c:pt>
                <c:pt idx="18">
                  <c:v>64.87</c:v>
                </c:pt>
                <c:pt idx="19">
                  <c:v>67.697000000000003</c:v>
                </c:pt>
                <c:pt idx="20">
                  <c:v>65.759</c:v>
                </c:pt>
                <c:pt idx="21">
                  <c:v>65.894000000000005</c:v>
                </c:pt>
                <c:pt idx="22">
                  <c:v>63.424999999999997</c:v>
                </c:pt>
                <c:pt idx="23">
                  <c:v>63.253999999999998</c:v>
                </c:pt>
                <c:pt idx="24">
                  <c:v>75.481999999999999</c:v>
                </c:pt>
                <c:pt idx="25">
                  <c:v>88.16</c:v>
                </c:pt>
                <c:pt idx="26" formatCode="0.0">
                  <c:v>95.49</c:v>
                </c:pt>
                <c:pt idx="27" formatCode="0.0">
                  <c:v>107.708</c:v>
                </c:pt>
                <c:pt idx="28" formatCode="0.0">
                  <c:v>114.801</c:v>
                </c:pt>
                <c:pt idx="29" formatCode="0.0">
                  <c:v>123.696</c:v>
                </c:pt>
                <c:pt idx="30" formatCode="0.0">
                  <c:v>133.20599999999999</c:v>
                </c:pt>
                <c:pt idx="31" formatCode="0.0">
                  <c:v>136.15</c:v>
                </c:pt>
                <c:pt idx="32" formatCode="0.0">
                  <c:v>137.27799999999999</c:v>
                </c:pt>
                <c:pt idx="33" formatCode="0.0">
                  <c:v>138.009491006823</c:v>
                </c:pt>
                <c:pt idx="34" formatCode="0.0">
                  <c:v>140.85249100682299</c:v>
                </c:pt>
                <c:pt idx="35" formatCode="0.0">
                  <c:v>143.313491006823</c:v>
                </c:pt>
                <c:pt idx="36" formatCode="0.0">
                  <c:v>147.37503842771099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D9B-488A-855C-219F8A0CD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74656512"/>
        <c:axId val="174719744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%:av BNP</c:v>
                </c:pt>
              </c:strCache>
            </c:strRef>
          </c:tx>
          <c:spPr>
            <a:ln w="15875">
              <a:solidFill>
                <a:srgbClr val="FF0000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0-7D9B-488A-855C-219F8A0CDB2B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11-7D9B-488A-855C-219F8A0CDB2B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12-7D9B-488A-855C-219F8A0CDB2B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13-7D9B-488A-855C-219F8A0CDB2B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14-7D9B-488A-855C-219F8A0CDB2B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16-7D9B-488A-855C-219F8A0CDB2B}"/>
              </c:ext>
            </c:extLst>
          </c:dPt>
          <c:dPt>
            <c:idx val="32"/>
            <c:bubble3D val="0"/>
            <c:spPr>
              <a:ln w="1587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8-7D9B-488A-855C-219F8A0CDB2B}"/>
              </c:ext>
            </c:extLst>
          </c:dPt>
          <c:dPt>
            <c:idx val="33"/>
            <c:bubble3D val="0"/>
            <c:spPr>
              <a:ln w="1587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A-7D9B-488A-855C-219F8A0CDB2B}"/>
              </c:ext>
            </c:extLst>
          </c:dPt>
          <c:dPt>
            <c:idx val="34"/>
            <c:bubble3D val="0"/>
            <c:spPr>
              <a:ln w="1587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C-7D9B-488A-855C-219F8A0CDB2B}"/>
              </c:ext>
            </c:extLst>
          </c:dPt>
          <c:dPt>
            <c:idx val="35"/>
            <c:bubble3D val="0"/>
            <c:spPr>
              <a:ln w="1587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E-7D9B-488A-855C-219F8A0CDB2B}"/>
              </c:ext>
            </c:extLst>
          </c:dPt>
          <c:dPt>
            <c:idx val="36"/>
            <c:bubble3D val="0"/>
            <c:spPr>
              <a:ln w="1587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F-0999-43A1-85E6-84D39C38C8FC}"/>
              </c:ext>
            </c:extLst>
          </c:dPt>
          <c:cat>
            <c:strRef>
              <c:f>Sheet1!$B$1:$AL$1</c:f>
              <c:strCache>
                <c:ptCount val="37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6">
                  <c:v>21</c:v>
                </c:pt>
              </c:strCache>
            </c:strRef>
          </c:cat>
          <c:val>
            <c:numRef>
              <c:f>Sheet1!$B$3:$AL$3</c:f>
              <c:numCache>
                <c:formatCode>General</c:formatCode>
                <c:ptCount val="37"/>
                <c:pt idx="0">
                  <c:v>15.8</c:v>
                </c:pt>
                <c:pt idx="1">
                  <c:v>16.399999999999999</c:v>
                </c:pt>
                <c:pt idx="2">
                  <c:v>17.600000000000001</c:v>
                </c:pt>
                <c:pt idx="3">
                  <c:v>16.5</c:v>
                </c:pt>
                <c:pt idx="4">
                  <c:v>14.2</c:v>
                </c:pt>
                <c:pt idx="5">
                  <c:v>13.8</c:v>
                </c:pt>
                <c:pt idx="6">
                  <c:v>21.8</c:v>
                </c:pt>
                <c:pt idx="7">
                  <c:v>39.200000000000003</c:v>
                </c:pt>
                <c:pt idx="8">
                  <c:v>54.1</c:v>
                </c:pt>
                <c:pt idx="9">
                  <c:v>56.1</c:v>
                </c:pt>
                <c:pt idx="10">
                  <c:v>55.1</c:v>
                </c:pt>
                <c:pt idx="11">
                  <c:v>55.3</c:v>
                </c:pt>
                <c:pt idx="12">
                  <c:v>52.2</c:v>
                </c:pt>
                <c:pt idx="13">
                  <c:v>46.9</c:v>
                </c:pt>
                <c:pt idx="14">
                  <c:v>44.1</c:v>
                </c:pt>
                <c:pt idx="15">
                  <c:v>42.5</c:v>
                </c:pt>
                <c:pt idx="16">
                  <c:v>41</c:v>
                </c:pt>
                <c:pt idx="17">
                  <c:v>40.200000000000003</c:v>
                </c:pt>
                <c:pt idx="18">
                  <c:v>42.8</c:v>
                </c:pt>
                <c:pt idx="19">
                  <c:v>42.7</c:v>
                </c:pt>
                <c:pt idx="20">
                  <c:v>40</c:v>
                </c:pt>
                <c:pt idx="21">
                  <c:v>38.200000000000003</c:v>
                </c:pt>
                <c:pt idx="22">
                  <c:v>34</c:v>
                </c:pt>
                <c:pt idx="23">
                  <c:v>32.700000000000003</c:v>
                </c:pt>
                <c:pt idx="24">
                  <c:v>41.7</c:v>
                </c:pt>
                <c:pt idx="25">
                  <c:v>47.1</c:v>
                </c:pt>
                <c:pt idx="26" formatCode="0.0">
                  <c:v>48.5</c:v>
                </c:pt>
                <c:pt idx="27">
                  <c:v>53.9</c:v>
                </c:pt>
                <c:pt idx="28">
                  <c:v>56.5</c:v>
                </c:pt>
                <c:pt idx="29">
                  <c:v>60.2</c:v>
                </c:pt>
                <c:pt idx="30" formatCode="0.0">
                  <c:v>63.6</c:v>
                </c:pt>
                <c:pt idx="31" formatCode="0.0">
                  <c:v>63</c:v>
                </c:pt>
                <c:pt idx="32" formatCode="0.0">
                  <c:v>61.3</c:v>
                </c:pt>
                <c:pt idx="33" formatCode="0.0">
                  <c:v>59.157300271104383</c:v>
                </c:pt>
                <c:pt idx="34" formatCode="0.0">
                  <c:v>58.427926506939855</c:v>
                </c:pt>
                <c:pt idx="35">
                  <c:v>57.571275390249575</c:v>
                </c:pt>
                <c:pt idx="36">
                  <c:v>57.53841603832538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7D9B-488A-855C-219F8A0CD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764800"/>
        <c:axId val="174766336"/>
      </c:lineChart>
      <c:catAx>
        <c:axId val="17465651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9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47197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4719744"/>
        <c:scaling>
          <c:orientation val="minMax"/>
          <c:max val="160"/>
          <c:min val="0"/>
        </c:scaling>
        <c:delete val="0"/>
        <c:axPos val="l"/>
        <c:majorGridlines>
          <c:spPr>
            <a:ln w="1270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cross"/>
        <c:minorTickMark val="in"/>
        <c:tickLblPos val="nextTo"/>
        <c:spPr>
          <a:ln w="39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chemeClr val="accent1">
                    <a:lumMod val="75000"/>
                    <a:lumOff val="25000"/>
                  </a:schemeClr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4656512"/>
        <c:crosses val="autoZero"/>
        <c:crossBetween val="between"/>
        <c:majorUnit val="10"/>
        <c:minorUnit val="5"/>
      </c:valAx>
      <c:catAx>
        <c:axId val="174764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4766336"/>
        <c:crosses val="autoZero"/>
        <c:auto val="0"/>
        <c:lblAlgn val="ctr"/>
        <c:lblOffset val="100"/>
        <c:noMultiLvlLbl val="0"/>
      </c:catAx>
      <c:valAx>
        <c:axId val="174766336"/>
        <c:scaling>
          <c:orientation val="minMax"/>
          <c:max val="160"/>
          <c:min val="0"/>
        </c:scaling>
        <c:delete val="0"/>
        <c:axPos val="r"/>
        <c:numFmt formatCode="General" sourceLinked="1"/>
        <c:majorTickMark val="out"/>
        <c:minorTickMark val="out"/>
        <c:tickLblPos val="nextTo"/>
        <c:spPr>
          <a:ln w="39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1" u="none" strike="noStrike" baseline="0">
                <a:solidFill>
                  <a:srgbClr val="FF000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4764800"/>
        <c:crosses val="max"/>
        <c:crossBetween val="between"/>
        <c:majorUnit val="10"/>
        <c:minorUnit val="5"/>
      </c:valAx>
      <c:spPr>
        <a:noFill/>
        <a:ln w="1569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4421547573932939"/>
          <c:y val="0.1319113275799535"/>
          <c:w val="0.18902604352479485"/>
          <c:h val="0.11318667661183228"/>
        </c:manualLayout>
      </c:layout>
      <c:overlay val="0"/>
      <c:spPr>
        <a:solidFill>
          <a:schemeClr val="bg1"/>
        </a:solidFill>
        <a:ln w="3925">
          <a:solidFill>
            <a:schemeClr val="tx1"/>
          </a:solidFill>
          <a:prstDash val="solid"/>
        </a:ln>
      </c:spPr>
      <c:txPr>
        <a:bodyPr/>
        <a:lstStyle/>
        <a:p>
          <a:pPr>
            <a:defRPr sz="1260" b="0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917680105181268E-2"/>
          <c:y val="3.1100478468899521E-2"/>
          <c:w val="0.92248607972467567"/>
          <c:h val="0.9066985645933014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Förändring i BNP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6DA-4139-9845-8C5BA54B0D1B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6DA-4139-9845-8C5BA54B0D1B}"/>
              </c:ext>
            </c:extLst>
          </c:dPt>
          <c:dPt>
            <c:idx val="28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DA-4139-9845-8C5BA54B0D1B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6DA-4139-9845-8C5BA54B0D1B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6DA-4139-9845-8C5BA54B0D1B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DA-4139-9845-8C5BA54B0D1B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A6DA-4139-9845-8C5BA54B0D1B}"/>
              </c:ext>
            </c:extLst>
          </c:dPt>
          <c:dPt>
            <c:idx val="33"/>
            <c:invertIfNegative val="0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DA-4139-9845-8C5BA54B0D1B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A6DA-4139-9845-8C5BA54B0D1B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DA-4139-9845-8C5BA54B0D1B}"/>
              </c:ext>
            </c:extLst>
          </c:dPt>
          <c:dPt>
            <c:idx val="36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E08D-4D00-BFE2-DC8553F4315C}"/>
              </c:ext>
            </c:extLst>
          </c:dPt>
          <c:cat>
            <c:strRef>
              <c:f>Sheet1!$B$1:$AL$1</c:f>
              <c:strCache>
                <c:ptCount val="37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6">
                  <c:v>21</c:v>
                </c:pt>
              </c:strCache>
            </c:strRef>
          </c:cat>
          <c:val>
            <c:numRef>
              <c:f>Sheet1!$B$2:$AL$2</c:f>
              <c:numCache>
                <c:formatCode>General</c:formatCode>
                <c:ptCount val="37"/>
                <c:pt idx="0">
                  <c:v>3.5</c:v>
                </c:pt>
                <c:pt idx="1">
                  <c:v>2.7</c:v>
                </c:pt>
                <c:pt idx="2">
                  <c:v>3.6</c:v>
                </c:pt>
                <c:pt idx="3">
                  <c:v>5.2</c:v>
                </c:pt>
                <c:pt idx="4">
                  <c:v>5.0999999999999996</c:v>
                </c:pt>
                <c:pt idx="5">
                  <c:v>0.7</c:v>
                </c:pt>
                <c:pt idx="6">
                  <c:v>-5.9</c:v>
                </c:pt>
                <c:pt idx="7">
                  <c:v>-3.3</c:v>
                </c:pt>
                <c:pt idx="8">
                  <c:v>-0.7</c:v>
                </c:pt>
                <c:pt idx="9">
                  <c:v>3.9</c:v>
                </c:pt>
                <c:pt idx="10">
                  <c:v>4.2</c:v>
                </c:pt>
                <c:pt idx="11">
                  <c:v>3.7</c:v>
                </c:pt>
                <c:pt idx="12">
                  <c:v>6.3</c:v>
                </c:pt>
                <c:pt idx="13">
                  <c:v>5.4</c:v>
                </c:pt>
                <c:pt idx="14">
                  <c:v>4.4000000000000004</c:v>
                </c:pt>
                <c:pt idx="15">
                  <c:v>5.6</c:v>
                </c:pt>
                <c:pt idx="16">
                  <c:v>2.6</c:v>
                </c:pt>
                <c:pt idx="17">
                  <c:v>1.7</c:v>
                </c:pt>
                <c:pt idx="18">
                  <c:v>2</c:v>
                </c:pt>
                <c:pt idx="19">
                  <c:v>3.9</c:v>
                </c:pt>
                <c:pt idx="20">
                  <c:v>2.8</c:v>
                </c:pt>
                <c:pt idx="21">
                  <c:v>4.0999999999999996</c:v>
                </c:pt>
                <c:pt idx="22">
                  <c:v>5.2</c:v>
                </c:pt>
                <c:pt idx="23">
                  <c:v>0.7</c:v>
                </c:pt>
                <c:pt idx="24">
                  <c:v>-8.3000000000000007</c:v>
                </c:pt>
                <c:pt idx="25">
                  <c:v>3</c:v>
                </c:pt>
                <c:pt idx="26">
                  <c:v>2.6</c:v>
                </c:pt>
                <c:pt idx="27" formatCode="0.0">
                  <c:v>-1.4</c:v>
                </c:pt>
                <c:pt idx="28">
                  <c:v>-0.8</c:v>
                </c:pt>
                <c:pt idx="29">
                  <c:v>-0.6</c:v>
                </c:pt>
                <c:pt idx="30">
                  <c:v>0.1</c:v>
                </c:pt>
                <c:pt idx="31">
                  <c:v>2.5</c:v>
                </c:pt>
                <c:pt idx="32">
                  <c:v>2.8</c:v>
                </c:pt>
                <c:pt idx="33">
                  <c:v>2.5</c:v>
                </c:pt>
                <c:pt idx="34">
                  <c:v>1.5</c:v>
                </c:pt>
                <c:pt idx="35">
                  <c:v>1.3</c:v>
                </c:pt>
                <c:pt idx="36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6DA-4139-9845-8C5BA54B0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2476672"/>
        <c:axId val="42478208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Förtjänstnivåindex</c:v>
                </c:pt>
              </c:strCache>
            </c:strRef>
          </c:tx>
          <c:spPr>
            <a:ln w="15875">
              <a:solidFill>
                <a:schemeClr val="accent5">
                  <a:lumMod val="75000"/>
                </a:schemeClr>
              </a:solidFill>
              <a:prstDash val="solid"/>
            </a:ln>
          </c:spPr>
          <c:marker>
            <c:symbol val="circle"/>
            <c:size val="4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  <a:prstDash val="solid"/>
              </a:ln>
            </c:spPr>
          </c:marke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1-A6DA-4139-9845-8C5BA54B0D1B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12-A6DA-4139-9845-8C5BA54B0D1B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13-A6DA-4139-9845-8C5BA54B0D1B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14-A6DA-4139-9845-8C5BA54B0D1B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15-A6DA-4139-9845-8C5BA54B0D1B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17-A6DA-4139-9845-8C5BA54B0D1B}"/>
              </c:ext>
            </c:extLst>
          </c:dPt>
          <c:dPt>
            <c:idx val="32"/>
            <c:bubble3D val="0"/>
            <c:spPr>
              <a:ln w="1587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9-A6DA-4139-9845-8C5BA54B0D1B}"/>
              </c:ext>
            </c:extLst>
          </c:dPt>
          <c:dPt>
            <c:idx val="33"/>
            <c:bubble3D val="0"/>
            <c:spPr>
              <a:ln w="1587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B-A6DA-4139-9845-8C5BA54B0D1B}"/>
              </c:ext>
            </c:extLst>
          </c:dPt>
          <c:dPt>
            <c:idx val="34"/>
            <c:bubble3D val="0"/>
            <c:spPr>
              <a:ln w="1587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D-A6DA-4139-9845-8C5BA54B0D1B}"/>
              </c:ext>
            </c:extLst>
          </c:dPt>
          <c:dPt>
            <c:idx val="35"/>
            <c:bubble3D val="0"/>
            <c:spPr>
              <a:ln w="1587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F-A6DA-4139-9845-8C5BA54B0D1B}"/>
              </c:ext>
            </c:extLst>
          </c:dPt>
          <c:dPt>
            <c:idx val="36"/>
            <c:bubble3D val="0"/>
            <c:spPr>
              <a:ln w="1587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0-E08D-4D00-BFE2-DC8553F4315C}"/>
              </c:ext>
            </c:extLst>
          </c:dPt>
          <c:cat>
            <c:strRef>
              <c:f>Sheet1!$B$1:$AL$1</c:f>
              <c:strCache>
                <c:ptCount val="37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6">
                  <c:v>21</c:v>
                </c:pt>
              </c:strCache>
            </c:strRef>
          </c:cat>
          <c:val>
            <c:numRef>
              <c:f>Sheet1!$B$3:$AL$3</c:f>
              <c:numCache>
                <c:formatCode>General</c:formatCode>
                <c:ptCount val="37"/>
                <c:pt idx="0">
                  <c:v>8.4</c:v>
                </c:pt>
                <c:pt idx="1">
                  <c:v>7</c:v>
                </c:pt>
                <c:pt idx="2">
                  <c:v>7</c:v>
                </c:pt>
                <c:pt idx="3">
                  <c:v>9</c:v>
                </c:pt>
                <c:pt idx="4">
                  <c:v>8.9</c:v>
                </c:pt>
                <c:pt idx="5">
                  <c:v>9.1999999999999993</c:v>
                </c:pt>
                <c:pt idx="6">
                  <c:v>6.4</c:v>
                </c:pt>
                <c:pt idx="7">
                  <c:v>1.9</c:v>
                </c:pt>
                <c:pt idx="8">
                  <c:v>0.7</c:v>
                </c:pt>
                <c:pt idx="9">
                  <c:v>2</c:v>
                </c:pt>
                <c:pt idx="10">
                  <c:v>4.7</c:v>
                </c:pt>
                <c:pt idx="11">
                  <c:v>3.9</c:v>
                </c:pt>
                <c:pt idx="12">
                  <c:v>2.1</c:v>
                </c:pt>
                <c:pt idx="13">
                  <c:v>3.5</c:v>
                </c:pt>
                <c:pt idx="14">
                  <c:v>2.8</c:v>
                </c:pt>
                <c:pt idx="15">
                  <c:v>4</c:v>
                </c:pt>
                <c:pt idx="16">
                  <c:v>4.5</c:v>
                </c:pt>
                <c:pt idx="17">
                  <c:v>3.5</c:v>
                </c:pt>
                <c:pt idx="18">
                  <c:v>4</c:v>
                </c:pt>
                <c:pt idx="19">
                  <c:v>3.8</c:v>
                </c:pt>
                <c:pt idx="20">
                  <c:v>3.9</c:v>
                </c:pt>
                <c:pt idx="21">
                  <c:v>2.9</c:v>
                </c:pt>
                <c:pt idx="22">
                  <c:v>3.4</c:v>
                </c:pt>
                <c:pt idx="23">
                  <c:v>5.5</c:v>
                </c:pt>
                <c:pt idx="24">
                  <c:v>4</c:v>
                </c:pt>
                <c:pt idx="25">
                  <c:v>2.6</c:v>
                </c:pt>
                <c:pt idx="26">
                  <c:v>2.7</c:v>
                </c:pt>
                <c:pt idx="27">
                  <c:v>3.2</c:v>
                </c:pt>
                <c:pt idx="28">
                  <c:v>2.1</c:v>
                </c:pt>
                <c:pt idx="29">
                  <c:v>1.4</c:v>
                </c:pt>
                <c:pt idx="30">
                  <c:v>1.4</c:v>
                </c:pt>
                <c:pt idx="31">
                  <c:v>0.9</c:v>
                </c:pt>
                <c:pt idx="32">
                  <c:v>0.2</c:v>
                </c:pt>
                <c:pt idx="33" formatCode="0.0">
                  <c:v>1.8</c:v>
                </c:pt>
                <c:pt idx="34">
                  <c:v>2.7</c:v>
                </c:pt>
                <c:pt idx="35">
                  <c:v>3</c:v>
                </c:pt>
                <c:pt idx="36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A6DA-4139-9845-8C5BA54B0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6786560"/>
        <c:axId val="596785728"/>
      </c:lineChart>
      <c:catAx>
        <c:axId val="42476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70" b="0" i="0" u="none" strike="noStrike" baseline="0">
                <a:solidFill>
                  <a:srgbClr val="00206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424782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2478208"/>
        <c:scaling>
          <c:orientation val="minMax"/>
          <c:max val="10"/>
          <c:min val="-10"/>
        </c:scaling>
        <c:delete val="0"/>
        <c:axPos val="l"/>
        <c:majorGridlines>
          <c:spPr>
            <a:ln w="3177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out"/>
        <c:minorTickMark val="in"/>
        <c:tickLblPos val="nextTo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003366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42476672"/>
        <c:crosses val="autoZero"/>
        <c:crossBetween val="between"/>
        <c:majorUnit val="2"/>
        <c:minorUnit val="1"/>
      </c:valAx>
      <c:valAx>
        <c:axId val="596785728"/>
        <c:scaling>
          <c:orientation val="minMax"/>
          <c:max val="10"/>
          <c:min val="-10"/>
        </c:scaling>
        <c:delete val="0"/>
        <c:axPos val="r"/>
        <c:numFmt formatCode="General" sourceLinked="1"/>
        <c:majorTickMark val="out"/>
        <c:minorTickMark val="out"/>
        <c:tickLblPos val="nextTo"/>
        <c:spPr>
          <a:ln/>
        </c:spPr>
        <c:txPr>
          <a:bodyPr/>
          <a:lstStyle/>
          <a:p>
            <a:pPr>
              <a:defRPr sz="130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596786560"/>
        <c:crosses val="max"/>
        <c:crossBetween val="between"/>
        <c:majorUnit val="2"/>
        <c:minorUnit val="1"/>
      </c:valAx>
      <c:catAx>
        <c:axId val="596786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6785728"/>
        <c:crosses val="autoZero"/>
        <c:auto val="0"/>
        <c:lblAlgn val="ctr"/>
        <c:lblOffset val="100"/>
        <c:noMultiLvlLbl val="0"/>
      </c:catAx>
      <c:spPr>
        <a:noFill/>
        <a:ln w="15264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8513627454092405"/>
          <c:y val="0.6672985341244918"/>
          <c:w val="0.33174600666555482"/>
          <c:h val="0.13764258634337379"/>
        </c:manualLayout>
      </c:layout>
      <c:overlay val="0"/>
      <c:spPr>
        <a:solidFill>
          <a:schemeClr val="bg1"/>
        </a:solidFill>
        <a:ln w="3816">
          <a:solidFill>
            <a:schemeClr val="tx1"/>
          </a:solidFill>
          <a:prstDash val="solid"/>
        </a:ln>
      </c:spPr>
      <c:txPr>
        <a:bodyPr/>
        <a:lstStyle/>
        <a:p>
          <a:pPr>
            <a:defRPr sz="1260" b="0" i="0" u="none" strike="noStrike" baseline="0">
              <a:solidFill>
                <a:srgbClr val="002060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579511862516368E-2"/>
          <c:y val="2.7893634424075546E-2"/>
          <c:w val="0.93114232943518627"/>
          <c:h val="0.9066985645933014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Förändring i BNP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257-4788-B3FD-BE310B76E0A0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257-4788-B3FD-BE310B76E0A0}"/>
              </c:ext>
            </c:extLst>
          </c:dPt>
          <c:dPt>
            <c:idx val="28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C257-4788-B3FD-BE310B76E0A0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257-4788-B3FD-BE310B76E0A0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257-4788-B3FD-BE310B76E0A0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257-4788-B3FD-BE310B76E0A0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C257-4788-B3FD-BE310B76E0A0}"/>
              </c:ext>
            </c:extLst>
          </c:dPt>
          <c:dPt>
            <c:idx val="33"/>
            <c:invertIfNegative val="0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C257-4788-B3FD-BE310B76E0A0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C257-4788-B3FD-BE310B76E0A0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C257-4788-B3FD-BE310B76E0A0}"/>
              </c:ext>
            </c:extLst>
          </c:dPt>
          <c:dPt>
            <c:idx val="36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01EA-44D2-A4C3-E41C41843B65}"/>
              </c:ext>
            </c:extLst>
          </c:dPt>
          <c:cat>
            <c:strRef>
              <c:f>Sheet1!$B$1:$AL$1</c:f>
              <c:strCache>
                <c:ptCount val="37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6">
                  <c:v>21</c:v>
                </c:pt>
              </c:strCache>
            </c:strRef>
          </c:cat>
          <c:val>
            <c:numRef>
              <c:f>Sheet1!$B$2:$AL$2</c:f>
              <c:numCache>
                <c:formatCode>General</c:formatCode>
                <c:ptCount val="37"/>
                <c:pt idx="0">
                  <c:v>3.5</c:v>
                </c:pt>
                <c:pt idx="1">
                  <c:v>2.7</c:v>
                </c:pt>
                <c:pt idx="2">
                  <c:v>3.6</c:v>
                </c:pt>
                <c:pt idx="3">
                  <c:v>5.2</c:v>
                </c:pt>
                <c:pt idx="4">
                  <c:v>5.0999999999999996</c:v>
                </c:pt>
                <c:pt idx="5">
                  <c:v>0.7</c:v>
                </c:pt>
                <c:pt idx="6">
                  <c:v>-5.9</c:v>
                </c:pt>
                <c:pt idx="7">
                  <c:v>-3.3</c:v>
                </c:pt>
                <c:pt idx="8">
                  <c:v>-0.7</c:v>
                </c:pt>
                <c:pt idx="9">
                  <c:v>3.9</c:v>
                </c:pt>
                <c:pt idx="10">
                  <c:v>4.2</c:v>
                </c:pt>
                <c:pt idx="11">
                  <c:v>3.7</c:v>
                </c:pt>
                <c:pt idx="12">
                  <c:v>6.3</c:v>
                </c:pt>
                <c:pt idx="13">
                  <c:v>5.4</c:v>
                </c:pt>
                <c:pt idx="14">
                  <c:v>4.4000000000000004</c:v>
                </c:pt>
                <c:pt idx="15">
                  <c:v>5.6</c:v>
                </c:pt>
                <c:pt idx="16">
                  <c:v>2.6</c:v>
                </c:pt>
                <c:pt idx="17">
                  <c:v>1.7</c:v>
                </c:pt>
                <c:pt idx="18">
                  <c:v>2</c:v>
                </c:pt>
                <c:pt idx="19">
                  <c:v>3.9</c:v>
                </c:pt>
                <c:pt idx="20">
                  <c:v>2.8</c:v>
                </c:pt>
                <c:pt idx="21">
                  <c:v>4.0999999999999996</c:v>
                </c:pt>
                <c:pt idx="22">
                  <c:v>5.2</c:v>
                </c:pt>
                <c:pt idx="23">
                  <c:v>0.7</c:v>
                </c:pt>
                <c:pt idx="24">
                  <c:v>-8.3000000000000007</c:v>
                </c:pt>
                <c:pt idx="25">
                  <c:v>3</c:v>
                </c:pt>
                <c:pt idx="26">
                  <c:v>2.6</c:v>
                </c:pt>
                <c:pt idx="27" formatCode="0.0">
                  <c:v>-1.4</c:v>
                </c:pt>
                <c:pt idx="28">
                  <c:v>-0.8</c:v>
                </c:pt>
                <c:pt idx="29">
                  <c:v>-0.6</c:v>
                </c:pt>
                <c:pt idx="30">
                  <c:v>0.1</c:v>
                </c:pt>
                <c:pt idx="31">
                  <c:v>2.5</c:v>
                </c:pt>
                <c:pt idx="32">
                  <c:v>2.8</c:v>
                </c:pt>
                <c:pt idx="33">
                  <c:v>2.5</c:v>
                </c:pt>
                <c:pt idx="34">
                  <c:v>1.5</c:v>
                </c:pt>
                <c:pt idx="35">
                  <c:v>1.3</c:v>
                </c:pt>
                <c:pt idx="36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257-4788-B3FD-BE310B76E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2887040"/>
        <c:axId val="42888576"/>
      </c:barChart>
      <c:lineChart>
        <c:grouping val="standard"/>
        <c:varyColors val="0"/>
        <c:ser>
          <c:idx val="3"/>
          <c:order val="1"/>
          <c:tx>
            <c:strRef>
              <c:f>Sheet1!$A$3</c:f>
              <c:strCache>
                <c:ptCount val="1"/>
                <c:pt idx="0">
                  <c:v>Konsumentprisindex</c:v>
                </c:pt>
              </c:strCache>
            </c:strRef>
          </c:tx>
          <c:spPr>
            <a:ln w="15875">
              <a:solidFill>
                <a:schemeClr val="accent5">
                  <a:lumMod val="75000"/>
                </a:schemeClr>
              </a:solidFill>
              <a:prstDash val="solid"/>
            </a:ln>
          </c:spPr>
          <c:marker>
            <c:symbol val="circle"/>
            <c:size val="4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  <a:prstDash val="solid"/>
              </a:ln>
            </c:spPr>
          </c:marke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1-C257-4788-B3FD-BE310B76E0A0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12-C257-4788-B3FD-BE310B76E0A0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13-C257-4788-B3FD-BE310B76E0A0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14-C257-4788-B3FD-BE310B76E0A0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15-C257-4788-B3FD-BE310B76E0A0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17-C257-4788-B3FD-BE310B76E0A0}"/>
              </c:ext>
            </c:extLst>
          </c:dPt>
          <c:dPt>
            <c:idx val="32"/>
            <c:bubble3D val="0"/>
            <c:spPr>
              <a:ln w="1587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9-C257-4788-B3FD-BE310B76E0A0}"/>
              </c:ext>
            </c:extLst>
          </c:dPt>
          <c:dPt>
            <c:idx val="33"/>
            <c:bubble3D val="0"/>
            <c:spPr>
              <a:ln w="1587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B-C257-4788-B3FD-BE310B76E0A0}"/>
              </c:ext>
            </c:extLst>
          </c:dPt>
          <c:dPt>
            <c:idx val="34"/>
            <c:bubble3D val="0"/>
            <c:spPr>
              <a:ln w="1587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D-C257-4788-B3FD-BE310B76E0A0}"/>
              </c:ext>
            </c:extLst>
          </c:dPt>
          <c:dPt>
            <c:idx val="35"/>
            <c:bubble3D val="0"/>
            <c:spPr>
              <a:ln w="1587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F-C257-4788-B3FD-BE310B76E0A0}"/>
              </c:ext>
            </c:extLst>
          </c:dPt>
          <c:dPt>
            <c:idx val="36"/>
            <c:bubble3D val="0"/>
            <c:spPr>
              <a:ln w="1587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0-01EA-44D2-A4C3-E41C41843B65}"/>
              </c:ext>
            </c:extLst>
          </c:dPt>
          <c:cat>
            <c:strRef>
              <c:f>Sheet1!$B$1:$AL$1</c:f>
              <c:strCache>
                <c:ptCount val="37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6">
                  <c:v>21</c:v>
                </c:pt>
              </c:strCache>
            </c:strRef>
          </c:cat>
          <c:val>
            <c:numRef>
              <c:f>Sheet1!$C$3:$AL$3</c:f>
              <c:numCache>
                <c:formatCode>0.0</c:formatCode>
                <c:ptCount val="36"/>
                <c:pt idx="0" formatCode="General">
                  <c:v>4</c:v>
                </c:pt>
                <c:pt idx="1">
                  <c:v>4.3269230769230766</c:v>
                </c:pt>
                <c:pt idx="2">
                  <c:v>7.0046082949308701</c:v>
                </c:pt>
                <c:pt idx="3">
                  <c:v>7.9242032730404848</c:v>
                </c:pt>
                <c:pt idx="4">
                  <c:v>8.8587390263367993</c:v>
                </c:pt>
                <c:pt idx="5">
                  <c:v>5.4252199413489777</c:v>
                </c:pt>
                <c:pt idx="6">
                  <c:v>2.0166898470097196</c:v>
                </c:pt>
                <c:pt idx="7">
                  <c:v>1.4314928425358029</c:v>
                </c:pt>
                <c:pt idx="8">
                  <c:v>1.8145161290322502</c:v>
                </c:pt>
                <c:pt idx="9">
                  <c:v>3.168316831683176</c:v>
                </c:pt>
                <c:pt idx="10">
                  <c:v>1.7274472168905877</c:v>
                </c:pt>
                <c:pt idx="11">
                  <c:v>1.194968553459123</c:v>
                </c:pt>
                <c:pt idx="12">
                  <c:v>2.8589185829707855</c:v>
                </c:pt>
                <c:pt idx="13">
                  <c:v>1.6314199395770324</c:v>
                </c:pt>
                <c:pt idx="14">
                  <c:v>3.5077288941736064</c:v>
                </c:pt>
                <c:pt idx="15">
                  <c:v>3.1016657093624387</c:v>
                </c:pt>
                <c:pt idx="16">
                  <c:v>-1.5598885793871931</c:v>
                </c:pt>
                <c:pt idx="17">
                  <c:v>2.9428409734012551</c:v>
                </c:pt>
                <c:pt idx="18">
                  <c:v>3.1885651456844326</c:v>
                </c:pt>
                <c:pt idx="19">
                  <c:v>3.4629728289824189</c:v>
                </c:pt>
                <c:pt idx="20">
                  <c:v>3.6045314109165809</c:v>
                </c:pt>
                <c:pt idx="21">
                  <c:v>3.8270377733598497</c:v>
                </c:pt>
                <c:pt idx="22">
                  <c:v>5.2656773575873626</c:v>
                </c:pt>
                <c:pt idx="23">
                  <c:v>0.45475216007276031</c:v>
                </c:pt>
                <c:pt idx="24">
                  <c:v>2.0823902218198254</c:v>
                </c:pt>
                <c:pt idx="25">
                  <c:v>3.4589800443459029</c:v>
                </c:pt>
                <c:pt idx="26">
                  <c:v>3.1</c:v>
                </c:pt>
                <c:pt idx="27">
                  <c:v>1.5</c:v>
                </c:pt>
                <c:pt idx="28">
                  <c:v>0.5</c:v>
                </c:pt>
                <c:pt idx="29">
                  <c:v>0.2</c:v>
                </c:pt>
                <c:pt idx="30">
                  <c:v>0.2</c:v>
                </c:pt>
                <c:pt idx="31">
                  <c:v>-1.5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C257-4788-B3FD-BE310B76E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7170416"/>
        <c:axId val="717189552"/>
      </c:lineChart>
      <c:catAx>
        <c:axId val="4288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30" b="0" i="0" u="none" strike="noStrike" baseline="0">
                <a:solidFill>
                  <a:srgbClr val="00206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4288857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2888576"/>
        <c:scaling>
          <c:orientation val="minMax"/>
          <c:max val="10"/>
          <c:min val="-10"/>
        </c:scaling>
        <c:delete val="0"/>
        <c:axPos val="l"/>
        <c:majorGridlines>
          <c:spPr>
            <a:ln w="3177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out"/>
        <c:minorTickMark val="in"/>
        <c:tickLblPos val="nextTo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003366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42887040"/>
        <c:crosses val="autoZero"/>
        <c:crossBetween val="between"/>
        <c:majorUnit val="2"/>
        <c:minorUnit val="1"/>
      </c:valAx>
      <c:valAx>
        <c:axId val="717189552"/>
        <c:scaling>
          <c:orientation val="minMax"/>
          <c:max val="10"/>
          <c:min val="-10"/>
        </c:scaling>
        <c:delete val="0"/>
        <c:axPos val="r"/>
        <c:numFmt formatCode="General" sourceLinked="1"/>
        <c:majorTickMark val="out"/>
        <c:minorTickMark val="in"/>
        <c:tickLblPos val="nextTo"/>
        <c:spPr>
          <a:ln/>
        </c:spPr>
        <c:txPr>
          <a:bodyPr/>
          <a:lstStyle/>
          <a:p>
            <a:pPr>
              <a:defRPr sz="130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717170416"/>
        <c:crosses val="max"/>
        <c:crossBetween val="between"/>
        <c:minorUnit val="1"/>
      </c:valAx>
      <c:catAx>
        <c:axId val="717170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7189552"/>
        <c:crosses val="autoZero"/>
        <c:auto val="0"/>
        <c:lblAlgn val="ctr"/>
        <c:lblOffset val="100"/>
        <c:noMultiLvlLbl val="0"/>
      </c:catAx>
      <c:spPr>
        <a:noFill/>
        <a:ln w="15264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6.5223281291185514E-2"/>
          <c:y val="0.76263109285330222"/>
          <c:w val="0.5582594580994269"/>
          <c:h val="0.13764258634337379"/>
        </c:manualLayout>
      </c:layout>
      <c:overlay val="0"/>
      <c:spPr>
        <a:solidFill>
          <a:schemeClr val="bg1"/>
        </a:solidFill>
        <a:ln w="3816">
          <a:solidFill>
            <a:schemeClr val="tx1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2060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837216202505693E-2"/>
          <c:y val="3.1100478468899521E-2"/>
          <c:w val="0.93114232943518627"/>
          <c:h val="0.9066985645933014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BKT:n määrän muutos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257-4788-B3FD-BE310B76E0A0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257-4788-B3FD-BE310B76E0A0}"/>
              </c:ext>
            </c:extLst>
          </c:dPt>
          <c:dPt>
            <c:idx val="28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C257-4788-B3FD-BE310B76E0A0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257-4788-B3FD-BE310B76E0A0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257-4788-B3FD-BE310B76E0A0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257-4788-B3FD-BE310B76E0A0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C257-4788-B3FD-BE310B76E0A0}"/>
              </c:ext>
            </c:extLst>
          </c:dPt>
          <c:dPt>
            <c:idx val="33"/>
            <c:invertIfNegative val="0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C257-4788-B3FD-BE310B76E0A0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C257-4788-B3FD-BE310B76E0A0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C257-4788-B3FD-BE310B76E0A0}"/>
              </c:ext>
            </c:extLst>
          </c:dPt>
          <c:dPt>
            <c:idx val="36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01EA-44D2-A4C3-E41C41843B65}"/>
              </c:ext>
            </c:extLst>
          </c:dPt>
          <c:cat>
            <c:strRef>
              <c:f>Sheet1!$B$1:$AL$1</c:f>
              <c:strCache>
                <c:ptCount val="37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6">
                  <c:v>21</c:v>
                </c:pt>
              </c:strCache>
            </c:strRef>
          </c:cat>
          <c:val>
            <c:numRef>
              <c:f>Sheet1!$B$2:$AL$2</c:f>
              <c:numCache>
                <c:formatCode>General</c:formatCode>
                <c:ptCount val="37"/>
                <c:pt idx="0">
                  <c:v>3.5</c:v>
                </c:pt>
                <c:pt idx="1">
                  <c:v>2.7</c:v>
                </c:pt>
                <c:pt idx="2">
                  <c:v>3.6</c:v>
                </c:pt>
                <c:pt idx="3">
                  <c:v>5.2</c:v>
                </c:pt>
                <c:pt idx="4">
                  <c:v>5.0999999999999996</c:v>
                </c:pt>
                <c:pt idx="5">
                  <c:v>0.7</c:v>
                </c:pt>
                <c:pt idx="6">
                  <c:v>-5.9</c:v>
                </c:pt>
                <c:pt idx="7">
                  <c:v>-3.3</c:v>
                </c:pt>
                <c:pt idx="8">
                  <c:v>-0.7</c:v>
                </c:pt>
                <c:pt idx="9">
                  <c:v>3.9</c:v>
                </c:pt>
                <c:pt idx="10">
                  <c:v>4.2</c:v>
                </c:pt>
                <c:pt idx="11">
                  <c:v>3.7</c:v>
                </c:pt>
                <c:pt idx="12">
                  <c:v>6.3</c:v>
                </c:pt>
                <c:pt idx="13">
                  <c:v>5.4</c:v>
                </c:pt>
                <c:pt idx="14">
                  <c:v>4.4000000000000004</c:v>
                </c:pt>
                <c:pt idx="15">
                  <c:v>5.6</c:v>
                </c:pt>
                <c:pt idx="16">
                  <c:v>2.6</c:v>
                </c:pt>
                <c:pt idx="17">
                  <c:v>1.7</c:v>
                </c:pt>
                <c:pt idx="18">
                  <c:v>2</c:v>
                </c:pt>
                <c:pt idx="19">
                  <c:v>3.9</c:v>
                </c:pt>
                <c:pt idx="20">
                  <c:v>2.8</c:v>
                </c:pt>
                <c:pt idx="21">
                  <c:v>4.0999999999999996</c:v>
                </c:pt>
                <c:pt idx="22">
                  <c:v>5.2</c:v>
                </c:pt>
                <c:pt idx="23">
                  <c:v>0.7</c:v>
                </c:pt>
                <c:pt idx="24">
                  <c:v>-8.3000000000000007</c:v>
                </c:pt>
                <c:pt idx="25">
                  <c:v>3</c:v>
                </c:pt>
                <c:pt idx="26">
                  <c:v>2.6</c:v>
                </c:pt>
                <c:pt idx="27" formatCode="0.0">
                  <c:v>-1.4</c:v>
                </c:pt>
                <c:pt idx="28">
                  <c:v>-0.8</c:v>
                </c:pt>
                <c:pt idx="29">
                  <c:v>-0.6</c:v>
                </c:pt>
                <c:pt idx="30">
                  <c:v>0.1</c:v>
                </c:pt>
                <c:pt idx="31">
                  <c:v>2.5</c:v>
                </c:pt>
                <c:pt idx="32">
                  <c:v>2.8</c:v>
                </c:pt>
                <c:pt idx="33">
                  <c:v>2.5</c:v>
                </c:pt>
                <c:pt idx="34">
                  <c:v>1.5</c:v>
                </c:pt>
                <c:pt idx="35">
                  <c:v>1.3</c:v>
                </c:pt>
                <c:pt idx="36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257-4788-B3FD-BE310B76E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2887040"/>
        <c:axId val="42888576"/>
      </c:barChart>
      <c:lineChart>
        <c:grouping val="standard"/>
        <c:varyColors val="0"/>
        <c:ser>
          <c:idx val="3"/>
          <c:order val="1"/>
          <c:tx>
            <c:strRef>
              <c:f>Sheet1!$A$3</c:f>
              <c:strCache>
                <c:ptCount val="1"/>
                <c:pt idx="0">
                  <c:v>Kuluttajahintaindeksi</c:v>
                </c:pt>
              </c:strCache>
            </c:strRef>
          </c:tx>
          <c:spPr>
            <a:ln w="15875">
              <a:solidFill>
                <a:schemeClr val="accent5">
                  <a:lumMod val="75000"/>
                </a:schemeClr>
              </a:solidFill>
              <a:prstDash val="solid"/>
            </a:ln>
          </c:spPr>
          <c:marker>
            <c:symbol val="circle"/>
            <c:size val="4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  <a:prstDash val="solid"/>
              </a:ln>
            </c:spPr>
          </c:marke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1-C257-4788-B3FD-BE310B76E0A0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12-C257-4788-B3FD-BE310B76E0A0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13-C257-4788-B3FD-BE310B76E0A0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14-C257-4788-B3FD-BE310B76E0A0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15-C257-4788-B3FD-BE310B76E0A0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17-C257-4788-B3FD-BE310B76E0A0}"/>
              </c:ext>
            </c:extLst>
          </c:dPt>
          <c:dPt>
            <c:idx val="32"/>
            <c:bubble3D val="0"/>
            <c:spPr>
              <a:ln w="1587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9-C257-4788-B3FD-BE310B76E0A0}"/>
              </c:ext>
            </c:extLst>
          </c:dPt>
          <c:dPt>
            <c:idx val="33"/>
            <c:bubble3D val="0"/>
            <c:spPr>
              <a:ln w="1587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B-C257-4788-B3FD-BE310B76E0A0}"/>
              </c:ext>
            </c:extLst>
          </c:dPt>
          <c:dPt>
            <c:idx val="34"/>
            <c:bubble3D val="0"/>
            <c:spPr>
              <a:ln w="1587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D-C257-4788-B3FD-BE310B76E0A0}"/>
              </c:ext>
            </c:extLst>
          </c:dPt>
          <c:dPt>
            <c:idx val="35"/>
            <c:bubble3D val="0"/>
            <c:spPr>
              <a:ln w="1587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F-C257-4788-B3FD-BE310B76E0A0}"/>
              </c:ext>
            </c:extLst>
          </c:dPt>
          <c:dPt>
            <c:idx val="36"/>
            <c:bubble3D val="0"/>
            <c:spPr>
              <a:ln w="1587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0-01EA-44D2-A4C3-E41C41843B65}"/>
              </c:ext>
            </c:extLst>
          </c:dPt>
          <c:cat>
            <c:strRef>
              <c:f>Sheet1!$B$1:$AL$1</c:f>
              <c:strCache>
                <c:ptCount val="37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6">
                  <c:v>21</c:v>
                </c:pt>
              </c:strCache>
            </c:strRef>
          </c:cat>
          <c:val>
            <c:numRef>
              <c:f>Sheet1!$B$3:$AL$3</c:f>
              <c:numCache>
                <c:formatCode>General</c:formatCode>
                <c:ptCount val="37"/>
                <c:pt idx="0">
                  <c:v>5.9</c:v>
                </c:pt>
                <c:pt idx="1">
                  <c:v>3.6</c:v>
                </c:pt>
                <c:pt idx="2">
                  <c:v>3.7</c:v>
                </c:pt>
                <c:pt idx="3">
                  <c:v>5.0999999999999996</c:v>
                </c:pt>
                <c:pt idx="4">
                  <c:v>6.6</c:v>
                </c:pt>
                <c:pt idx="5">
                  <c:v>6.1</c:v>
                </c:pt>
                <c:pt idx="6">
                  <c:v>4.0999999999999996</c:v>
                </c:pt>
                <c:pt idx="7">
                  <c:v>2.6</c:v>
                </c:pt>
                <c:pt idx="8">
                  <c:v>2.2000000000000002</c:v>
                </c:pt>
                <c:pt idx="9">
                  <c:v>1.1000000000000001</c:v>
                </c:pt>
                <c:pt idx="10">
                  <c:v>1</c:v>
                </c:pt>
                <c:pt idx="11">
                  <c:v>0.6</c:v>
                </c:pt>
                <c:pt idx="12">
                  <c:v>1.2</c:v>
                </c:pt>
                <c:pt idx="13">
                  <c:v>1.4</c:v>
                </c:pt>
                <c:pt idx="14">
                  <c:v>1.2</c:v>
                </c:pt>
                <c:pt idx="15">
                  <c:v>3.4</c:v>
                </c:pt>
                <c:pt idx="16">
                  <c:v>2.6</c:v>
                </c:pt>
                <c:pt idx="17">
                  <c:v>1.6</c:v>
                </c:pt>
                <c:pt idx="18">
                  <c:v>0.9</c:v>
                </c:pt>
                <c:pt idx="19">
                  <c:v>0.2</c:v>
                </c:pt>
                <c:pt idx="20">
                  <c:v>0.9</c:v>
                </c:pt>
                <c:pt idx="21">
                  <c:v>1.6</c:v>
                </c:pt>
                <c:pt idx="22">
                  <c:v>2.5</c:v>
                </c:pt>
                <c:pt idx="23">
                  <c:v>4.0999999999999996</c:v>
                </c:pt>
                <c:pt idx="24">
                  <c:v>0</c:v>
                </c:pt>
                <c:pt idx="25">
                  <c:v>1.2</c:v>
                </c:pt>
                <c:pt idx="26">
                  <c:v>3.4</c:v>
                </c:pt>
                <c:pt idx="27">
                  <c:v>2.8</c:v>
                </c:pt>
                <c:pt idx="28">
                  <c:v>1.5</c:v>
                </c:pt>
                <c:pt idx="29">
                  <c:v>1</c:v>
                </c:pt>
                <c:pt idx="30">
                  <c:v>-0.2</c:v>
                </c:pt>
                <c:pt idx="31">
                  <c:v>0.4</c:v>
                </c:pt>
                <c:pt idx="32">
                  <c:v>0.7</c:v>
                </c:pt>
                <c:pt idx="33">
                  <c:v>1.2</c:v>
                </c:pt>
                <c:pt idx="34">
                  <c:v>1.4</c:v>
                </c:pt>
                <c:pt idx="35">
                  <c:v>1.6</c:v>
                </c:pt>
                <c:pt idx="36">
                  <c:v>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C257-4788-B3FD-BE310B76E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7170416"/>
        <c:axId val="717189552"/>
      </c:lineChart>
      <c:catAx>
        <c:axId val="4288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30" b="0" i="0" u="none" strike="noStrike" baseline="0">
                <a:solidFill>
                  <a:srgbClr val="00206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4288857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2888576"/>
        <c:scaling>
          <c:orientation val="minMax"/>
          <c:max val="8"/>
          <c:min val="-10"/>
        </c:scaling>
        <c:delete val="0"/>
        <c:axPos val="l"/>
        <c:majorGridlines>
          <c:spPr>
            <a:ln w="3177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out"/>
        <c:minorTickMark val="in"/>
        <c:tickLblPos val="nextTo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003366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42887040"/>
        <c:crosses val="autoZero"/>
        <c:crossBetween val="between"/>
        <c:majorUnit val="2"/>
        <c:minorUnit val="1"/>
      </c:valAx>
      <c:valAx>
        <c:axId val="717189552"/>
        <c:scaling>
          <c:orientation val="minMax"/>
          <c:max val="8"/>
          <c:min val="-10"/>
        </c:scaling>
        <c:delete val="0"/>
        <c:axPos val="r"/>
        <c:numFmt formatCode="General" sourceLinked="1"/>
        <c:majorTickMark val="out"/>
        <c:minorTickMark val="in"/>
        <c:tickLblPos val="nextTo"/>
        <c:spPr>
          <a:ln/>
        </c:spPr>
        <c:txPr>
          <a:bodyPr/>
          <a:lstStyle/>
          <a:p>
            <a:pPr>
              <a:defRPr sz="130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717170416"/>
        <c:crosses val="max"/>
        <c:crossBetween val="between"/>
        <c:minorUnit val="1"/>
      </c:valAx>
      <c:catAx>
        <c:axId val="717170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7189552"/>
        <c:crosses val="autoZero"/>
        <c:auto val="0"/>
        <c:lblAlgn val="ctr"/>
        <c:lblOffset val="100"/>
        <c:noMultiLvlLbl val="0"/>
      </c:catAx>
      <c:spPr>
        <a:noFill/>
        <a:ln w="15264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7617476063073831"/>
          <c:y val="0.6672985341244918"/>
          <c:w val="0.33174600666555482"/>
          <c:h val="0.13764258634337379"/>
        </c:manualLayout>
      </c:layout>
      <c:overlay val="0"/>
      <c:spPr>
        <a:solidFill>
          <a:schemeClr val="bg1"/>
        </a:solidFill>
        <a:ln w="3816">
          <a:solidFill>
            <a:schemeClr val="tx1"/>
          </a:solidFill>
          <a:prstDash val="solid"/>
        </a:ln>
      </c:spPr>
      <c:txPr>
        <a:bodyPr/>
        <a:lstStyle/>
        <a:p>
          <a:pPr>
            <a:defRPr sz="1300" b="0" i="0" u="none" strike="noStrike" baseline="0">
              <a:solidFill>
                <a:srgbClr val="002060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Kuntien verot</c:v>
                </c:pt>
              </c:strCache>
            </c:strRef>
          </c:tx>
          <c:spPr>
            <a:solidFill>
              <a:srgbClr val="85CA3A"/>
            </a:solidFill>
            <a:ln w="6350">
              <a:solidFill>
                <a:schemeClr val="tx2"/>
              </a:solidFill>
              <a:prstDash val="solid"/>
            </a:ln>
          </c:spP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00-A6A3-421E-A3EF-1239FE84FB02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01-A6A3-421E-A3EF-1239FE84FB02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02-A6A3-421E-A3EF-1239FE84FB02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03-A6A3-421E-A3EF-1239FE84FB02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04-A6A3-421E-A3EF-1239FE84FB02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05-A6A3-421E-A3EF-1239FE84FB02}"/>
              </c:ext>
            </c:extLst>
          </c:dPt>
          <c:dPt>
            <c:idx val="32"/>
            <c:bubble3D val="0"/>
            <c:extLst>
              <c:ext xmlns:c16="http://schemas.microsoft.com/office/drawing/2014/chart" uri="{C3380CC4-5D6E-409C-BE32-E72D297353CC}">
                <c16:uniqueId val="{00000006-A6A3-421E-A3EF-1239FE84FB02}"/>
              </c:ext>
            </c:extLst>
          </c:dPt>
          <c:cat>
            <c:strRef>
              <c:f>Sheet1!$B$1:$AV$1</c:f>
              <c:strCache>
                <c:ptCount val="46"/>
                <c:pt idx="0">
                  <c:v>75</c:v>
                </c:pt>
                <c:pt idx="5">
                  <c:v>80</c:v>
                </c:pt>
                <c:pt idx="10">
                  <c:v>85</c:v>
                </c:pt>
                <c:pt idx="15">
                  <c:v>90</c:v>
                </c:pt>
                <c:pt idx="20">
                  <c:v>95</c:v>
                </c:pt>
                <c:pt idx="25">
                  <c:v>00</c:v>
                </c:pt>
                <c:pt idx="30">
                  <c:v>05</c:v>
                </c:pt>
                <c:pt idx="35">
                  <c:v>10</c:v>
                </c:pt>
                <c:pt idx="40">
                  <c:v>15</c:v>
                </c:pt>
                <c:pt idx="45">
                  <c:v>20e</c:v>
                </c:pt>
              </c:strCache>
            </c:strRef>
          </c:cat>
          <c:val>
            <c:numRef>
              <c:f>Sheet1!$B$2:$AV$2</c:f>
              <c:numCache>
                <c:formatCode>General</c:formatCode>
                <c:ptCount val="47"/>
                <c:pt idx="0">
                  <c:v>8.5</c:v>
                </c:pt>
                <c:pt idx="1">
                  <c:v>9</c:v>
                </c:pt>
                <c:pt idx="2">
                  <c:v>9.3000000000000007</c:v>
                </c:pt>
                <c:pt idx="3">
                  <c:v>8.5</c:v>
                </c:pt>
                <c:pt idx="4">
                  <c:v>8.1999999999999993</c:v>
                </c:pt>
                <c:pt idx="5">
                  <c:v>7.7</c:v>
                </c:pt>
                <c:pt idx="6">
                  <c:v>8.3000000000000007</c:v>
                </c:pt>
                <c:pt idx="7">
                  <c:v>8.4</c:v>
                </c:pt>
                <c:pt idx="8">
                  <c:v>8.3000000000000007</c:v>
                </c:pt>
                <c:pt idx="9">
                  <c:v>8.5</c:v>
                </c:pt>
                <c:pt idx="10">
                  <c:v>8.8000000000000007</c:v>
                </c:pt>
                <c:pt idx="11">
                  <c:v>8.9</c:v>
                </c:pt>
                <c:pt idx="12">
                  <c:v>8.6</c:v>
                </c:pt>
                <c:pt idx="13">
                  <c:v>8.8000000000000007</c:v>
                </c:pt>
                <c:pt idx="14">
                  <c:v>8.6</c:v>
                </c:pt>
                <c:pt idx="15">
                  <c:v>9.1999999999999993</c:v>
                </c:pt>
                <c:pt idx="16">
                  <c:v>9.3000000000000007</c:v>
                </c:pt>
                <c:pt idx="17">
                  <c:v>9.3000000000000007</c:v>
                </c:pt>
                <c:pt idx="18">
                  <c:v>9.1999999999999993</c:v>
                </c:pt>
                <c:pt idx="19">
                  <c:v>9.9</c:v>
                </c:pt>
                <c:pt idx="20">
                  <c:v>9.9</c:v>
                </c:pt>
                <c:pt idx="21">
                  <c:v>10.4</c:v>
                </c:pt>
                <c:pt idx="22">
                  <c:v>9.8000000000000007</c:v>
                </c:pt>
                <c:pt idx="23">
                  <c:v>9.8000000000000007</c:v>
                </c:pt>
                <c:pt idx="24">
                  <c:v>9.6</c:v>
                </c:pt>
                <c:pt idx="25">
                  <c:v>9.9</c:v>
                </c:pt>
                <c:pt idx="26">
                  <c:v>9.6</c:v>
                </c:pt>
                <c:pt idx="27">
                  <c:v>9.3000000000000007</c:v>
                </c:pt>
                <c:pt idx="28">
                  <c:v>8.9</c:v>
                </c:pt>
                <c:pt idx="29">
                  <c:v>8.6999999999999993</c:v>
                </c:pt>
                <c:pt idx="30">
                  <c:v>8.6999999999999993</c:v>
                </c:pt>
                <c:pt idx="31">
                  <c:v>8.9</c:v>
                </c:pt>
                <c:pt idx="32">
                  <c:v>8.8000000000000007</c:v>
                </c:pt>
                <c:pt idx="33">
                  <c:v>9</c:v>
                </c:pt>
                <c:pt idx="34">
                  <c:v>9.6999999999999993</c:v>
                </c:pt>
                <c:pt idx="35">
                  <c:v>9.9</c:v>
                </c:pt>
                <c:pt idx="36" formatCode="0.0">
                  <c:v>9.6999999999999993</c:v>
                </c:pt>
                <c:pt idx="37" formatCode="0.0">
                  <c:v>9.6895286621653405</c:v>
                </c:pt>
                <c:pt idx="38" formatCode="0.0">
                  <c:v>10.222794375144888</c:v>
                </c:pt>
                <c:pt idx="39" formatCode="0.0">
                  <c:v>10.31981986372808</c:v>
                </c:pt>
                <c:pt idx="40" formatCode="0.0">
                  <c:v>10.4</c:v>
                </c:pt>
                <c:pt idx="41" formatCode="0.0">
                  <c:v>10.199999999999999</c:v>
                </c:pt>
                <c:pt idx="42" formatCode="0.0">
                  <c:v>10.174949641123201</c:v>
                </c:pt>
                <c:pt idx="43" formatCode="0.0">
                  <c:v>9.6082701900971905</c:v>
                </c:pt>
                <c:pt idx="44" formatCode="0.0">
                  <c:v>9.8833629339910107</c:v>
                </c:pt>
                <c:pt idx="45" formatCode="0.0">
                  <c:v>9.8726033364225998</c:v>
                </c:pt>
                <c:pt idx="46" formatCode="0.0">
                  <c:v>4.9949395214807204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A3-421E-A3EF-1239FE84FB02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valtionosuudet</c:v>
                </c:pt>
              </c:strCache>
            </c:strRef>
          </c:tx>
          <c:spPr>
            <a:solidFill>
              <a:srgbClr val="BAE18F"/>
            </a:solidFill>
            <a:ln w="6350">
              <a:solidFill>
                <a:schemeClr val="tx2"/>
              </a:solidFill>
              <a:prstDash val="solid"/>
            </a:ln>
          </c:spP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08-A6A3-421E-A3EF-1239FE84FB02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09-A6A3-421E-A3EF-1239FE84FB02}"/>
              </c:ext>
            </c:extLst>
          </c:dPt>
          <c:dPt>
            <c:idx val="28"/>
            <c:bubble3D val="0"/>
            <c:spPr>
              <a:solidFill>
                <a:srgbClr val="BAE18F"/>
              </a:solidFill>
              <a:ln w="6350">
                <a:solidFill>
                  <a:schemeClr val="tx2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B-A6A3-421E-A3EF-1239FE84FB02}"/>
              </c:ext>
            </c:extLst>
          </c:dPt>
          <c:dPt>
            <c:idx val="29"/>
            <c:bubble3D val="0"/>
            <c:spPr>
              <a:solidFill>
                <a:srgbClr val="BAE18F"/>
              </a:solidFill>
              <a:ln w="6350">
                <a:solidFill>
                  <a:schemeClr val="tx2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D-A6A3-421E-A3EF-1239FE84FB02}"/>
              </c:ext>
            </c:extLst>
          </c:dPt>
          <c:dPt>
            <c:idx val="30"/>
            <c:bubble3D val="0"/>
            <c:spPr>
              <a:solidFill>
                <a:srgbClr val="BAE18F"/>
              </a:solidFill>
              <a:ln w="6350">
                <a:solidFill>
                  <a:schemeClr val="tx2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F-A6A3-421E-A3EF-1239FE84FB02}"/>
              </c:ext>
            </c:extLst>
          </c:dPt>
          <c:dPt>
            <c:idx val="31"/>
            <c:bubble3D val="0"/>
            <c:spPr>
              <a:solidFill>
                <a:srgbClr val="BAE18F"/>
              </a:solidFill>
              <a:ln w="6350">
                <a:solidFill>
                  <a:schemeClr val="tx2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1-A6A3-421E-A3EF-1239FE84FB02}"/>
              </c:ext>
            </c:extLst>
          </c:dPt>
          <c:dPt>
            <c:idx val="32"/>
            <c:bubble3D val="0"/>
            <c:spPr>
              <a:solidFill>
                <a:srgbClr val="BAE18F"/>
              </a:solidFill>
              <a:ln w="6350">
                <a:solidFill>
                  <a:schemeClr val="tx2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3-A6A3-421E-A3EF-1239FE84FB02}"/>
              </c:ext>
            </c:extLst>
          </c:dPt>
          <c:cat>
            <c:strRef>
              <c:f>Sheet1!$B$1:$AV$1</c:f>
              <c:strCache>
                <c:ptCount val="46"/>
                <c:pt idx="0">
                  <c:v>75</c:v>
                </c:pt>
                <c:pt idx="5">
                  <c:v>80</c:v>
                </c:pt>
                <c:pt idx="10">
                  <c:v>85</c:v>
                </c:pt>
                <c:pt idx="15">
                  <c:v>90</c:v>
                </c:pt>
                <c:pt idx="20">
                  <c:v>95</c:v>
                </c:pt>
                <c:pt idx="25">
                  <c:v>00</c:v>
                </c:pt>
                <c:pt idx="30">
                  <c:v>05</c:v>
                </c:pt>
                <c:pt idx="35">
                  <c:v>10</c:v>
                </c:pt>
                <c:pt idx="40">
                  <c:v>15</c:v>
                </c:pt>
                <c:pt idx="45">
                  <c:v>20e</c:v>
                </c:pt>
              </c:strCache>
            </c:strRef>
          </c:cat>
          <c:val>
            <c:numRef>
              <c:f>Sheet1!$B$3:$AV$3</c:f>
              <c:numCache>
                <c:formatCode>0.0</c:formatCode>
                <c:ptCount val="47"/>
                <c:pt idx="0">
                  <c:v>4.8419081194227163</c:v>
                </c:pt>
                <c:pt idx="1">
                  <c:v>5.3359204462769831</c:v>
                </c:pt>
                <c:pt idx="2">
                  <c:v>5.6304415079330008</c:v>
                </c:pt>
                <c:pt idx="3">
                  <c:v>5.7011769399561141</c:v>
                </c:pt>
                <c:pt idx="4">
                  <c:v>5.6449948400412797</c:v>
                </c:pt>
                <c:pt idx="5">
                  <c:v>5.6795914731904285</c:v>
                </c:pt>
                <c:pt idx="6">
                  <c:v>5.8749409355804065</c:v>
                </c:pt>
                <c:pt idx="7">
                  <c:v>5.9419579276692112</c:v>
                </c:pt>
                <c:pt idx="8">
                  <c:v>6.0577526679221592</c:v>
                </c:pt>
                <c:pt idx="9">
                  <c:v>6.2077086993906319</c:v>
                </c:pt>
                <c:pt idx="10">
                  <c:v>6.487089302564983</c:v>
                </c:pt>
                <c:pt idx="11">
                  <c:v>6.6464775262990123</c:v>
                </c:pt>
                <c:pt idx="12">
                  <c:v>6.8176115481690305</c:v>
                </c:pt>
                <c:pt idx="13">
                  <c:v>6.6784792974958958</c:v>
                </c:pt>
                <c:pt idx="14">
                  <c:v>6.6741146760697783</c:v>
                </c:pt>
                <c:pt idx="15">
                  <c:v>7.1200966926711349</c:v>
                </c:pt>
                <c:pt idx="16">
                  <c:v>8.1380373036498703</c:v>
                </c:pt>
                <c:pt idx="17">
                  <c:v>8.4193654834299725</c:v>
                </c:pt>
                <c:pt idx="18">
                  <c:v>8.3955310911041643</c:v>
                </c:pt>
                <c:pt idx="19">
                  <c:v>7.6095099594570765</c:v>
                </c:pt>
                <c:pt idx="20">
                  <c:v>7.088355858598157</c:v>
                </c:pt>
                <c:pt idx="21">
                  <c:v>5.7701352145796587</c:v>
                </c:pt>
                <c:pt idx="22">
                  <c:v>4.5585074680778055</c:v>
                </c:pt>
                <c:pt idx="23">
                  <c:v>4.0820056154574607</c:v>
                </c:pt>
                <c:pt idx="24">
                  <c:v>3.8834568990647877</c:v>
                </c:pt>
                <c:pt idx="25">
                  <c:v>3.7274054938683845</c:v>
                </c:pt>
                <c:pt idx="26">
                  <c:v>3.7829641989240983</c:v>
                </c:pt>
                <c:pt idx="27">
                  <c:v>4.6011504562037642</c:v>
                </c:pt>
                <c:pt idx="28">
                  <c:v>4.867750001649414</c:v>
                </c:pt>
                <c:pt idx="29">
                  <c:v>5.0139767915848985</c:v>
                </c:pt>
                <c:pt idx="30">
                  <c:v>5.1232761714734139</c:v>
                </c:pt>
                <c:pt idx="31">
                  <c:v>5.3448735328536499</c:v>
                </c:pt>
                <c:pt idx="32">
                  <c:v>5.1960511083479828</c:v>
                </c:pt>
                <c:pt idx="33">
                  <c:v>5.4916860684215152</c:v>
                </c:pt>
                <c:pt idx="34">
                  <c:v>6.1752536886355225</c:v>
                </c:pt>
                <c:pt idx="35">
                  <c:v>6.3249599144842339</c:v>
                </c:pt>
                <c:pt idx="36">
                  <c:v>6.3102875516206209</c:v>
                </c:pt>
                <c:pt idx="37">
                  <c:v>6.7519883078986753</c:v>
                </c:pt>
                <c:pt idx="38">
                  <c:v>6.8510380136428877</c:v>
                </c:pt>
                <c:pt idx="39">
                  <c:v>6.7424382731092027</c:v>
                </c:pt>
                <c:pt idx="40">
                  <c:v>6.5261159138184404</c:v>
                </c:pt>
                <c:pt idx="41">
                  <c:v>6.6091036550661499</c:v>
                </c:pt>
                <c:pt idx="42">
                  <c:v>6.20608951597415</c:v>
                </c:pt>
                <c:pt idx="43">
                  <c:v>6.0798400585016896</c:v>
                </c:pt>
                <c:pt idx="44">
                  <c:v>5.8486084272973802</c:v>
                </c:pt>
                <c:pt idx="45">
                  <c:v>6.0194802548236002</c:v>
                </c:pt>
                <c:pt idx="46">
                  <c:v>2.5894347110506599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6A3-421E-A3EF-1239FE84FB0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Muut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6350">
              <a:solidFill>
                <a:schemeClr val="tx2"/>
              </a:solidFill>
            </a:ln>
          </c:spPr>
          <c:cat>
            <c:strRef>
              <c:f>Sheet1!$B$1:$AV$1</c:f>
              <c:strCache>
                <c:ptCount val="46"/>
                <c:pt idx="0">
                  <c:v>75</c:v>
                </c:pt>
                <c:pt idx="5">
                  <c:v>80</c:v>
                </c:pt>
                <c:pt idx="10">
                  <c:v>85</c:v>
                </c:pt>
                <c:pt idx="15">
                  <c:v>90</c:v>
                </c:pt>
                <c:pt idx="20">
                  <c:v>95</c:v>
                </c:pt>
                <c:pt idx="25">
                  <c:v>00</c:v>
                </c:pt>
                <c:pt idx="30">
                  <c:v>05</c:v>
                </c:pt>
                <c:pt idx="35">
                  <c:v>10</c:v>
                </c:pt>
                <c:pt idx="40">
                  <c:v>15</c:v>
                </c:pt>
                <c:pt idx="45">
                  <c:v>20e</c:v>
                </c:pt>
              </c:strCache>
            </c:strRef>
          </c:cat>
          <c:val>
            <c:numRef>
              <c:f>Sheet1!$B$4:$AV$4</c:f>
              <c:numCache>
                <c:formatCode>0.0</c:formatCode>
                <c:ptCount val="47"/>
                <c:pt idx="0">
                  <c:v>15.558091880577283</c:v>
                </c:pt>
                <c:pt idx="1">
                  <c:v>17.464079553723014</c:v>
                </c:pt>
                <c:pt idx="2">
                  <c:v>16.569558492066999</c:v>
                </c:pt>
                <c:pt idx="3">
                  <c:v>14.99882306004389</c:v>
                </c:pt>
                <c:pt idx="4">
                  <c:v>13.555005159958721</c:v>
                </c:pt>
                <c:pt idx="5">
                  <c:v>13.720408526809571</c:v>
                </c:pt>
                <c:pt idx="6">
                  <c:v>14.625059064419592</c:v>
                </c:pt>
                <c:pt idx="7">
                  <c:v>14.158042072330788</c:v>
                </c:pt>
                <c:pt idx="8">
                  <c:v>14.242247332077842</c:v>
                </c:pt>
                <c:pt idx="9">
                  <c:v>15.092291300609368</c:v>
                </c:pt>
                <c:pt idx="10">
                  <c:v>15.212910697435017</c:v>
                </c:pt>
                <c:pt idx="11">
                  <c:v>16.053522473700987</c:v>
                </c:pt>
                <c:pt idx="12">
                  <c:v>14.582388451830974</c:v>
                </c:pt>
                <c:pt idx="13">
                  <c:v>17.021520702504102</c:v>
                </c:pt>
                <c:pt idx="14">
                  <c:v>16.62588532393022</c:v>
                </c:pt>
                <c:pt idx="15">
                  <c:v>15.579903307328866</c:v>
                </c:pt>
                <c:pt idx="16">
                  <c:v>14.661962696350123</c:v>
                </c:pt>
                <c:pt idx="17">
                  <c:v>13.180634516570027</c:v>
                </c:pt>
                <c:pt idx="18">
                  <c:v>12.104468908895836</c:v>
                </c:pt>
                <c:pt idx="19">
                  <c:v>13.590490040542923</c:v>
                </c:pt>
                <c:pt idx="20">
                  <c:v>13.811644141401844</c:v>
                </c:pt>
                <c:pt idx="21">
                  <c:v>16.329864785420341</c:v>
                </c:pt>
                <c:pt idx="22">
                  <c:v>18.241492531922194</c:v>
                </c:pt>
                <c:pt idx="23">
                  <c:v>18.717994384542532</c:v>
                </c:pt>
                <c:pt idx="24">
                  <c:v>18.616543100935203</c:v>
                </c:pt>
                <c:pt idx="25">
                  <c:v>20.67259450613161</c:v>
                </c:pt>
                <c:pt idx="26">
                  <c:v>18.217035801075902</c:v>
                </c:pt>
                <c:pt idx="27">
                  <c:v>17.898849543796231</c:v>
                </c:pt>
                <c:pt idx="28">
                  <c:v>17.332249998350584</c:v>
                </c:pt>
                <c:pt idx="29">
                  <c:v>16.8860232084151</c:v>
                </c:pt>
                <c:pt idx="30">
                  <c:v>16.776723828526588</c:v>
                </c:pt>
                <c:pt idx="31">
                  <c:v>16.255126467146354</c:v>
                </c:pt>
                <c:pt idx="32">
                  <c:v>16.103948891652017</c:v>
                </c:pt>
                <c:pt idx="33">
                  <c:v>15.208313931578488</c:v>
                </c:pt>
                <c:pt idx="34">
                  <c:v>12.824746311364478</c:v>
                </c:pt>
                <c:pt idx="35">
                  <c:v>12.475040085515763</c:v>
                </c:pt>
                <c:pt idx="36">
                  <c:v>13.889712448379377</c:v>
                </c:pt>
                <c:pt idx="37">
                  <c:v>13.558483029935989</c:v>
                </c:pt>
                <c:pt idx="38">
                  <c:v>13.826167611212226</c:v>
                </c:pt>
                <c:pt idx="39">
                  <c:v>13.931212968127559</c:v>
                </c:pt>
                <c:pt idx="40">
                  <c:v>14.127278105379657</c:v>
                </c:pt>
                <c:pt idx="41">
                  <c:v>14.265131344540553</c:v>
                </c:pt>
                <c:pt idx="42">
                  <c:v>14.700624405407948</c:v>
                </c:pt>
                <c:pt idx="43">
                  <c:v>14.547605962392115</c:v>
                </c:pt>
                <c:pt idx="44">
                  <c:v>14.668569992628113</c:v>
                </c:pt>
                <c:pt idx="45">
                  <c:v>14.331092338407899</c:v>
                </c:pt>
                <c:pt idx="46">
                  <c:v>22.515917783895716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A6A3-421E-A3EF-1239FE84FB02}"/>
            </c:ext>
          </c:extLst>
        </c:ser>
        <c:ser>
          <c:idx val="0"/>
          <c:order val="3"/>
          <c:tx>
            <c:strRef>
              <c:f>Sheet1!$A$5</c:f>
              <c:strCache>
                <c:ptCount val="1"/>
                <c:pt idx="0">
                  <c:v>Sosiaaliturvamaksut</c:v>
                </c:pt>
              </c:strCache>
            </c:strRef>
          </c:tx>
          <c:spPr>
            <a:solidFill>
              <a:schemeClr val="accent1">
                <a:lumMod val="25000"/>
                <a:lumOff val="75000"/>
              </a:schemeClr>
            </a:solidFill>
            <a:ln w="6350">
              <a:solidFill>
                <a:schemeClr val="tx2"/>
              </a:solidFill>
            </a:ln>
          </c:spPr>
          <c:cat>
            <c:strRef>
              <c:f>Sheet1!$B$1:$AV$1</c:f>
              <c:strCache>
                <c:ptCount val="46"/>
                <c:pt idx="0">
                  <c:v>75</c:v>
                </c:pt>
                <c:pt idx="5">
                  <c:v>80</c:v>
                </c:pt>
                <c:pt idx="10">
                  <c:v>85</c:v>
                </c:pt>
                <c:pt idx="15">
                  <c:v>90</c:v>
                </c:pt>
                <c:pt idx="20">
                  <c:v>95</c:v>
                </c:pt>
                <c:pt idx="25">
                  <c:v>00</c:v>
                </c:pt>
                <c:pt idx="30">
                  <c:v>05</c:v>
                </c:pt>
                <c:pt idx="35">
                  <c:v>10</c:v>
                </c:pt>
                <c:pt idx="40">
                  <c:v>15</c:v>
                </c:pt>
                <c:pt idx="45">
                  <c:v>20e</c:v>
                </c:pt>
              </c:strCache>
            </c:strRef>
          </c:cat>
          <c:val>
            <c:numRef>
              <c:f>Sheet1!$B$5:$AV$5</c:f>
              <c:numCache>
                <c:formatCode>0.0</c:formatCode>
                <c:ptCount val="47"/>
                <c:pt idx="0">
                  <c:v>7.4</c:v>
                </c:pt>
                <c:pt idx="1">
                  <c:v>8</c:v>
                </c:pt>
                <c:pt idx="2">
                  <c:v>8.5</c:v>
                </c:pt>
                <c:pt idx="3">
                  <c:v>7.4</c:v>
                </c:pt>
                <c:pt idx="4">
                  <c:v>7.8</c:v>
                </c:pt>
                <c:pt idx="5">
                  <c:v>8.1999999999999993</c:v>
                </c:pt>
                <c:pt idx="6">
                  <c:v>8.5</c:v>
                </c:pt>
                <c:pt idx="7">
                  <c:v>7.9</c:v>
                </c:pt>
                <c:pt idx="8">
                  <c:v>7.5</c:v>
                </c:pt>
                <c:pt idx="9">
                  <c:v>7.8</c:v>
                </c:pt>
                <c:pt idx="10">
                  <c:v>8.6</c:v>
                </c:pt>
                <c:pt idx="11">
                  <c:v>8.6999999999999993</c:v>
                </c:pt>
                <c:pt idx="12">
                  <c:v>8.6999999999999993</c:v>
                </c:pt>
                <c:pt idx="13">
                  <c:v>9.5</c:v>
                </c:pt>
                <c:pt idx="14">
                  <c:v>9.6</c:v>
                </c:pt>
                <c:pt idx="15">
                  <c:v>11</c:v>
                </c:pt>
                <c:pt idx="16">
                  <c:v>12.3</c:v>
                </c:pt>
                <c:pt idx="17">
                  <c:v>13.1</c:v>
                </c:pt>
                <c:pt idx="18">
                  <c:v>13.8</c:v>
                </c:pt>
                <c:pt idx="19">
                  <c:v>14.4</c:v>
                </c:pt>
                <c:pt idx="20">
                  <c:v>13.7</c:v>
                </c:pt>
                <c:pt idx="21">
                  <c:v>13.2</c:v>
                </c:pt>
                <c:pt idx="22">
                  <c:v>12.4</c:v>
                </c:pt>
                <c:pt idx="23">
                  <c:v>12.2</c:v>
                </c:pt>
                <c:pt idx="24">
                  <c:v>12.2</c:v>
                </c:pt>
                <c:pt idx="25">
                  <c:v>11.5</c:v>
                </c:pt>
                <c:pt idx="26">
                  <c:v>11.6</c:v>
                </c:pt>
                <c:pt idx="27">
                  <c:v>11.5</c:v>
                </c:pt>
                <c:pt idx="28">
                  <c:v>11.3</c:v>
                </c:pt>
                <c:pt idx="29">
                  <c:v>11.2</c:v>
                </c:pt>
                <c:pt idx="30">
                  <c:v>11.5</c:v>
                </c:pt>
                <c:pt idx="31">
                  <c:v>11.7</c:v>
                </c:pt>
                <c:pt idx="32">
                  <c:v>11.4</c:v>
                </c:pt>
                <c:pt idx="33">
                  <c:v>11.5</c:v>
                </c:pt>
                <c:pt idx="34">
                  <c:v>12.2</c:v>
                </c:pt>
                <c:pt idx="35">
                  <c:v>12.1</c:v>
                </c:pt>
                <c:pt idx="36">
                  <c:v>12.1</c:v>
                </c:pt>
                <c:pt idx="37">
                  <c:v>12.7</c:v>
                </c:pt>
                <c:pt idx="38">
                  <c:v>12.7</c:v>
                </c:pt>
                <c:pt idx="39">
                  <c:v>12.806528895035157</c:v>
                </c:pt>
                <c:pt idx="40">
                  <c:v>12.8466059808019</c:v>
                </c:pt>
                <c:pt idx="41">
                  <c:v>12.9257650003933</c:v>
                </c:pt>
                <c:pt idx="42">
                  <c:v>12.218336437494701</c:v>
                </c:pt>
                <c:pt idx="43">
                  <c:v>12.064283789009</c:v>
                </c:pt>
                <c:pt idx="44">
                  <c:v>11.799458646083499</c:v>
                </c:pt>
                <c:pt idx="45">
                  <c:v>12.0768240703459</c:v>
                </c:pt>
                <c:pt idx="46">
                  <c:v>11.899707983572901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6A3-421E-A3EF-1239FE84F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325120"/>
        <c:axId val="44339200"/>
      </c:areaChart>
      <c:catAx>
        <c:axId val="4432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0" b="0" i="0" u="none" strike="noStrike" baseline="0">
                <a:solidFill>
                  <a:srgbClr val="333399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44339200"/>
        <c:crosses val="autoZero"/>
        <c:auto val="0"/>
        <c:lblAlgn val="ctr"/>
        <c:lblOffset val="100"/>
        <c:noMultiLvlLbl val="0"/>
      </c:catAx>
      <c:valAx>
        <c:axId val="44339200"/>
        <c:scaling>
          <c:orientation val="minMax"/>
          <c:max val="50"/>
          <c:min val="0"/>
        </c:scaling>
        <c:delete val="0"/>
        <c:axPos val="l"/>
        <c:majorGridlines>
          <c:spPr>
            <a:ln w="3177">
              <a:solidFill>
                <a:schemeClr val="tx1"/>
              </a:solidFill>
              <a:prstDash val="sysDash"/>
            </a:ln>
          </c:spPr>
        </c:majorGridlines>
        <c:numFmt formatCode="0" sourceLinked="0"/>
        <c:majorTickMark val="out"/>
        <c:minorTickMark val="in"/>
        <c:tickLblPos val="nextTo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0" b="0" i="0" u="none" strike="noStrike" baseline="0">
                <a:solidFill>
                  <a:srgbClr val="003366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44325120"/>
        <c:crosses val="autoZero"/>
        <c:crossBetween val="midCat"/>
        <c:majorUnit val="5"/>
        <c:minorUnit val="1"/>
      </c:valAx>
      <c:spPr>
        <a:ln w="15264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419498644253297E-2"/>
          <c:y val="3.4343469700728331E-2"/>
          <c:w val="0.94158050135574667"/>
          <c:h val="0.860930663210792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Staten</c:v>
                </c:pt>
              </c:strCache>
            </c:strRef>
          </c:tx>
          <c:spPr>
            <a:solidFill>
              <a:srgbClr val="6C91DA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Sheet1!$B$1:$K$1</c:f>
              <c:numCache>
                <c:formatCode>General</c:formatCode>
                <c:ptCount val="10"/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2.78</c:v>
                </c:pt>
                <c:pt idx="1">
                  <c:v>2.7829999999999999</c:v>
                </c:pt>
                <c:pt idx="2">
                  <c:v>1.752</c:v>
                </c:pt>
                <c:pt idx="3">
                  <c:v>3.0059999999999998</c:v>
                </c:pt>
                <c:pt idx="4">
                  <c:v>0.221</c:v>
                </c:pt>
                <c:pt idx="5">
                  <c:v>6.6000000000000003E-2</c:v>
                </c:pt>
                <c:pt idx="6">
                  <c:v>0.14000000000000001</c:v>
                </c:pt>
                <c:pt idx="7">
                  <c:v>0.52800000000000002</c:v>
                </c:pt>
                <c:pt idx="8">
                  <c:v>1.802</c:v>
                </c:pt>
                <c:pt idx="9">
                  <c:v>1.0389999999999999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B9-4D8C-AE2A-2B6D61DB632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Socialskyddsfonder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Sheet1!$B$1:$K$1</c:f>
              <c:numCache>
                <c:formatCode>General</c:formatCode>
                <c:ptCount val="10"/>
              </c:numCache>
            </c:numRef>
          </c:cat>
          <c:val>
            <c:numRef>
              <c:f>Sheet1!$B$3:$K$3</c:f>
              <c:numCache>
                <c:formatCode>General</c:formatCode>
                <c:ptCount val="10"/>
                <c:pt idx="0">
                  <c:v>4.7E-2</c:v>
                </c:pt>
                <c:pt idx="1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2.1819999999999999</c:v>
                </c:pt>
                <c:pt idx="7">
                  <c:v>0</c:v>
                </c:pt>
                <c:pt idx="8">
                  <c:v>5.1999999999999998E-2</c:v>
                </c:pt>
                <c:pt idx="9">
                  <c:v>1.3280000000000001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B9-4D8C-AE2A-2B6D61DB632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Kommuner och samkommuner</c:v>
                </c:pt>
              </c:strCache>
            </c:strRef>
          </c:tx>
          <c:spPr>
            <a:solidFill>
              <a:srgbClr val="CCFFCC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Sheet1!$B$1:$K$1</c:f>
              <c:numCache>
                <c:formatCode>General</c:formatCode>
                <c:ptCount val="10"/>
              </c:numCache>
            </c:numRef>
          </c:cat>
          <c:val>
            <c:numRef>
              <c:f>Sheet1!$B$4:$K$4</c:f>
              <c:numCache>
                <c:formatCode>General</c:formatCode>
                <c:ptCount val="10"/>
                <c:pt idx="0">
                  <c:v>3.762</c:v>
                </c:pt>
                <c:pt idx="1">
                  <c:v>0</c:v>
                </c:pt>
                <c:pt idx="2">
                  <c:v>0.45900000000000002</c:v>
                </c:pt>
                <c:pt idx="3">
                  <c:v>1.298</c:v>
                </c:pt>
                <c:pt idx="4">
                  <c:v>8.5999999999999993E-2</c:v>
                </c:pt>
                <c:pt idx="5">
                  <c:v>0.109</c:v>
                </c:pt>
                <c:pt idx="6">
                  <c:v>10.324</c:v>
                </c:pt>
                <c:pt idx="7">
                  <c:v>1.3260000000000001</c:v>
                </c:pt>
                <c:pt idx="8">
                  <c:v>7.6310000000000002</c:v>
                </c:pt>
                <c:pt idx="9">
                  <c:v>8.984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B9-4D8C-AE2A-2B6D61DB6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axId val="171149568"/>
        <c:axId val="171155456"/>
      </c:barChart>
      <c:catAx>
        <c:axId val="17114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45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fi-FI"/>
          </a:p>
        </c:txPr>
        <c:crossAx val="17115545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71155456"/>
        <c:scaling>
          <c:orientation val="minMax"/>
          <c:max val="14"/>
          <c:min val="0"/>
        </c:scaling>
        <c:delete val="0"/>
        <c:axPos val="l"/>
        <c:majorGridlines>
          <c:spPr>
            <a:ln w="6347">
              <a:solidFill>
                <a:schemeClr val="tx1"/>
              </a:solidFill>
              <a:prstDash val="sysDot"/>
            </a:ln>
          </c:spPr>
        </c:majorGridlines>
        <c:numFmt formatCode="General" sourceLinked="1"/>
        <c:majorTickMark val="out"/>
        <c:minorTickMark val="in"/>
        <c:tickLblPos val="nextTo"/>
        <c:spPr>
          <a:ln w="31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1149568"/>
        <c:crosses val="autoZero"/>
        <c:crossBetween val="between"/>
        <c:majorUnit val="1"/>
        <c:minorUnit val="0.5"/>
      </c:valAx>
      <c:spPr>
        <a:noFill/>
        <a:ln w="12665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2009234956741519"/>
          <c:y val="5.4600224531115002E-2"/>
          <c:w val="0.36090866897460161"/>
          <c:h val="0.16161598482969169"/>
        </c:manualLayout>
      </c:layout>
      <c:overlay val="0"/>
      <c:spPr>
        <a:solidFill>
          <a:srgbClr val="FFFFFF"/>
        </a:solidFill>
        <a:ln w="3166">
          <a:solidFill>
            <a:schemeClr val="tx1"/>
          </a:solidFill>
          <a:prstDash val="solid"/>
        </a:ln>
      </c:spPr>
      <c:txPr>
        <a:bodyPr/>
        <a:lstStyle/>
        <a:p>
          <a:pPr>
            <a:defRPr sz="1240" b="0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65630640172037E-2"/>
          <c:y val="2.5920438386163227E-2"/>
          <c:w val="0.89040593620632935"/>
          <c:h val="0.88637189014987239"/>
        </c:manualLayout>
      </c:layout>
      <c:areaChart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Paikallishallinto</c:v>
                </c:pt>
              </c:strCache>
            </c:strRef>
          </c:tx>
          <c:spPr>
            <a:solidFill>
              <a:srgbClr val="BAE18F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00-F68C-4370-BC00-482C360AC624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01-F68C-4370-BC00-482C360AC624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02-F68C-4370-BC00-482C360AC624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03-F68C-4370-BC00-482C360AC624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04-F68C-4370-BC00-482C360AC624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05-F68C-4370-BC00-482C360AC624}"/>
              </c:ext>
            </c:extLst>
          </c:dPt>
          <c:dPt>
            <c:idx val="32"/>
            <c:bubble3D val="0"/>
            <c:extLst>
              <c:ext xmlns:c16="http://schemas.microsoft.com/office/drawing/2014/chart" uri="{C3380CC4-5D6E-409C-BE32-E72D297353CC}">
                <c16:uniqueId val="{00000006-F68C-4370-BC00-482C360AC624}"/>
              </c:ext>
            </c:extLst>
          </c:dPt>
          <c:cat>
            <c:strRef>
              <c:f>Sheet1!$B$1:$AV$1</c:f>
              <c:strCache>
                <c:ptCount val="46"/>
                <c:pt idx="0">
                  <c:v>75</c:v>
                </c:pt>
                <c:pt idx="5">
                  <c:v>80</c:v>
                </c:pt>
                <c:pt idx="10">
                  <c:v>85</c:v>
                </c:pt>
                <c:pt idx="15">
                  <c:v>90</c:v>
                </c:pt>
                <c:pt idx="20">
                  <c:v>95</c:v>
                </c:pt>
                <c:pt idx="25">
                  <c:v>00</c:v>
                </c:pt>
                <c:pt idx="30">
                  <c:v>05</c:v>
                </c:pt>
                <c:pt idx="35">
                  <c:v>10</c:v>
                </c:pt>
                <c:pt idx="40">
                  <c:v>15</c:v>
                </c:pt>
                <c:pt idx="45">
                  <c:v>20e</c:v>
                </c:pt>
              </c:strCache>
            </c:strRef>
          </c:cat>
          <c:val>
            <c:numRef>
              <c:f>Sheet1!$B$2:$AV$2</c:f>
              <c:numCache>
                <c:formatCode>General</c:formatCode>
                <c:ptCount val="47"/>
                <c:pt idx="0">
                  <c:v>15.3</c:v>
                </c:pt>
                <c:pt idx="1">
                  <c:v>16.399999999999999</c:v>
                </c:pt>
                <c:pt idx="2">
                  <c:v>17.100000000000001</c:v>
                </c:pt>
                <c:pt idx="3">
                  <c:v>16.899999999999999</c:v>
                </c:pt>
                <c:pt idx="4">
                  <c:v>16.600000000000001</c:v>
                </c:pt>
                <c:pt idx="5">
                  <c:v>16.7</c:v>
                </c:pt>
                <c:pt idx="6">
                  <c:v>17.399999999999999</c:v>
                </c:pt>
                <c:pt idx="7">
                  <c:v>17.7</c:v>
                </c:pt>
                <c:pt idx="8">
                  <c:v>18</c:v>
                </c:pt>
                <c:pt idx="9">
                  <c:v>18.3</c:v>
                </c:pt>
                <c:pt idx="10">
                  <c:v>19.3</c:v>
                </c:pt>
                <c:pt idx="11">
                  <c:v>19.7</c:v>
                </c:pt>
                <c:pt idx="12">
                  <c:v>20.100000000000001</c:v>
                </c:pt>
                <c:pt idx="13">
                  <c:v>18.5</c:v>
                </c:pt>
                <c:pt idx="14">
                  <c:v>18.3</c:v>
                </c:pt>
                <c:pt idx="15">
                  <c:v>19.8</c:v>
                </c:pt>
                <c:pt idx="16">
                  <c:v>22.2</c:v>
                </c:pt>
                <c:pt idx="17">
                  <c:v>22.7</c:v>
                </c:pt>
                <c:pt idx="18">
                  <c:v>21.7</c:v>
                </c:pt>
                <c:pt idx="19">
                  <c:v>20.7</c:v>
                </c:pt>
                <c:pt idx="20">
                  <c:v>20</c:v>
                </c:pt>
                <c:pt idx="21">
                  <c:v>19.899999999999999</c:v>
                </c:pt>
                <c:pt idx="22">
                  <c:v>19.3</c:v>
                </c:pt>
                <c:pt idx="23">
                  <c:v>18.100000000000001</c:v>
                </c:pt>
                <c:pt idx="24">
                  <c:v>17.600000000000001</c:v>
                </c:pt>
                <c:pt idx="25">
                  <c:v>17.399999999999999</c:v>
                </c:pt>
                <c:pt idx="26">
                  <c:v>17.600000000000001</c:v>
                </c:pt>
                <c:pt idx="27">
                  <c:v>18.3</c:v>
                </c:pt>
                <c:pt idx="28">
                  <c:v>18.8</c:v>
                </c:pt>
                <c:pt idx="29">
                  <c:v>18.899999999999999</c:v>
                </c:pt>
                <c:pt idx="30">
                  <c:v>19.2</c:v>
                </c:pt>
                <c:pt idx="31">
                  <c:v>19.2</c:v>
                </c:pt>
                <c:pt idx="32" formatCode="0.0">
                  <c:v>18.899999999999999</c:v>
                </c:pt>
                <c:pt idx="33" formatCode="0.0">
                  <c:v>20</c:v>
                </c:pt>
                <c:pt idx="34" formatCode="0.0">
                  <c:v>22.3</c:v>
                </c:pt>
                <c:pt idx="35" formatCode="0.0">
                  <c:v>22.4</c:v>
                </c:pt>
                <c:pt idx="36" formatCode="0.0">
                  <c:v>22.6</c:v>
                </c:pt>
                <c:pt idx="37" formatCode="0.0">
                  <c:v>23.4</c:v>
                </c:pt>
                <c:pt idx="38" formatCode="0.0">
                  <c:v>23.8</c:v>
                </c:pt>
                <c:pt idx="39" formatCode="0.0">
                  <c:v>23.8</c:v>
                </c:pt>
                <c:pt idx="40" formatCode="0.0">
                  <c:v>23</c:v>
                </c:pt>
                <c:pt idx="41" formatCode="0.0">
                  <c:v>22.4</c:v>
                </c:pt>
                <c:pt idx="42" formatCode="0.0">
                  <c:v>21.4</c:v>
                </c:pt>
                <c:pt idx="43" formatCode="0.0">
                  <c:v>21</c:v>
                </c:pt>
                <c:pt idx="44" formatCode="0.0">
                  <c:v>20.7</c:v>
                </c:pt>
                <c:pt idx="45" formatCode="0.0">
                  <c:v>11.5</c:v>
                </c:pt>
                <c:pt idx="46" formatCode="0.0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68C-4370-BC00-482C360AC624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Muut julkisyhteisöt</c:v>
                </c:pt>
              </c:strCache>
            </c:strRef>
          </c:tx>
          <c:spPr>
            <a:solidFill>
              <a:schemeClr val="accent1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</a:ln>
          </c:spP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08-F68C-4370-BC00-482C360AC624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09-F68C-4370-BC00-482C360AC624}"/>
              </c:ext>
            </c:extLst>
          </c:dPt>
          <c:dPt>
            <c:idx val="28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2700">
                <a:solidFill>
                  <a:schemeClr val="tx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B-F68C-4370-BC00-482C360AC624}"/>
              </c:ext>
            </c:extLst>
          </c:dPt>
          <c:dPt>
            <c:idx val="29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2700">
                <a:solidFill>
                  <a:schemeClr val="tx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D-F68C-4370-BC00-482C360AC624}"/>
              </c:ext>
            </c:extLst>
          </c:dPt>
          <c:dPt>
            <c:idx val="3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2700">
                <a:solidFill>
                  <a:schemeClr val="tx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F-F68C-4370-BC00-482C360AC624}"/>
              </c:ext>
            </c:extLst>
          </c:dPt>
          <c:dPt>
            <c:idx val="31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2700">
                <a:solidFill>
                  <a:schemeClr val="tx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1-F68C-4370-BC00-482C360AC624}"/>
              </c:ext>
            </c:extLst>
          </c:dPt>
          <c:dPt>
            <c:idx val="32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2700">
                <a:solidFill>
                  <a:schemeClr val="tx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3-F68C-4370-BC00-482C360AC624}"/>
              </c:ext>
            </c:extLst>
          </c:dPt>
          <c:cat>
            <c:strRef>
              <c:f>Sheet1!$B$1:$AV$1</c:f>
              <c:strCache>
                <c:ptCount val="46"/>
                <c:pt idx="0">
                  <c:v>75</c:v>
                </c:pt>
                <c:pt idx="5">
                  <c:v>80</c:v>
                </c:pt>
                <c:pt idx="10">
                  <c:v>85</c:v>
                </c:pt>
                <c:pt idx="15">
                  <c:v>90</c:v>
                </c:pt>
                <c:pt idx="20">
                  <c:v>95</c:v>
                </c:pt>
                <c:pt idx="25">
                  <c:v>00</c:v>
                </c:pt>
                <c:pt idx="30">
                  <c:v>05</c:v>
                </c:pt>
                <c:pt idx="35">
                  <c:v>10</c:v>
                </c:pt>
                <c:pt idx="40">
                  <c:v>15</c:v>
                </c:pt>
                <c:pt idx="45">
                  <c:v>20e</c:v>
                </c:pt>
              </c:strCache>
            </c:strRef>
          </c:cat>
          <c:val>
            <c:numRef>
              <c:f>Sheet1!$B$3:$AV$3</c:f>
              <c:numCache>
                <c:formatCode>0.00</c:formatCode>
                <c:ptCount val="47"/>
                <c:pt idx="0">
                  <c:v>23.214927999999997</c:v>
                </c:pt>
                <c:pt idx="1">
                  <c:v>23.376862000000003</c:v>
                </c:pt>
                <c:pt idx="2">
                  <c:v>24.505161999999999</c:v>
                </c:pt>
                <c:pt idx="3">
                  <c:v>24.312846999999998</c:v>
                </c:pt>
                <c:pt idx="4">
                  <c:v>23.654558000000002</c:v>
                </c:pt>
                <c:pt idx="5">
                  <c:v>23.300594</c:v>
                </c:pt>
                <c:pt idx="6">
                  <c:v>23.582832000000003</c:v>
                </c:pt>
                <c:pt idx="7">
                  <c:v>24.988707000000002</c:v>
                </c:pt>
                <c:pt idx="8">
                  <c:v>26.333542999999999</c:v>
                </c:pt>
                <c:pt idx="9">
                  <c:v>26.032498</c:v>
                </c:pt>
                <c:pt idx="10">
                  <c:v>26.92287</c:v>
                </c:pt>
                <c:pt idx="11">
                  <c:v>27.201497999999997</c:v>
                </c:pt>
                <c:pt idx="12">
                  <c:v>27.602616999999995</c:v>
                </c:pt>
                <c:pt idx="13">
                  <c:v>27.819409999999998</c:v>
                </c:pt>
                <c:pt idx="14">
                  <c:v>26.081990000000001</c:v>
                </c:pt>
                <c:pt idx="15">
                  <c:v>28.051883999999998</c:v>
                </c:pt>
                <c:pt idx="16">
                  <c:v>34.443130999999994</c:v>
                </c:pt>
                <c:pt idx="17">
                  <c:v>39.035728000000006</c:v>
                </c:pt>
                <c:pt idx="18">
                  <c:v>42.418114000000003</c:v>
                </c:pt>
                <c:pt idx="19">
                  <c:v>41.845169999999996</c:v>
                </c:pt>
                <c:pt idx="20">
                  <c:v>41.052599999999998</c:v>
                </c:pt>
                <c:pt idx="21">
                  <c:v>39.612051999999998</c:v>
                </c:pt>
                <c:pt idx="22">
                  <c:v>36.792759000000004</c:v>
                </c:pt>
                <c:pt idx="23">
                  <c:v>34.264972</c:v>
                </c:pt>
                <c:pt idx="24">
                  <c:v>33.359242999999999</c:v>
                </c:pt>
                <c:pt idx="25">
                  <c:v>30.614471999999999</c:v>
                </c:pt>
                <c:pt idx="26">
                  <c:v>29.738285999999995</c:v>
                </c:pt>
                <c:pt idx="27">
                  <c:v>30.224839999999997</c:v>
                </c:pt>
                <c:pt idx="28">
                  <c:v>30.583448999999998</c:v>
                </c:pt>
                <c:pt idx="29">
                  <c:v>30.407470000000004</c:v>
                </c:pt>
                <c:pt idx="30">
                  <c:v>30.077011000000002</c:v>
                </c:pt>
                <c:pt idx="31">
                  <c:v>29.143124000000004</c:v>
                </c:pt>
                <c:pt idx="32">
                  <c:v>27.899297000000004</c:v>
                </c:pt>
                <c:pt idx="33">
                  <c:v>28.263134000000001</c:v>
                </c:pt>
                <c:pt idx="34">
                  <c:v>32.461392000000004</c:v>
                </c:pt>
                <c:pt idx="35">
                  <c:v>32.365901000000001</c:v>
                </c:pt>
                <c:pt idx="36">
                  <c:v>31.755434000000001</c:v>
                </c:pt>
                <c:pt idx="37">
                  <c:v>32.742608000000004</c:v>
                </c:pt>
                <c:pt idx="38">
                  <c:v>33.799999999999997</c:v>
                </c:pt>
                <c:pt idx="39" formatCode="0.0">
                  <c:v>34.299999999999997</c:v>
                </c:pt>
                <c:pt idx="40" formatCode="0.0">
                  <c:v>33.9</c:v>
                </c:pt>
                <c:pt idx="41" formatCode="0.0">
                  <c:v>33.4</c:v>
                </c:pt>
                <c:pt idx="42" formatCode="0.0">
                  <c:v>32.700000000000003</c:v>
                </c:pt>
                <c:pt idx="43" formatCode="0.0">
                  <c:v>32.1</c:v>
                </c:pt>
                <c:pt idx="44" formatCode="0.0">
                  <c:v>31.500000000000004</c:v>
                </c:pt>
                <c:pt idx="45" formatCode="0.0">
                  <c:v>40.799999999999997</c:v>
                </c:pt>
                <c:pt idx="46" formatCode="0.0">
                  <c:v>40.9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68C-4370-BC00-482C360AC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329600"/>
        <c:axId val="44335488"/>
      </c:areaChart>
      <c:catAx>
        <c:axId val="44329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0" b="0" i="0" u="none" strike="noStrike" baseline="0">
                <a:solidFill>
                  <a:srgbClr val="333399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44335488"/>
        <c:crosses val="autoZero"/>
        <c:auto val="0"/>
        <c:lblAlgn val="ctr"/>
        <c:lblOffset val="100"/>
        <c:noMultiLvlLbl val="0"/>
      </c:catAx>
      <c:valAx>
        <c:axId val="44335488"/>
        <c:scaling>
          <c:orientation val="minMax"/>
          <c:max val="70"/>
          <c:min val="0"/>
        </c:scaling>
        <c:delete val="0"/>
        <c:axPos val="l"/>
        <c:majorGridlines>
          <c:spPr>
            <a:ln w="3177">
              <a:solidFill>
                <a:schemeClr val="tx1"/>
              </a:solidFill>
              <a:prstDash val="sysDash"/>
            </a:ln>
          </c:spPr>
        </c:majorGridlines>
        <c:numFmt formatCode="0" sourceLinked="0"/>
        <c:majorTickMark val="out"/>
        <c:minorTickMark val="out"/>
        <c:tickLblPos val="nextTo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0" b="0" i="0" u="none" strike="noStrike" baseline="0">
                <a:solidFill>
                  <a:srgbClr val="003366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44329600"/>
        <c:crosses val="autoZero"/>
        <c:crossBetween val="midCat"/>
        <c:majorUnit val="10"/>
        <c:minorUnit val="5"/>
      </c:valAx>
      <c:spPr>
        <a:noFill/>
        <a:ln w="15264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73015873015873E-2"/>
          <c:y val="2.4002423831316049E-2"/>
          <c:w val="0.9322802835165841"/>
          <c:h val="0.9087978700328034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Hälso- och sjukvård</c:v>
                </c:pt>
              </c:strCache>
            </c:strRef>
          </c:tx>
          <c:spPr>
            <a:solidFill>
              <a:srgbClr val="0070C0"/>
            </a:solidFill>
            <a:ln w="6350">
              <a:solidFill>
                <a:schemeClr val="tx2"/>
              </a:solidFill>
              <a:prstDash val="solid"/>
            </a:ln>
          </c:spPr>
          <c:invertIfNegative val="0"/>
          <c:cat>
            <c:strRef>
              <c:f>Sheet1!$B$1:$AP$1</c:f>
              <c:strCache>
                <c:ptCount val="41"/>
                <c:pt idx="0">
                  <c:v>76</c:v>
                </c:pt>
                <c:pt idx="1">
                  <c:v>77</c:v>
                </c:pt>
                <c:pt idx="2">
                  <c:v>78</c:v>
                </c:pt>
                <c:pt idx="3">
                  <c:v>79</c:v>
                </c:pt>
                <c:pt idx="4">
                  <c:v>80</c:v>
                </c:pt>
                <c:pt idx="5">
                  <c:v>81</c:v>
                </c:pt>
                <c:pt idx="6">
                  <c:v>82</c:v>
                </c:pt>
                <c:pt idx="7">
                  <c:v>83</c:v>
                </c:pt>
                <c:pt idx="8">
                  <c:v>84</c:v>
                </c:pt>
                <c:pt idx="9">
                  <c:v>85</c:v>
                </c:pt>
                <c:pt idx="10">
                  <c:v>86</c:v>
                </c:pt>
                <c:pt idx="11">
                  <c:v>87</c:v>
                </c:pt>
                <c:pt idx="12">
                  <c:v>88</c:v>
                </c:pt>
                <c:pt idx="13">
                  <c:v>89</c:v>
                </c:pt>
                <c:pt idx="14">
                  <c:v>90</c:v>
                </c:pt>
                <c:pt idx="15">
                  <c:v>91</c:v>
                </c:pt>
                <c:pt idx="16">
                  <c:v>92</c:v>
                </c:pt>
                <c:pt idx="17">
                  <c:v>93</c:v>
                </c:pt>
                <c:pt idx="18">
                  <c:v>94</c:v>
                </c:pt>
                <c:pt idx="19">
                  <c:v>95</c:v>
                </c:pt>
                <c:pt idx="20">
                  <c:v>96</c:v>
                </c:pt>
                <c:pt idx="21">
                  <c:v>97</c:v>
                </c:pt>
                <c:pt idx="22">
                  <c:v>98</c:v>
                </c:pt>
                <c:pt idx="23">
                  <c:v>99</c:v>
                </c:pt>
                <c:pt idx="24">
                  <c:v>00</c:v>
                </c:pt>
                <c:pt idx="25">
                  <c:v>01</c:v>
                </c:pt>
                <c:pt idx="26">
                  <c:v>02</c:v>
                </c:pt>
                <c:pt idx="27">
                  <c:v>03</c:v>
                </c:pt>
                <c:pt idx="28">
                  <c:v>04</c:v>
                </c:pt>
                <c:pt idx="29">
                  <c:v>05</c:v>
                </c:pt>
                <c:pt idx="30">
                  <c:v>06</c:v>
                </c:pt>
                <c:pt idx="31">
                  <c:v>07</c:v>
                </c:pt>
                <c:pt idx="32">
                  <c:v>08</c:v>
                </c:pt>
                <c:pt idx="33">
                  <c:v>09</c:v>
                </c:pt>
                <c:pt idx="34">
                  <c:v>10</c:v>
                </c:pt>
                <c:pt idx="35">
                  <c:v>11</c:v>
                </c:pt>
                <c:pt idx="36">
                  <c:v>12</c:v>
                </c:pt>
                <c:pt idx="37">
                  <c:v>13</c:v>
                </c:pt>
                <c:pt idx="38">
                  <c:v>14</c:v>
                </c:pt>
                <c:pt idx="39">
                  <c:v>15</c:v>
                </c:pt>
                <c:pt idx="40">
                  <c:v>16</c:v>
                </c:pt>
              </c:strCache>
            </c:strRef>
          </c:cat>
          <c:val>
            <c:numRef>
              <c:f>Sheet1!$B$2:$AP$2</c:f>
              <c:numCache>
                <c:formatCode>0.00</c:formatCode>
                <c:ptCount val="41"/>
                <c:pt idx="0">
                  <c:v>3.78</c:v>
                </c:pt>
                <c:pt idx="1">
                  <c:v>3.95</c:v>
                </c:pt>
                <c:pt idx="2">
                  <c:v>4.0599999999999996</c:v>
                </c:pt>
                <c:pt idx="3">
                  <c:v>4.26</c:v>
                </c:pt>
                <c:pt idx="4">
                  <c:v>4.38</c:v>
                </c:pt>
                <c:pt idx="5">
                  <c:v>4.55</c:v>
                </c:pt>
                <c:pt idx="6">
                  <c:v>4.79</c:v>
                </c:pt>
                <c:pt idx="7">
                  <c:v>4.99</c:v>
                </c:pt>
                <c:pt idx="8">
                  <c:v>5.52</c:v>
                </c:pt>
                <c:pt idx="9">
                  <c:v>5.94</c:v>
                </c:pt>
                <c:pt idx="10">
                  <c:v>6.33</c:v>
                </c:pt>
                <c:pt idx="11">
                  <c:v>6.61</c:v>
                </c:pt>
                <c:pt idx="12">
                  <c:v>6.66</c:v>
                </c:pt>
                <c:pt idx="13">
                  <c:v>6.95</c:v>
                </c:pt>
                <c:pt idx="14">
                  <c:v>6.93</c:v>
                </c:pt>
                <c:pt idx="15">
                  <c:v>7.21</c:v>
                </c:pt>
                <c:pt idx="16">
                  <c:v>7.01</c:v>
                </c:pt>
                <c:pt idx="17">
                  <c:v>6.94</c:v>
                </c:pt>
                <c:pt idx="18">
                  <c:v>6.53</c:v>
                </c:pt>
                <c:pt idx="19">
                  <c:v>6.83</c:v>
                </c:pt>
                <c:pt idx="20">
                  <c:v>7.07</c:v>
                </c:pt>
                <c:pt idx="21">
                  <c:v>7.13</c:v>
                </c:pt>
                <c:pt idx="22">
                  <c:v>7.19</c:v>
                </c:pt>
                <c:pt idx="23">
                  <c:v>7.3</c:v>
                </c:pt>
                <c:pt idx="24">
                  <c:v>7.54</c:v>
                </c:pt>
                <c:pt idx="25">
                  <c:v>7.79</c:v>
                </c:pt>
                <c:pt idx="26">
                  <c:v>8.67</c:v>
                </c:pt>
                <c:pt idx="27">
                  <c:v>8.93</c:v>
                </c:pt>
                <c:pt idx="28">
                  <c:v>9.08</c:v>
                </c:pt>
                <c:pt idx="29">
                  <c:v>9.3699999999999992</c:v>
                </c:pt>
                <c:pt idx="30">
                  <c:v>9.51</c:v>
                </c:pt>
                <c:pt idx="31">
                  <c:v>9.5</c:v>
                </c:pt>
                <c:pt idx="32">
                  <c:v>9.7200000000000006</c:v>
                </c:pt>
                <c:pt idx="33">
                  <c:v>9.8800000000000008</c:v>
                </c:pt>
                <c:pt idx="34">
                  <c:v>9.9499999999999993</c:v>
                </c:pt>
                <c:pt idx="35">
                  <c:v>10.25</c:v>
                </c:pt>
                <c:pt idx="36">
                  <c:v>10.57</c:v>
                </c:pt>
                <c:pt idx="37">
                  <c:v>10.75</c:v>
                </c:pt>
                <c:pt idx="38">
                  <c:v>10.77</c:v>
                </c:pt>
                <c:pt idx="39">
                  <c:v>10.45</c:v>
                </c:pt>
                <c:pt idx="40">
                  <c:v>10.32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6A-43B1-B23C-54F0B2B830CB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Social trygghet</c:v>
                </c:pt>
              </c:strCache>
            </c:strRef>
          </c:tx>
          <c:spPr>
            <a:solidFill>
              <a:schemeClr val="tx1">
                <a:lumMod val="25000"/>
                <a:lumOff val="75000"/>
              </a:schemeClr>
            </a:solidFill>
            <a:ln w="6350">
              <a:solidFill>
                <a:schemeClr val="tx2"/>
              </a:solidFill>
              <a:prstDash val="solid"/>
            </a:ln>
          </c:spPr>
          <c:invertIfNegative val="0"/>
          <c:cat>
            <c:strRef>
              <c:f>Sheet1!$B$1:$AP$1</c:f>
              <c:strCache>
                <c:ptCount val="41"/>
                <c:pt idx="0">
                  <c:v>76</c:v>
                </c:pt>
                <c:pt idx="1">
                  <c:v>77</c:v>
                </c:pt>
                <c:pt idx="2">
                  <c:v>78</c:v>
                </c:pt>
                <c:pt idx="3">
                  <c:v>79</c:v>
                </c:pt>
                <c:pt idx="4">
                  <c:v>80</c:v>
                </c:pt>
                <c:pt idx="5">
                  <c:v>81</c:v>
                </c:pt>
                <c:pt idx="6">
                  <c:v>82</c:v>
                </c:pt>
                <c:pt idx="7">
                  <c:v>83</c:v>
                </c:pt>
                <c:pt idx="8">
                  <c:v>84</c:v>
                </c:pt>
                <c:pt idx="9">
                  <c:v>85</c:v>
                </c:pt>
                <c:pt idx="10">
                  <c:v>86</c:v>
                </c:pt>
                <c:pt idx="11">
                  <c:v>87</c:v>
                </c:pt>
                <c:pt idx="12">
                  <c:v>88</c:v>
                </c:pt>
                <c:pt idx="13">
                  <c:v>89</c:v>
                </c:pt>
                <c:pt idx="14">
                  <c:v>90</c:v>
                </c:pt>
                <c:pt idx="15">
                  <c:v>91</c:v>
                </c:pt>
                <c:pt idx="16">
                  <c:v>92</c:v>
                </c:pt>
                <c:pt idx="17">
                  <c:v>93</c:v>
                </c:pt>
                <c:pt idx="18">
                  <c:v>94</c:v>
                </c:pt>
                <c:pt idx="19">
                  <c:v>95</c:v>
                </c:pt>
                <c:pt idx="20">
                  <c:v>96</c:v>
                </c:pt>
                <c:pt idx="21">
                  <c:v>97</c:v>
                </c:pt>
                <c:pt idx="22">
                  <c:v>98</c:v>
                </c:pt>
                <c:pt idx="23">
                  <c:v>99</c:v>
                </c:pt>
                <c:pt idx="24">
                  <c:v>00</c:v>
                </c:pt>
                <c:pt idx="25">
                  <c:v>01</c:v>
                </c:pt>
                <c:pt idx="26">
                  <c:v>02</c:v>
                </c:pt>
                <c:pt idx="27">
                  <c:v>03</c:v>
                </c:pt>
                <c:pt idx="28">
                  <c:v>04</c:v>
                </c:pt>
                <c:pt idx="29">
                  <c:v>05</c:v>
                </c:pt>
                <c:pt idx="30">
                  <c:v>06</c:v>
                </c:pt>
                <c:pt idx="31">
                  <c:v>07</c:v>
                </c:pt>
                <c:pt idx="32">
                  <c:v>08</c:v>
                </c:pt>
                <c:pt idx="33">
                  <c:v>09</c:v>
                </c:pt>
                <c:pt idx="34">
                  <c:v>10</c:v>
                </c:pt>
                <c:pt idx="35">
                  <c:v>11</c:v>
                </c:pt>
                <c:pt idx="36">
                  <c:v>12</c:v>
                </c:pt>
                <c:pt idx="37">
                  <c:v>13</c:v>
                </c:pt>
                <c:pt idx="38">
                  <c:v>14</c:v>
                </c:pt>
                <c:pt idx="39">
                  <c:v>15</c:v>
                </c:pt>
                <c:pt idx="40">
                  <c:v>16</c:v>
                </c:pt>
              </c:strCache>
            </c:strRef>
          </c:cat>
          <c:val>
            <c:numRef>
              <c:f>Sheet1!$B$3:$AP$3</c:f>
              <c:numCache>
                <c:formatCode>0.00</c:formatCode>
                <c:ptCount val="41"/>
                <c:pt idx="0">
                  <c:v>1.52</c:v>
                </c:pt>
                <c:pt idx="1">
                  <c:v>1.55</c:v>
                </c:pt>
                <c:pt idx="2">
                  <c:v>1.66</c:v>
                </c:pt>
                <c:pt idx="3">
                  <c:v>1.79</c:v>
                </c:pt>
                <c:pt idx="4">
                  <c:v>1.92</c:v>
                </c:pt>
                <c:pt idx="5">
                  <c:v>2.04</c:v>
                </c:pt>
                <c:pt idx="6">
                  <c:v>2.17</c:v>
                </c:pt>
                <c:pt idx="7">
                  <c:v>2.31</c:v>
                </c:pt>
                <c:pt idx="8">
                  <c:v>2.69</c:v>
                </c:pt>
                <c:pt idx="9">
                  <c:v>3.01</c:v>
                </c:pt>
                <c:pt idx="10">
                  <c:v>3.29</c:v>
                </c:pt>
                <c:pt idx="11">
                  <c:v>3.53</c:v>
                </c:pt>
                <c:pt idx="12">
                  <c:v>3.68</c:v>
                </c:pt>
                <c:pt idx="13">
                  <c:v>4</c:v>
                </c:pt>
                <c:pt idx="14">
                  <c:v>4.67</c:v>
                </c:pt>
                <c:pt idx="15">
                  <c:v>4.91</c:v>
                </c:pt>
                <c:pt idx="16">
                  <c:v>4.72</c:v>
                </c:pt>
                <c:pt idx="17">
                  <c:v>4.1100000000000003</c:v>
                </c:pt>
                <c:pt idx="18">
                  <c:v>4.0999999999999996</c:v>
                </c:pt>
                <c:pt idx="19">
                  <c:v>3.94</c:v>
                </c:pt>
                <c:pt idx="20">
                  <c:v>4.16</c:v>
                </c:pt>
                <c:pt idx="21">
                  <c:v>4.7</c:v>
                </c:pt>
                <c:pt idx="22">
                  <c:v>4.71</c:v>
                </c:pt>
                <c:pt idx="23">
                  <c:v>4.92</c:v>
                </c:pt>
                <c:pt idx="24">
                  <c:v>5.03</c:v>
                </c:pt>
                <c:pt idx="25">
                  <c:v>5.23</c:v>
                </c:pt>
                <c:pt idx="26">
                  <c:v>5.58</c:v>
                </c:pt>
                <c:pt idx="27">
                  <c:v>5.66</c:v>
                </c:pt>
                <c:pt idx="28">
                  <c:v>5.88</c:v>
                </c:pt>
                <c:pt idx="29">
                  <c:v>6.17</c:v>
                </c:pt>
                <c:pt idx="30">
                  <c:v>6.41</c:v>
                </c:pt>
                <c:pt idx="31">
                  <c:v>6.65</c:v>
                </c:pt>
                <c:pt idx="32">
                  <c:v>6.96</c:v>
                </c:pt>
                <c:pt idx="33">
                  <c:v>7.51</c:v>
                </c:pt>
                <c:pt idx="34">
                  <c:v>7.71</c:v>
                </c:pt>
                <c:pt idx="35">
                  <c:v>7.96</c:v>
                </c:pt>
                <c:pt idx="36">
                  <c:v>8.27</c:v>
                </c:pt>
                <c:pt idx="37">
                  <c:v>8.5299999999999994</c:v>
                </c:pt>
                <c:pt idx="38">
                  <c:v>8.64</c:v>
                </c:pt>
                <c:pt idx="39">
                  <c:v>8.8000000000000007</c:v>
                </c:pt>
                <c:pt idx="40">
                  <c:v>8.98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6A-43B1-B23C-54F0B2B830C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Utbildning</c:v>
                </c:pt>
              </c:strCache>
            </c:strRef>
          </c:tx>
          <c:spPr>
            <a:solidFill>
              <a:srgbClr val="CCFFCC"/>
            </a:solidFill>
            <a:ln w="6350">
              <a:solidFill>
                <a:schemeClr val="tx2"/>
              </a:solidFill>
              <a:prstDash val="solid"/>
            </a:ln>
          </c:spPr>
          <c:invertIfNegative val="0"/>
          <c:cat>
            <c:strRef>
              <c:f>Sheet1!$B$1:$AP$1</c:f>
              <c:strCache>
                <c:ptCount val="41"/>
                <c:pt idx="0">
                  <c:v>76</c:v>
                </c:pt>
                <c:pt idx="1">
                  <c:v>77</c:v>
                </c:pt>
                <c:pt idx="2">
                  <c:v>78</c:v>
                </c:pt>
                <c:pt idx="3">
                  <c:v>79</c:v>
                </c:pt>
                <c:pt idx="4">
                  <c:v>80</c:v>
                </c:pt>
                <c:pt idx="5">
                  <c:v>81</c:v>
                </c:pt>
                <c:pt idx="6">
                  <c:v>82</c:v>
                </c:pt>
                <c:pt idx="7">
                  <c:v>83</c:v>
                </c:pt>
                <c:pt idx="8">
                  <c:v>84</c:v>
                </c:pt>
                <c:pt idx="9">
                  <c:v>85</c:v>
                </c:pt>
                <c:pt idx="10">
                  <c:v>86</c:v>
                </c:pt>
                <c:pt idx="11">
                  <c:v>87</c:v>
                </c:pt>
                <c:pt idx="12">
                  <c:v>88</c:v>
                </c:pt>
                <c:pt idx="13">
                  <c:v>89</c:v>
                </c:pt>
                <c:pt idx="14">
                  <c:v>90</c:v>
                </c:pt>
                <c:pt idx="15">
                  <c:v>91</c:v>
                </c:pt>
                <c:pt idx="16">
                  <c:v>92</c:v>
                </c:pt>
                <c:pt idx="17">
                  <c:v>93</c:v>
                </c:pt>
                <c:pt idx="18">
                  <c:v>94</c:v>
                </c:pt>
                <c:pt idx="19">
                  <c:v>95</c:v>
                </c:pt>
                <c:pt idx="20">
                  <c:v>96</c:v>
                </c:pt>
                <c:pt idx="21">
                  <c:v>97</c:v>
                </c:pt>
                <c:pt idx="22">
                  <c:v>98</c:v>
                </c:pt>
                <c:pt idx="23">
                  <c:v>99</c:v>
                </c:pt>
                <c:pt idx="24">
                  <c:v>00</c:v>
                </c:pt>
                <c:pt idx="25">
                  <c:v>01</c:v>
                </c:pt>
                <c:pt idx="26">
                  <c:v>02</c:v>
                </c:pt>
                <c:pt idx="27">
                  <c:v>03</c:v>
                </c:pt>
                <c:pt idx="28">
                  <c:v>04</c:v>
                </c:pt>
                <c:pt idx="29">
                  <c:v>05</c:v>
                </c:pt>
                <c:pt idx="30">
                  <c:v>06</c:v>
                </c:pt>
                <c:pt idx="31">
                  <c:v>07</c:v>
                </c:pt>
                <c:pt idx="32">
                  <c:v>08</c:v>
                </c:pt>
                <c:pt idx="33">
                  <c:v>09</c:v>
                </c:pt>
                <c:pt idx="34">
                  <c:v>10</c:v>
                </c:pt>
                <c:pt idx="35">
                  <c:v>11</c:v>
                </c:pt>
                <c:pt idx="36">
                  <c:v>12</c:v>
                </c:pt>
                <c:pt idx="37">
                  <c:v>13</c:v>
                </c:pt>
                <c:pt idx="38">
                  <c:v>14</c:v>
                </c:pt>
                <c:pt idx="39">
                  <c:v>15</c:v>
                </c:pt>
                <c:pt idx="40">
                  <c:v>16</c:v>
                </c:pt>
              </c:strCache>
            </c:strRef>
          </c:cat>
          <c:val>
            <c:numRef>
              <c:f>Sheet1!$B$4:$AP$4</c:f>
              <c:numCache>
                <c:formatCode>0.00</c:formatCode>
                <c:ptCount val="41"/>
                <c:pt idx="0">
                  <c:v>3.87</c:v>
                </c:pt>
                <c:pt idx="1">
                  <c:v>4.12</c:v>
                </c:pt>
                <c:pt idx="2">
                  <c:v>4.2699999999999996</c:v>
                </c:pt>
                <c:pt idx="3">
                  <c:v>4.3600000000000003</c:v>
                </c:pt>
                <c:pt idx="4">
                  <c:v>4.38</c:v>
                </c:pt>
                <c:pt idx="5">
                  <c:v>4.45</c:v>
                </c:pt>
                <c:pt idx="6">
                  <c:v>4.5199999999999996</c:v>
                </c:pt>
                <c:pt idx="7">
                  <c:v>4.6900000000000004</c:v>
                </c:pt>
                <c:pt idx="8">
                  <c:v>4.78</c:v>
                </c:pt>
                <c:pt idx="9">
                  <c:v>5.08</c:v>
                </c:pt>
                <c:pt idx="10">
                  <c:v>5.52</c:v>
                </c:pt>
                <c:pt idx="11">
                  <c:v>5.8</c:v>
                </c:pt>
                <c:pt idx="12">
                  <c:v>6.01</c:v>
                </c:pt>
                <c:pt idx="13">
                  <c:v>6.2</c:v>
                </c:pt>
                <c:pt idx="14">
                  <c:v>6.2</c:v>
                </c:pt>
                <c:pt idx="15">
                  <c:v>6.15</c:v>
                </c:pt>
                <c:pt idx="16">
                  <c:v>5.98</c:v>
                </c:pt>
                <c:pt idx="17">
                  <c:v>5.93</c:v>
                </c:pt>
                <c:pt idx="18">
                  <c:v>5.91</c:v>
                </c:pt>
                <c:pt idx="19">
                  <c:v>6.2</c:v>
                </c:pt>
                <c:pt idx="20">
                  <c:v>6.37</c:v>
                </c:pt>
                <c:pt idx="21">
                  <c:v>6.36</c:v>
                </c:pt>
                <c:pt idx="22">
                  <c:v>6.42</c:v>
                </c:pt>
                <c:pt idx="23">
                  <c:v>6.35</c:v>
                </c:pt>
                <c:pt idx="24">
                  <c:v>6.62</c:v>
                </c:pt>
                <c:pt idx="25">
                  <c:v>6.85</c:v>
                </c:pt>
                <c:pt idx="26">
                  <c:v>7.42</c:v>
                </c:pt>
                <c:pt idx="27">
                  <c:v>7.48</c:v>
                </c:pt>
                <c:pt idx="28">
                  <c:v>7.58</c:v>
                </c:pt>
                <c:pt idx="29">
                  <c:v>7.63</c:v>
                </c:pt>
                <c:pt idx="30">
                  <c:v>7.53</c:v>
                </c:pt>
                <c:pt idx="31">
                  <c:v>7.64</c:v>
                </c:pt>
                <c:pt idx="32">
                  <c:v>7.74</c:v>
                </c:pt>
                <c:pt idx="33">
                  <c:v>7.92</c:v>
                </c:pt>
                <c:pt idx="34">
                  <c:v>7.92</c:v>
                </c:pt>
                <c:pt idx="35">
                  <c:v>7.91</c:v>
                </c:pt>
                <c:pt idx="36">
                  <c:v>7.92</c:v>
                </c:pt>
                <c:pt idx="37">
                  <c:v>7.89</c:v>
                </c:pt>
                <c:pt idx="38">
                  <c:v>7.84</c:v>
                </c:pt>
                <c:pt idx="39">
                  <c:v>7.72</c:v>
                </c:pt>
                <c:pt idx="40">
                  <c:v>7.63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6A-43B1-B23C-54F0B2B830C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Övriga uppgifter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chemeClr val="tx2"/>
              </a:solidFill>
            </a:ln>
          </c:spPr>
          <c:invertIfNegative val="0"/>
          <c:cat>
            <c:strRef>
              <c:f>Sheet1!$B$1:$AP$1</c:f>
              <c:strCache>
                <c:ptCount val="41"/>
                <c:pt idx="0">
                  <c:v>76</c:v>
                </c:pt>
                <c:pt idx="1">
                  <c:v>77</c:v>
                </c:pt>
                <c:pt idx="2">
                  <c:v>78</c:v>
                </c:pt>
                <c:pt idx="3">
                  <c:v>79</c:v>
                </c:pt>
                <c:pt idx="4">
                  <c:v>80</c:v>
                </c:pt>
                <c:pt idx="5">
                  <c:v>81</c:v>
                </c:pt>
                <c:pt idx="6">
                  <c:v>82</c:v>
                </c:pt>
                <c:pt idx="7">
                  <c:v>83</c:v>
                </c:pt>
                <c:pt idx="8">
                  <c:v>84</c:v>
                </c:pt>
                <c:pt idx="9">
                  <c:v>85</c:v>
                </c:pt>
                <c:pt idx="10">
                  <c:v>86</c:v>
                </c:pt>
                <c:pt idx="11">
                  <c:v>87</c:v>
                </c:pt>
                <c:pt idx="12">
                  <c:v>88</c:v>
                </c:pt>
                <c:pt idx="13">
                  <c:v>89</c:v>
                </c:pt>
                <c:pt idx="14">
                  <c:v>90</c:v>
                </c:pt>
                <c:pt idx="15">
                  <c:v>91</c:v>
                </c:pt>
                <c:pt idx="16">
                  <c:v>92</c:v>
                </c:pt>
                <c:pt idx="17">
                  <c:v>93</c:v>
                </c:pt>
                <c:pt idx="18">
                  <c:v>94</c:v>
                </c:pt>
                <c:pt idx="19">
                  <c:v>95</c:v>
                </c:pt>
                <c:pt idx="20">
                  <c:v>96</c:v>
                </c:pt>
                <c:pt idx="21">
                  <c:v>97</c:v>
                </c:pt>
                <c:pt idx="22">
                  <c:v>98</c:v>
                </c:pt>
                <c:pt idx="23">
                  <c:v>99</c:v>
                </c:pt>
                <c:pt idx="24">
                  <c:v>00</c:v>
                </c:pt>
                <c:pt idx="25">
                  <c:v>01</c:v>
                </c:pt>
                <c:pt idx="26">
                  <c:v>02</c:v>
                </c:pt>
                <c:pt idx="27">
                  <c:v>03</c:v>
                </c:pt>
                <c:pt idx="28">
                  <c:v>04</c:v>
                </c:pt>
                <c:pt idx="29">
                  <c:v>05</c:v>
                </c:pt>
                <c:pt idx="30">
                  <c:v>06</c:v>
                </c:pt>
                <c:pt idx="31">
                  <c:v>07</c:v>
                </c:pt>
                <c:pt idx="32">
                  <c:v>08</c:v>
                </c:pt>
                <c:pt idx="33">
                  <c:v>09</c:v>
                </c:pt>
                <c:pt idx="34">
                  <c:v>10</c:v>
                </c:pt>
                <c:pt idx="35">
                  <c:v>11</c:v>
                </c:pt>
                <c:pt idx="36">
                  <c:v>12</c:v>
                </c:pt>
                <c:pt idx="37">
                  <c:v>13</c:v>
                </c:pt>
                <c:pt idx="38">
                  <c:v>14</c:v>
                </c:pt>
                <c:pt idx="39">
                  <c:v>15</c:v>
                </c:pt>
                <c:pt idx="40">
                  <c:v>16</c:v>
                </c:pt>
              </c:strCache>
            </c:strRef>
          </c:cat>
          <c:val>
            <c:numRef>
              <c:f>Sheet1!$B$5:$AP$5</c:f>
              <c:numCache>
                <c:formatCode>0.00</c:formatCode>
                <c:ptCount val="41"/>
                <c:pt idx="0">
                  <c:v>2.67</c:v>
                </c:pt>
                <c:pt idx="1">
                  <c:v>2.83</c:v>
                </c:pt>
                <c:pt idx="2">
                  <c:v>2.77</c:v>
                </c:pt>
                <c:pt idx="3">
                  <c:v>2.85</c:v>
                </c:pt>
                <c:pt idx="4">
                  <c:v>3.02</c:v>
                </c:pt>
                <c:pt idx="5">
                  <c:v>3.3</c:v>
                </c:pt>
                <c:pt idx="6">
                  <c:v>3.29</c:v>
                </c:pt>
                <c:pt idx="7">
                  <c:v>3.49</c:v>
                </c:pt>
                <c:pt idx="8">
                  <c:v>3.64</c:v>
                </c:pt>
                <c:pt idx="9">
                  <c:v>3.86</c:v>
                </c:pt>
                <c:pt idx="10">
                  <c:v>4.04</c:v>
                </c:pt>
                <c:pt idx="11">
                  <c:v>4.26</c:v>
                </c:pt>
                <c:pt idx="12">
                  <c:v>4.29</c:v>
                </c:pt>
                <c:pt idx="13">
                  <c:v>4.34</c:v>
                </c:pt>
                <c:pt idx="14">
                  <c:v>4.38</c:v>
                </c:pt>
                <c:pt idx="15">
                  <c:v>4.29</c:v>
                </c:pt>
                <c:pt idx="16">
                  <c:v>3.9</c:v>
                </c:pt>
                <c:pt idx="17">
                  <c:v>3.78</c:v>
                </c:pt>
                <c:pt idx="18">
                  <c:v>3.91</c:v>
                </c:pt>
                <c:pt idx="19">
                  <c:v>4.21</c:v>
                </c:pt>
                <c:pt idx="20">
                  <c:v>4.4800000000000004</c:v>
                </c:pt>
                <c:pt idx="21">
                  <c:v>4.67</c:v>
                </c:pt>
                <c:pt idx="22">
                  <c:v>4.6900000000000004</c:v>
                </c:pt>
                <c:pt idx="23">
                  <c:v>4.79</c:v>
                </c:pt>
                <c:pt idx="24">
                  <c:v>4.67</c:v>
                </c:pt>
                <c:pt idx="25">
                  <c:v>4.9000000000000004</c:v>
                </c:pt>
                <c:pt idx="26">
                  <c:v>5.2</c:v>
                </c:pt>
                <c:pt idx="27">
                  <c:v>5.25</c:v>
                </c:pt>
                <c:pt idx="28">
                  <c:v>5.46</c:v>
                </c:pt>
                <c:pt idx="29">
                  <c:v>5.42</c:v>
                </c:pt>
                <c:pt idx="30">
                  <c:v>5.4</c:v>
                </c:pt>
                <c:pt idx="31">
                  <c:v>5.76</c:v>
                </c:pt>
                <c:pt idx="32">
                  <c:v>5.98</c:v>
                </c:pt>
                <c:pt idx="33">
                  <c:v>6.11</c:v>
                </c:pt>
                <c:pt idx="34">
                  <c:v>6.13</c:v>
                </c:pt>
                <c:pt idx="35">
                  <c:v>6.27</c:v>
                </c:pt>
                <c:pt idx="36">
                  <c:v>6.35</c:v>
                </c:pt>
                <c:pt idx="37">
                  <c:v>6.28</c:v>
                </c:pt>
                <c:pt idx="38">
                  <c:v>6.32</c:v>
                </c:pt>
                <c:pt idx="39">
                  <c:v>6.93</c:v>
                </c:pt>
                <c:pt idx="40">
                  <c:v>7.04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6A-43B1-B23C-54F0B2B83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72622592"/>
        <c:axId val="172624512"/>
      </c:barChart>
      <c:catAx>
        <c:axId val="17262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9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accent1"/>
                </a:solidFill>
                <a:latin typeface="Arial Narrow" pitchFamily="34" charset="0"/>
                <a:ea typeface="Arial"/>
                <a:cs typeface="Arial"/>
              </a:defRPr>
            </a:pPr>
            <a:endParaRPr lang="fi-FI"/>
          </a:p>
        </c:txPr>
        <c:crossAx val="1726245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624512"/>
        <c:scaling>
          <c:orientation val="minMax"/>
          <c:max val="35"/>
          <c:min val="0"/>
        </c:scaling>
        <c:delete val="0"/>
        <c:axPos val="l"/>
        <c:majorGridlines>
          <c:spPr>
            <a:ln w="6338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out"/>
        <c:minorTickMark val="in"/>
        <c:tickLblPos val="nextTo"/>
        <c:spPr>
          <a:ln w="39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2622592"/>
        <c:crosses val="autoZero"/>
        <c:crossBetween val="between"/>
        <c:majorUnit val="5"/>
        <c:minorUnit val="1"/>
      </c:valAx>
      <c:spPr>
        <a:solidFill>
          <a:srgbClr val="FBFBFB"/>
        </a:solidFill>
        <a:ln w="9525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1830933104459442"/>
          <c:y val="5.1758174357741042E-2"/>
          <c:w val="0.22778885288176118"/>
          <c:h val="0.19933497599404923"/>
        </c:manualLayout>
      </c:layout>
      <c:overlay val="0"/>
      <c:spPr>
        <a:solidFill>
          <a:schemeClr val="bg1"/>
        </a:solidFill>
        <a:ln w="3967">
          <a:solidFill>
            <a:schemeClr val="tx1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431441565701543E-2"/>
          <c:y val="4.6568627450980393E-2"/>
          <c:w val="0.84849888055823208"/>
          <c:h val="0.8700980392156862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Md €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B47-4EE2-BB44-26279E5F752C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B47-4EE2-BB44-26279E5F752C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B47-4EE2-BB44-26279E5F752C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B47-4EE2-BB44-26279E5F752C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B47-4EE2-BB44-26279E5F752C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B47-4EE2-BB44-26279E5F752C}"/>
              </c:ext>
            </c:extLst>
          </c:dPt>
          <c:dPt>
            <c:idx val="3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EB47-4EE2-BB44-26279E5F752C}"/>
              </c:ext>
            </c:extLst>
          </c:dPt>
          <c:dPt>
            <c:idx val="3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EB47-4EE2-BB44-26279E5F752C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EB47-4EE2-BB44-26279E5F752C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EB47-4EE2-BB44-26279E5F752C}"/>
              </c:ext>
            </c:extLst>
          </c:dPt>
          <c:dPt>
            <c:idx val="36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8434-4AE5-B938-347D8A21BD22}"/>
              </c:ext>
            </c:extLst>
          </c:dPt>
          <c:cat>
            <c:strRef>
              <c:f>Sheet1!$B$1:$AL$1</c:f>
              <c:strCache>
                <c:ptCount val="37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6">
                  <c:v>21</c:v>
                </c:pt>
              </c:strCache>
            </c:strRef>
          </c:cat>
          <c:val>
            <c:numRef>
              <c:f>Sheet1!$B$2:$AL$2</c:f>
              <c:numCache>
                <c:formatCode>General</c:formatCode>
                <c:ptCount val="37"/>
                <c:pt idx="0">
                  <c:v>7.9015839999999997</c:v>
                </c:pt>
                <c:pt idx="1">
                  <c:v>8.7447549999999996</c:v>
                </c:pt>
                <c:pt idx="2">
                  <c:v>9.840859</c:v>
                </c:pt>
                <c:pt idx="3">
                  <c:v>9.7691199999999991</c:v>
                </c:pt>
                <c:pt idx="4">
                  <c:v>8.8990080000000003</c:v>
                </c:pt>
                <c:pt idx="5">
                  <c:v>9.5932080000000006</c:v>
                </c:pt>
                <c:pt idx="6">
                  <c:v>14.203806999999999</c:v>
                </c:pt>
                <c:pt idx="7">
                  <c:v>27.848893</c:v>
                </c:pt>
                <c:pt idx="8">
                  <c:v>43.029704000000002</c:v>
                </c:pt>
                <c:pt idx="9">
                  <c:v>51.721656000000003</c:v>
                </c:pt>
                <c:pt idx="10">
                  <c:v>60.121296999999998</c:v>
                </c:pt>
                <c:pt idx="11">
                  <c:v>66.120896999999999</c:v>
                </c:pt>
                <c:pt idx="12">
                  <c:v>69.770070000000004</c:v>
                </c:pt>
                <c:pt idx="13">
                  <c:v>69.795803000000006</c:v>
                </c:pt>
                <c:pt idx="14">
                  <c:v>68.052018000000004</c:v>
                </c:pt>
                <c:pt idx="15">
                  <c:v>63.434697999999997</c:v>
                </c:pt>
                <c:pt idx="16">
                  <c:v>61.759559000000003</c:v>
                </c:pt>
                <c:pt idx="17">
                  <c:v>59.252955</c:v>
                </c:pt>
                <c:pt idx="18">
                  <c:v>63.319670000000002</c:v>
                </c:pt>
                <c:pt idx="19">
                  <c:v>63.788325</c:v>
                </c:pt>
                <c:pt idx="20">
                  <c:v>60.043748999999998</c:v>
                </c:pt>
                <c:pt idx="21">
                  <c:v>58.904026000000002</c:v>
                </c:pt>
                <c:pt idx="22">
                  <c:v>56.068083999999999</c:v>
                </c:pt>
                <c:pt idx="23">
                  <c:v>54.381959999999999</c:v>
                </c:pt>
                <c:pt idx="24">
                  <c:v>64.281006000000005</c:v>
                </c:pt>
                <c:pt idx="25">
                  <c:v>75.151732999999993</c:v>
                </c:pt>
                <c:pt idx="26" formatCode="0.0">
                  <c:v>79.660841000000005</c:v>
                </c:pt>
                <c:pt idx="27" formatCode="0.0">
                  <c:v>83.909546000000006</c:v>
                </c:pt>
                <c:pt idx="28" formatCode="0.0">
                  <c:v>89.738039999999998</c:v>
                </c:pt>
                <c:pt idx="29" formatCode="0.0">
                  <c:v>95.129103000000001</c:v>
                </c:pt>
                <c:pt idx="30" formatCode="0.0">
                  <c:v>99.807304000000002</c:v>
                </c:pt>
                <c:pt idx="31" formatCode="0.0">
                  <c:v>102.35168</c:v>
                </c:pt>
                <c:pt idx="32" formatCode="0.0">
                  <c:v>105.77275</c:v>
                </c:pt>
                <c:pt idx="33" formatCode="0.0">
                  <c:v>104.972528</c:v>
                </c:pt>
                <c:pt idx="34" formatCode="0.0">
                  <c:v>107.27615</c:v>
                </c:pt>
                <c:pt idx="35" formatCode="0.0">
                  <c:v>109.03221599999999</c:v>
                </c:pt>
                <c:pt idx="36" formatCode="0.0">
                  <c:v>112.18625399999999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B47-4EE2-BB44-26279E5F7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82164864"/>
        <c:axId val="182166656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%:av BNP</c:v>
                </c:pt>
              </c:strCache>
            </c:strRef>
          </c:tx>
          <c:spPr>
            <a:ln w="15875">
              <a:solidFill>
                <a:srgbClr val="FF0000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0-EB47-4EE2-BB44-26279E5F752C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11-EB47-4EE2-BB44-26279E5F752C}"/>
              </c:ext>
            </c:extLst>
          </c:dPt>
          <c:dPt>
            <c:idx val="28"/>
            <c:bubble3D val="0"/>
            <c:spPr>
              <a:ln w="1587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3-EB47-4EE2-BB44-26279E5F752C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14-EB47-4EE2-BB44-26279E5F752C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15-EB47-4EE2-BB44-26279E5F752C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17-EB47-4EE2-BB44-26279E5F752C}"/>
              </c:ext>
            </c:extLst>
          </c:dPt>
          <c:dPt>
            <c:idx val="32"/>
            <c:bubble3D val="0"/>
            <c:spPr>
              <a:ln w="1587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9-EB47-4EE2-BB44-26279E5F752C}"/>
              </c:ext>
            </c:extLst>
          </c:dPt>
          <c:dPt>
            <c:idx val="33"/>
            <c:bubble3D val="0"/>
            <c:spPr>
              <a:ln w="1587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B-EB47-4EE2-BB44-26279E5F752C}"/>
              </c:ext>
            </c:extLst>
          </c:dPt>
          <c:dPt>
            <c:idx val="34"/>
            <c:bubble3D val="0"/>
            <c:spPr>
              <a:ln w="1587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D-EB47-4EE2-BB44-26279E5F752C}"/>
              </c:ext>
            </c:extLst>
          </c:dPt>
          <c:dPt>
            <c:idx val="35"/>
            <c:bubble3D val="0"/>
            <c:spPr>
              <a:ln w="1587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F-EB47-4EE2-BB44-26279E5F752C}"/>
              </c:ext>
            </c:extLst>
          </c:dPt>
          <c:dPt>
            <c:idx val="36"/>
            <c:bubble3D val="0"/>
            <c:spPr>
              <a:ln w="1587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0-8434-4AE5-B938-347D8A21BD22}"/>
              </c:ext>
            </c:extLst>
          </c:dPt>
          <c:cat>
            <c:strRef>
              <c:f>Sheet1!$B$1:$AL$1</c:f>
              <c:strCache>
                <c:ptCount val="37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6">
                  <c:v>21</c:v>
                </c:pt>
              </c:strCache>
            </c:strRef>
          </c:cat>
          <c:val>
            <c:numRef>
              <c:f>Sheet1!$B$3:$AL$3</c:f>
              <c:numCache>
                <c:formatCode>General</c:formatCode>
                <c:ptCount val="37"/>
                <c:pt idx="0">
                  <c:v>13.6</c:v>
                </c:pt>
                <c:pt idx="1">
                  <c:v>13.9</c:v>
                </c:pt>
                <c:pt idx="2">
                  <c:v>14.5</c:v>
                </c:pt>
                <c:pt idx="3">
                  <c:v>12.7</c:v>
                </c:pt>
                <c:pt idx="4">
                  <c:v>10.4</c:v>
                </c:pt>
                <c:pt idx="5">
                  <c:v>10.5</c:v>
                </c:pt>
                <c:pt idx="6">
                  <c:v>16.3</c:v>
                </c:pt>
                <c:pt idx="7">
                  <c:v>32.799999999999997</c:v>
                </c:pt>
                <c:pt idx="8">
                  <c:v>50.2</c:v>
                </c:pt>
                <c:pt idx="9">
                  <c:v>57</c:v>
                </c:pt>
                <c:pt idx="10">
                  <c:v>61</c:v>
                </c:pt>
                <c:pt idx="11">
                  <c:v>64.8</c:v>
                </c:pt>
                <c:pt idx="12">
                  <c:v>63</c:v>
                </c:pt>
                <c:pt idx="13">
                  <c:v>58</c:v>
                </c:pt>
                <c:pt idx="14">
                  <c:v>53.6</c:v>
                </c:pt>
                <c:pt idx="15">
                  <c:v>46.6</c:v>
                </c:pt>
                <c:pt idx="16">
                  <c:v>42.8</c:v>
                </c:pt>
                <c:pt idx="17">
                  <c:v>40</c:v>
                </c:pt>
                <c:pt idx="18">
                  <c:v>41.78</c:v>
                </c:pt>
                <c:pt idx="19">
                  <c:v>40.25</c:v>
                </c:pt>
                <c:pt idx="20">
                  <c:v>36.53</c:v>
                </c:pt>
                <c:pt idx="21">
                  <c:v>34.119999999999997</c:v>
                </c:pt>
                <c:pt idx="22">
                  <c:v>30.05</c:v>
                </c:pt>
                <c:pt idx="23">
                  <c:v>28.07</c:v>
                </c:pt>
                <c:pt idx="24">
                  <c:v>35.51</c:v>
                </c:pt>
                <c:pt idx="25">
                  <c:v>40.17</c:v>
                </c:pt>
                <c:pt idx="26" formatCode="0.0">
                  <c:v>40.46</c:v>
                </c:pt>
                <c:pt idx="27">
                  <c:v>42</c:v>
                </c:pt>
                <c:pt idx="28">
                  <c:v>44.13</c:v>
                </c:pt>
                <c:pt idx="29">
                  <c:v>46.3</c:v>
                </c:pt>
                <c:pt idx="30" formatCode="0.0">
                  <c:v>47.62</c:v>
                </c:pt>
                <c:pt idx="31" formatCode="0.0">
                  <c:v>47.36</c:v>
                </c:pt>
                <c:pt idx="32" formatCode="0.0">
                  <c:v>47.24</c:v>
                </c:pt>
                <c:pt idx="33">
                  <c:v>45</c:v>
                </c:pt>
                <c:pt idx="34">
                  <c:v>44.5</c:v>
                </c:pt>
                <c:pt idx="35">
                  <c:v>43.8</c:v>
                </c:pt>
                <c:pt idx="36">
                  <c:v>43.8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EB47-4EE2-BB44-26279E5F7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168192"/>
        <c:axId val="182169984"/>
      </c:lineChart>
      <c:catAx>
        <c:axId val="18216486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9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821666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82166656"/>
        <c:scaling>
          <c:orientation val="minMax"/>
          <c:max val="130"/>
          <c:min val="0"/>
        </c:scaling>
        <c:delete val="0"/>
        <c:axPos val="l"/>
        <c:majorGridlines>
          <c:spPr>
            <a:ln w="1270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cross"/>
        <c:minorTickMark val="in"/>
        <c:tickLblPos val="nextTo"/>
        <c:spPr>
          <a:ln w="39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0" b="0" i="0" u="none" strike="noStrike" baseline="0">
                <a:solidFill>
                  <a:schemeClr val="accent1">
                    <a:lumMod val="75000"/>
                    <a:lumOff val="25000"/>
                  </a:schemeClr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82164864"/>
        <c:crosses val="autoZero"/>
        <c:crossBetween val="between"/>
        <c:majorUnit val="10"/>
        <c:minorUnit val="5"/>
      </c:valAx>
      <c:catAx>
        <c:axId val="182168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2169984"/>
        <c:crosses val="autoZero"/>
        <c:auto val="0"/>
        <c:lblAlgn val="ctr"/>
        <c:lblOffset val="100"/>
        <c:noMultiLvlLbl val="0"/>
      </c:catAx>
      <c:valAx>
        <c:axId val="182169984"/>
        <c:scaling>
          <c:orientation val="minMax"/>
          <c:max val="130"/>
          <c:min val="0"/>
        </c:scaling>
        <c:delete val="0"/>
        <c:axPos val="r"/>
        <c:numFmt formatCode="General" sourceLinked="1"/>
        <c:majorTickMark val="out"/>
        <c:minorTickMark val="out"/>
        <c:tickLblPos val="nextTo"/>
        <c:spPr>
          <a:ln w="39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0" b="0" i="1" u="none" strike="noStrike" baseline="0">
                <a:solidFill>
                  <a:srgbClr val="FF000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82168192"/>
        <c:crosses val="max"/>
        <c:crossBetween val="between"/>
        <c:majorUnit val="10"/>
        <c:minorUnit val="5"/>
      </c:valAx>
      <c:spPr>
        <a:noFill/>
        <a:ln w="1569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3422615251937603"/>
          <c:y val="0.14152929040551959"/>
          <c:w val="0.20472351116538243"/>
          <c:h val="0.12990189835737989"/>
        </c:manualLayout>
      </c:layout>
      <c:overlay val="0"/>
      <c:spPr>
        <a:solidFill>
          <a:schemeClr val="bg1"/>
        </a:solidFill>
        <a:ln w="3925">
          <a:solidFill>
            <a:schemeClr val="tx1"/>
          </a:solidFill>
          <a:prstDash val="solid"/>
        </a:ln>
      </c:spPr>
      <c:txPr>
        <a:bodyPr/>
        <a:lstStyle/>
        <a:p>
          <a:pPr>
            <a:defRPr sz="1250" b="0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FA15B-FE45-45FE-A5C1-2286D62DBEA0}" type="datetimeFigureOut">
              <a:rPr lang="fi-FI" smtClean="0"/>
              <a:t>28.1.2019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36A8-0A76-4C63-8941-B39E4C045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9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aseline="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36A8-0A76-4C63-8941-B39E4C045E4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296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ibbon_kansisivu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38" r="1238" b="16001"/>
          <a:stretch/>
        </p:blipFill>
        <p:spPr>
          <a:xfrm>
            <a:off x="6474616" y="2983260"/>
            <a:ext cx="2666766" cy="2160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368900"/>
            <a:ext cx="7297200" cy="11016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475900"/>
            <a:ext cx="6102000" cy="12285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Rectangle 9"/>
          <p:cNvSpPr/>
          <p:nvPr userDrawn="1"/>
        </p:nvSpPr>
        <p:spPr>
          <a:xfrm>
            <a:off x="0" y="771550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604463" y="287598"/>
            <a:ext cx="7935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Onnistuva Suomi </a:t>
            </a:r>
            <a:r>
              <a:rPr lang="sv-SE" sz="1000" dirty="0" err="1" smtClean="0">
                <a:solidFill>
                  <a:schemeClr val="accent2"/>
                </a:solidFill>
              </a:rPr>
              <a:t>tehdään</a:t>
            </a:r>
            <a:r>
              <a:rPr lang="sv-SE" sz="1000" dirty="0" smtClean="0">
                <a:solidFill>
                  <a:schemeClr val="accent2"/>
                </a:solidFill>
              </a:rPr>
              <a:t> </a:t>
            </a:r>
            <a:r>
              <a:rPr lang="sv-SE" sz="1000" dirty="0" err="1" smtClean="0">
                <a:solidFill>
                  <a:schemeClr val="accent2"/>
                </a:solidFill>
              </a:rPr>
              <a:t>lähellä</a:t>
            </a:r>
            <a:endParaRPr lang="sv-SE" sz="1000" dirty="0" smtClean="0">
              <a:solidFill>
                <a:schemeClr val="accent2"/>
              </a:solidFill>
            </a:endParaRPr>
          </a:p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Finlands framgång skapas lokalt </a:t>
            </a:r>
            <a:endParaRPr lang="fi-FI" sz="1000" b="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7" y="161777"/>
            <a:ext cx="1958409" cy="4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78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5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22.9.2017/MP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9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22.9.2017/MP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4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22.9.2017/MP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53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22.9.2017/MP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88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680400" y="205200"/>
            <a:ext cx="2970000" cy="872100"/>
          </a:xfrm>
        </p:spPr>
        <p:txBody>
          <a:bodyPr tIns="0" rIns="90000"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1077300"/>
            <a:ext cx="2970000" cy="35181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5"/>
          </p:nvPr>
        </p:nvSpPr>
        <p:spPr>
          <a:xfrm>
            <a:off x="3747600" y="205199"/>
            <a:ext cx="4712400" cy="43902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22.9.2017/MP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86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22.9.2017/MP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5557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22.9.2017/MP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9199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22.9.2017/MP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5763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22.9.2017/MP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3600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22.9.2017/MP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86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400" y="1203598"/>
            <a:ext cx="7779600" cy="33939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22.9.2017/MP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6315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22.9.2017/MP</a:t>
            </a: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2680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22.9.2017/MP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136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22.9.2017/MP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9215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22.9.2017/MP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0034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22.9.2017/MP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6216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22.9.2017/MP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59823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22.9.2017/MP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710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22.9.2017/MP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56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22.9.2017/MP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0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22.9.2017/MP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5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22.9.2017/MP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9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22.9.2017/MP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22.9.2017/MP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6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22.9.2017/MP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2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dirty="0" smtClean="0"/>
              <a:t>Muokkaa </a:t>
            </a:r>
            <a:r>
              <a:rPr lang="fi-FI" noProof="0" dirty="0" err="1" smtClean="0"/>
              <a:t>perustyyl</a:t>
            </a:r>
            <a:r>
              <a:rPr lang="fi-FI" noProof="0" dirty="0" smtClean="0"/>
              <a:t>. </a:t>
            </a:r>
            <a:r>
              <a:rPr lang="fi-FI" noProof="0" dirty="0" err="1" smtClean="0"/>
              <a:t>napsautt</a:t>
            </a:r>
            <a:r>
              <a:rPr lang="fi-FI" noProof="0" dirty="0" smtClean="0"/>
              <a:t>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201500"/>
            <a:ext cx="7779600" cy="33939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56376" y="4869645"/>
            <a:ext cx="903600" cy="199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 smtClean="0"/>
              <a:t>22.9.2017/MP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576" y="4695580"/>
            <a:ext cx="392400" cy="199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Rectangle 6"/>
          <p:cNvSpPr/>
          <p:nvPr userDrawn="1"/>
        </p:nvSpPr>
        <p:spPr>
          <a:xfrm>
            <a:off x="0" y="4614263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1" name="Suorakulmio 10"/>
          <p:cNvSpPr/>
          <p:nvPr userDrawn="1"/>
        </p:nvSpPr>
        <p:spPr>
          <a:xfrm>
            <a:off x="1763688" y="4753476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b="0" dirty="0" smtClean="0">
                <a:solidFill>
                  <a:schemeClr val="accent2"/>
                </a:solidFill>
              </a:rPr>
              <a:t>Onnistuva Suomi tehdään lähellä      </a:t>
            </a:r>
            <a:br>
              <a:rPr lang="fi-FI" sz="800" b="0" dirty="0" smtClean="0">
                <a:solidFill>
                  <a:schemeClr val="accent2"/>
                </a:solidFill>
              </a:rPr>
            </a:br>
            <a:r>
              <a:rPr lang="sv-SE" sz="800" b="0" dirty="0" smtClean="0">
                <a:solidFill>
                  <a:schemeClr val="accent2"/>
                </a:solidFill>
              </a:rPr>
              <a:t>Finlands framgång skapas lokalt </a:t>
            </a:r>
            <a:endParaRPr lang="fi-FI" sz="800" b="0" dirty="0">
              <a:solidFill>
                <a:schemeClr val="accent2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16064"/>
            <a:ext cx="1318604" cy="3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5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99" r:id="rId3"/>
    <p:sldLayoutId id="2147483800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797" r:id="rId13"/>
    <p:sldLayoutId id="2147483801" r:id="rId14"/>
    <p:sldLayoutId id="2147483811" r:id="rId15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E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000" kern="1200">
          <a:solidFill>
            <a:srgbClr val="002E6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002E63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rgbClr val="002E63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spcBef>
          <a:spcPts val="24"/>
        </a:spcBef>
        <a:buClr>
          <a:schemeClr val="accent1"/>
        </a:buClr>
        <a:buFont typeface="Verdana" pitchFamily="34" charset="0"/>
        <a:buChar char="»"/>
        <a:defRPr sz="1400" kern="1200">
          <a:solidFill>
            <a:srgbClr val="002E63"/>
          </a:solidFill>
          <a:latin typeface="+mn-lt"/>
          <a:ea typeface="+mn-ea"/>
          <a:cs typeface="+mn-cs"/>
        </a:defRPr>
      </a:lvl5pPr>
      <a:lvl6pPr marL="2327275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6pPr>
      <a:lvl7pPr marL="2605088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7pPr>
      <a:lvl8pPr marL="28702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8pPr>
      <a:lvl9pPr marL="31369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62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22.9.2017/MP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32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7236296" y="4948014"/>
            <a:ext cx="1390911" cy="1278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675" dirty="0" smtClean="0"/>
              <a:t>21.1.2019/MP</a:t>
            </a:r>
            <a:endParaRPr lang="fi-FI" sz="675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494235" y="86917"/>
            <a:ext cx="6229350" cy="64889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sv-SE" sz="2000" dirty="0"/>
              <a:t>BNP och de sysselsattas (15-74 –åringar) </a:t>
            </a:r>
            <a:r>
              <a:rPr lang="sv-SE" sz="2000" dirty="0" smtClean="0"/>
              <a:t>volymförändring </a:t>
            </a:r>
            <a:r>
              <a:rPr lang="sv-SE" sz="2000" dirty="0"/>
              <a:t>åren 1985-2021, %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899592" y="827486"/>
          <a:ext cx="7452828" cy="3596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1381" name="Text Box 4"/>
          <p:cNvSpPr txBox="1">
            <a:spLocks noChangeArrowheads="1"/>
          </p:cNvSpPr>
          <p:nvPr/>
        </p:nvSpPr>
        <p:spPr bwMode="auto">
          <a:xfrm>
            <a:off x="5940152" y="4731990"/>
            <a:ext cx="2989601" cy="12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25" dirty="0" err="1" smtClean="0"/>
              <a:t>Källa</a:t>
            </a:r>
            <a:r>
              <a:rPr lang="fi-FI" sz="825" dirty="0" smtClean="0"/>
              <a:t>: </a:t>
            </a:r>
            <a:r>
              <a:rPr lang="fi-FI" sz="825" dirty="0" err="1" smtClean="0"/>
              <a:t>Åren</a:t>
            </a:r>
            <a:r>
              <a:rPr lang="fi-FI" sz="825" dirty="0" smtClean="0"/>
              <a:t> 1985-2017 </a:t>
            </a:r>
            <a:r>
              <a:rPr lang="fi-FI" sz="825" dirty="0" err="1" smtClean="0"/>
              <a:t>Statistikcentralen</a:t>
            </a:r>
            <a:r>
              <a:rPr lang="fi-FI" sz="825" dirty="0" smtClean="0"/>
              <a:t>, </a:t>
            </a:r>
            <a:r>
              <a:rPr lang="fi-FI" sz="825" dirty="0" err="1" smtClean="0"/>
              <a:t>prognoser</a:t>
            </a:r>
            <a:r>
              <a:rPr lang="fi-FI" sz="825" dirty="0" smtClean="0"/>
              <a:t> </a:t>
            </a:r>
            <a:r>
              <a:rPr lang="fi-FI" sz="825" dirty="0"/>
              <a:t>F</a:t>
            </a:r>
            <a:r>
              <a:rPr lang="fi-FI" sz="825" dirty="0" smtClean="0"/>
              <a:t>M</a:t>
            </a:r>
            <a:endParaRPr lang="fi-FI" sz="825" dirty="0"/>
          </a:p>
        </p:txBody>
      </p:sp>
      <p:sp>
        <p:nvSpPr>
          <p:cNvPr id="101382" name="Text Box 5"/>
          <p:cNvSpPr txBox="1">
            <a:spLocks noChangeArrowheads="1"/>
          </p:cNvSpPr>
          <p:nvPr/>
        </p:nvSpPr>
        <p:spPr bwMode="auto">
          <a:xfrm>
            <a:off x="8035311" y="594122"/>
            <a:ext cx="155492" cy="1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25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68537" y="594122"/>
            <a:ext cx="155492" cy="1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25" dirty="0">
                <a:solidFill>
                  <a:schemeClr val="accent1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4228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6246187" y="4840002"/>
            <a:ext cx="1369565" cy="1552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defTabSz="34290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1pPr>
            <a:lvl2pPr marL="557213" indent="-214313" defTabSz="34290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2pPr>
            <a:lvl3pPr marL="857250" indent="-171450" defTabSz="34290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3pPr>
            <a:lvl4pPr marL="1200150" indent="-171450" defTabSz="34290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4pPr>
            <a:lvl5pPr marL="1543050" indent="-171450" defTabSz="34290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5pPr>
            <a:lvl6pPr marL="1885950" indent="-17145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6pPr>
            <a:lvl7pPr marL="2228850" indent="-17145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7pPr>
            <a:lvl8pPr marL="2571750" indent="-17145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8pPr>
            <a:lvl9pPr marL="2914650" indent="-17145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675" dirty="0" smtClean="0"/>
              <a:t>22.1.2019/MP</a:t>
            </a:r>
            <a:endParaRPr lang="fi-FI" sz="675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847603" y="338506"/>
            <a:ext cx="7452920" cy="43204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sv-FI" sz="1800" kern="0" dirty="0">
                <a:solidFill>
                  <a:schemeClr val="accent1"/>
                </a:solidFill>
              </a:rPr>
              <a:t>Kommunernas och samkommunernas lånestock</a:t>
            </a:r>
            <a:br>
              <a:rPr lang="sv-FI" sz="1800" kern="0" dirty="0">
                <a:solidFill>
                  <a:schemeClr val="accent1"/>
                </a:solidFill>
              </a:rPr>
            </a:br>
            <a:r>
              <a:rPr lang="sv-FI" sz="1800" kern="0" dirty="0">
                <a:solidFill>
                  <a:schemeClr val="accent1"/>
                </a:solidFill>
              </a:rPr>
              <a:t> 1985-2021</a:t>
            </a:r>
            <a:endParaRPr lang="fi-FI" sz="1800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257846"/>
              </p:ext>
            </p:extLst>
          </p:nvPr>
        </p:nvGraphicFramePr>
        <p:xfrm>
          <a:off x="899592" y="611983"/>
          <a:ext cx="7560840" cy="3812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7525" name="Text Box 4"/>
          <p:cNvSpPr txBox="1">
            <a:spLocks noChangeArrowheads="1"/>
          </p:cNvSpPr>
          <p:nvPr/>
        </p:nvSpPr>
        <p:spPr bwMode="auto">
          <a:xfrm>
            <a:off x="1666994" y="4424363"/>
            <a:ext cx="594875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900" dirty="0" err="1">
                <a:solidFill>
                  <a:schemeClr val="tx1"/>
                </a:solidFill>
              </a:rPr>
              <a:t>Källa</a:t>
            </a:r>
            <a:r>
              <a:rPr lang="fi-FI" sz="900" dirty="0">
                <a:solidFill>
                  <a:schemeClr val="tx1"/>
                </a:solidFill>
              </a:rPr>
              <a:t>: </a:t>
            </a:r>
            <a:r>
              <a:rPr lang="fi-FI" sz="900" dirty="0" err="1">
                <a:solidFill>
                  <a:schemeClr val="tx1"/>
                </a:solidFill>
              </a:rPr>
              <a:t>Åren</a:t>
            </a:r>
            <a:r>
              <a:rPr lang="fi-FI" sz="900" dirty="0">
                <a:solidFill>
                  <a:schemeClr val="tx1"/>
                </a:solidFill>
              </a:rPr>
              <a:t> 1985–2017 </a:t>
            </a:r>
            <a:r>
              <a:rPr lang="fi-FI" sz="900" dirty="0" err="1">
                <a:solidFill>
                  <a:schemeClr val="tx1"/>
                </a:solidFill>
              </a:rPr>
              <a:t>Statistikcentralen</a:t>
            </a:r>
            <a:r>
              <a:rPr lang="fi-FI" sz="900" dirty="0">
                <a:solidFill>
                  <a:schemeClr val="tx1"/>
                </a:solidFill>
              </a:rPr>
              <a:t>, </a:t>
            </a:r>
            <a:r>
              <a:rPr lang="fi-FI" sz="900" dirty="0" err="1">
                <a:solidFill>
                  <a:schemeClr val="tx1"/>
                </a:solidFill>
              </a:rPr>
              <a:t>prognos</a:t>
            </a:r>
            <a:r>
              <a:rPr lang="fi-FI" sz="900" dirty="0">
                <a:solidFill>
                  <a:schemeClr val="tx1"/>
                </a:solidFill>
              </a:rPr>
              <a:t> för </a:t>
            </a:r>
            <a:r>
              <a:rPr lang="fi-FI" sz="900" dirty="0" err="1">
                <a:solidFill>
                  <a:schemeClr val="tx1"/>
                </a:solidFill>
              </a:rPr>
              <a:t>åren</a:t>
            </a:r>
            <a:r>
              <a:rPr lang="fi-FI" sz="900" dirty="0">
                <a:solidFill>
                  <a:schemeClr val="tx1"/>
                </a:solidFill>
              </a:rPr>
              <a:t> 2018–2021 FM</a:t>
            </a:r>
            <a:endParaRPr lang="fi-FI" sz="900" dirty="0">
              <a:solidFill>
                <a:srgbClr val="002E63"/>
              </a:solidFill>
            </a:endParaRPr>
          </a:p>
        </p:txBody>
      </p:sp>
      <p:sp>
        <p:nvSpPr>
          <p:cNvPr id="107527" name="Text Box 6"/>
          <p:cNvSpPr txBox="1">
            <a:spLocks noChangeArrowheads="1"/>
          </p:cNvSpPr>
          <p:nvPr/>
        </p:nvSpPr>
        <p:spPr bwMode="auto">
          <a:xfrm>
            <a:off x="864734" y="450761"/>
            <a:ext cx="6222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05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Mrd. €</a:t>
            </a:r>
          </a:p>
        </p:txBody>
      </p:sp>
      <p:sp>
        <p:nvSpPr>
          <p:cNvPr id="107528" name="Suorakulmio 1"/>
          <p:cNvSpPr>
            <a:spLocks noChangeArrowheads="1"/>
          </p:cNvSpPr>
          <p:nvPr/>
        </p:nvSpPr>
        <p:spPr bwMode="auto">
          <a:xfrm>
            <a:off x="8082390" y="735548"/>
            <a:ext cx="540060" cy="154817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xtLst/>
        </p:spPr>
        <p:txBody>
          <a:bodyPr wrap="none" lIns="0" tIns="0" rIns="0" bIns="0" anchor="ctr"/>
          <a:lstStyle/>
          <a:p>
            <a:endParaRPr lang="fi-FI" sz="1350"/>
          </a:p>
        </p:txBody>
      </p:sp>
      <p:sp>
        <p:nvSpPr>
          <p:cNvPr id="107526" name="Text Box 5"/>
          <p:cNvSpPr txBox="1">
            <a:spLocks noChangeArrowheads="1"/>
          </p:cNvSpPr>
          <p:nvPr/>
        </p:nvSpPr>
        <p:spPr bwMode="auto">
          <a:xfrm>
            <a:off x="7956315" y="303498"/>
            <a:ext cx="77414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050" dirty="0">
                <a:solidFill>
                  <a:srgbClr val="EB0D3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</a:p>
          <a:p>
            <a:pPr algn="l" eaLnBrk="1" hangingPunct="1"/>
            <a:r>
              <a:rPr lang="fi-FI" sz="1050" dirty="0">
                <a:solidFill>
                  <a:srgbClr val="F2103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fi-FI" sz="1050" dirty="0" smtClean="0">
                <a:solidFill>
                  <a:srgbClr val="F2103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 BNP</a:t>
            </a:r>
            <a:endParaRPr lang="fi-FI" sz="1050" dirty="0">
              <a:solidFill>
                <a:srgbClr val="F2103B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05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6246020" y="4893469"/>
            <a:ext cx="1337072" cy="1012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675" dirty="0" smtClean="0"/>
              <a:t>22.1.2019/MP</a:t>
            </a:r>
            <a:endParaRPr lang="fi-FI" sz="675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644656" y="134188"/>
            <a:ext cx="6239712" cy="38533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sz="1800" dirty="0" err="1" smtClean="0"/>
              <a:t>Offentliga</a:t>
            </a:r>
            <a:r>
              <a:rPr lang="fi-FI" sz="1800" dirty="0" smtClean="0"/>
              <a:t> </a:t>
            </a:r>
            <a:r>
              <a:rPr lang="fi-FI" sz="1800" dirty="0" err="1" smtClean="0"/>
              <a:t>skulden</a:t>
            </a:r>
            <a:r>
              <a:rPr lang="fi-FI" sz="1800" dirty="0" smtClean="0"/>
              <a:t> </a:t>
            </a:r>
            <a:r>
              <a:rPr lang="fi-FI" sz="1800" dirty="0" err="1" smtClean="0"/>
              <a:t>totalt</a:t>
            </a:r>
            <a:r>
              <a:rPr lang="fi-FI" sz="1800" dirty="0" smtClean="0"/>
              <a:t> (EDP-</a:t>
            </a:r>
            <a:r>
              <a:rPr lang="fi-FI" sz="1800" dirty="0" err="1" smtClean="0"/>
              <a:t>skuld</a:t>
            </a:r>
            <a:r>
              <a:rPr lang="fi-FI" sz="1800" dirty="0" smtClean="0"/>
              <a:t>) </a:t>
            </a:r>
            <a:r>
              <a:rPr lang="fi-FI" sz="1800" dirty="0"/>
              <a:t>1985-2021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281639"/>
              </p:ext>
            </p:extLst>
          </p:nvPr>
        </p:nvGraphicFramePr>
        <p:xfrm>
          <a:off x="629562" y="515509"/>
          <a:ext cx="7938882" cy="4041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6504" name="Suorakulmio 1"/>
          <p:cNvSpPr>
            <a:spLocks noChangeArrowheads="1"/>
          </p:cNvSpPr>
          <p:nvPr/>
        </p:nvSpPr>
        <p:spPr bwMode="auto">
          <a:xfrm>
            <a:off x="8087004" y="626373"/>
            <a:ext cx="427434" cy="176172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xtLst/>
        </p:spPr>
        <p:txBody>
          <a:bodyPr wrap="none" lIns="0" tIns="0" rIns="0" bIns="0" anchor="ctr"/>
          <a:lstStyle/>
          <a:p>
            <a:endParaRPr lang="fi-FI" sz="135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7574" y="288743"/>
            <a:ext cx="64312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Mrd. €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963279" y="195486"/>
            <a:ext cx="70083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100" dirty="0">
                <a:solidFill>
                  <a:srgbClr val="EB0D3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</a:p>
          <a:p>
            <a:pPr algn="l" eaLnBrk="1" hangingPunct="1"/>
            <a:r>
              <a:rPr lang="fi-FI" sz="1100" dirty="0" smtClean="0">
                <a:solidFill>
                  <a:srgbClr val="EB0D3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Av BNP</a:t>
            </a:r>
            <a:endParaRPr lang="fi-FI" sz="1100" dirty="0">
              <a:solidFill>
                <a:srgbClr val="F2103B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187624" y="4443958"/>
            <a:ext cx="393112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900" dirty="0">
                <a:solidFill>
                  <a:srgbClr val="002E63"/>
                </a:solidFill>
              </a:rPr>
              <a:t>Lähde: Vuodet </a:t>
            </a:r>
            <a:r>
              <a:rPr lang="fi-FI" sz="900" dirty="0" smtClean="0">
                <a:solidFill>
                  <a:srgbClr val="002E63"/>
                </a:solidFill>
              </a:rPr>
              <a:t>1985-2017 </a:t>
            </a:r>
            <a:r>
              <a:rPr lang="fi-FI" sz="900" dirty="0">
                <a:solidFill>
                  <a:srgbClr val="002E63"/>
                </a:solidFill>
              </a:rPr>
              <a:t>Tilastokeskus, ennuste </a:t>
            </a:r>
            <a:r>
              <a:rPr lang="fi-FI" sz="900" dirty="0" smtClean="0">
                <a:solidFill>
                  <a:srgbClr val="002E63"/>
                </a:solidFill>
              </a:rPr>
              <a:t>2018-21 </a:t>
            </a:r>
            <a:r>
              <a:rPr lang="fi-FI" sz="900" dirty="0">
                <a:solidFill>
                  <a:srgbClr val="002E63"/>
                </a:solidFill>
              </a:rPr>
              <a:t>VM</a:t>
            </a:r>
          </a:p>
        </p:txBody>
      </p:sp>
    </p:spTree>
    <p:extLst>
      <p:ext uri="{BB962C8B-B14F-4D97-AF65-F5344CB8AC3E}">
        <p14:creationId xmlns:p14="http://schemas.microsoft.com/office/powerpoint/2010/main" val="375723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7417601" y="4934704"/>
            <a:ext cx="1390911" cy="2086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675" dirty="0" smtClean="0"/>
              <a:t>21.1.2019/MP</a:t>
            </a:r>
            <a:endParaRPr lang="fi-FI" sz="675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1917" y="209992"/>
            <a:ext cx="7128886" cy="539353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sv-SE" sz="2000" dirty="0"/>
              <a:t>Förändring i BNP och det allmänna förtjänstnivåindexet</a:t>
            </a:r>
            <a:br>
              <a:rPr lang="sv-SE" sz="2000" dirty="0"/>
            </a:br>
            <a:r>
              <a:rPr lang="sv-SE" sz="2000" dirty="0"/>
              <a:t>1985-2021, %</a:t>
            </a:r>
            <a:endParaRPr lang="fi-FI" sz="2000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414404"/>
              </p:ext>
            </p:extLst>
          </p:nvPr>
        </p:nvGraphicFramePr>
        <p:xfrm>
          <a:off x="737574" y="827486"/>
          <a:ext cx="7560840" cy="3596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05" name="Text Box 4"/>
          <p:cNvSpPr txBox="1">
            <a:spLocks noChangeArrowheads="1"/>
          </p:cNvSpPr>
          <p:nvPr/>
        </p:nvSpPr>
        <p:spPr bwMode="auto">
          <a:xfrm>
            <a:off x="5940152" y="4720393"/>
            <a:ext cx="2978379" cy="12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25" dirty="0" err="1" smtClean="0"/>
              <a:t>Källa</a:t>
            </a:r>
            <a:r>
              <a:rPr lang="fi-FI" sz="825" dirty="0" smtClean="0"/>
              <a:t>: </a:t>
            </a:r>
            <a:r>
              <a:rPr lang="fi-FI" sz="825" dirty="0" err="1" smtClean="0"/>
              <a:t>Åren</a:t>
            </a:r>
            <a:r>
              <a:rPr lang="fi-FI" sz="825" dirty="0" smtClean="0"/>
              <a:t> </a:t>
            </a:r>
            <a:r>
              <a:rPr lang="fi-FI" sz="825" dirty="0" smtClean="0"/>
              <a:t>1985-2017 </a:t>
            </a:r>
            <a:r>
              <a:rPr lang="fi-FI" sz="825" dirty="0" err="1" smtClean="0"/>
              <a:t>Statistikcentralen</a:t>
            </a:r>
            <a:r>
              <a:rPr lang="fi-FI" sz="825" dirty="0" smtClean="0"/>
              <a:t>, </a:t>
            </a:r>
            <a:r>
              <a:rPr lang="fi-FI" sz="825" dirty="0" err="1" smtClean="0"/>
              <a:t>prognoser</a:t>
            </a:r>
            <a:r>
              <a:rPr lang="fi-FI" sz="825" dirty="0" smtClean="0"/>
              <a:t> FM</a:t>
            </a:r>
            <a:endParaRPr lang="fi-FI" sz="825" dirty="0"/>
          </a:p>
        </p:txBody>
      </p:sp>
      <p:sp>
        <p:nvSpPr>
          <p:cNvPr id="102418" name="Text Box 17"/>
          <p:cNvSpPr txBox="1">
            <a:spLocks noChangeArrowheads="1"/>
          </p:cNvSpPr>
          <p:nvPr/>
        </p:nvSpPr>
        <p:spPr bwMode="auto">
          <a:xfrm>
            <a:off x="8035311" y="594122"/>
            <a:ext cx="155492" cy="1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25" dirty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845587" y="586819"/>
            <a:ext cx="139679" cy="1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25" dirty="0">
                <a:solidFill>
                  <a:srgbClr val="002060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48358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7487724" y="4948014"/>
            <a:ext cx="1337072" cy="1186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7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21.1.2019/MP</a:t>
            </a:r>
            <a:endParaRPr kumimoji="0" lang="fi-FI" sz="675" b="0" i="0" u="none" strike="noStrike" kern="1200" cap="none" spc="0" normalizeH="0" baseline="0" noProof="0" dirty="0">
              <a:ln>
                <a:noFill/>
              </a:ln>
              <a:solidFill>
                <a:srgbClr val="00388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494235" y="145995"/>
            <a:ext cx="6372225" cy="589814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sv-SE" sz="2000" dirty="0"/>
              <a:t>Förändring i BNP och konsumentprisindex</a:t>
            </a:r>
            <a:br>
              <a:rPr lang="sv-SE" sz="2000" dirty="0"/>
            </a:br>
            <a:r>
              <a:rPr lang="sv-SE" sz="2000" dirty="0"/>
              <a:t>1985-2021, %</a:t>
            </a:r>
            <a:endParaRPr lang="fi-FI" sz="2000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647004"/>
              </p:ext>
            </p:extLst>
          </p:nvPr>
        </p:nvGraphicFramePr>
        <p:xfrm>
          <a:off x="845586" y="827486"/>
          <a:ext cx="7344816" cy="3596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05" name="Text Box 4"/>
          <p:cNvSpPr txBox="1">
            <a:spLocks noChangeArrowheads="1"/>
          </p:cNvSpPr>
          <p:nvPr/>
        </p:nvSpPr>
        <p:spPr bwMode="auto">
          <a:xfrm>
            <a:off x="5076056" y="4731990"/>
            <a:ext cx="390651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900" dirty="0" err="1"/>
              <a:t>Källa</a:t>
            </a:r>
            <a:r>
              <a:rPr lang="fi-FI" sz="900" dirty="0"/>
              <a:t>: </a:t>
            </a:r>
            <a:r>
              <a:rPr lang="fi-FI" sz="900" dirty="0" err="1"/>
              <a:t>Åren</a:t>
            </a:r>
            <a:r>
              <a:rPr lang="fi-FI" sz="900" dirty="0"/>
              <a:t> 1985–2017 </a:t>
            </a:r>
            <a:r>
              <a:rPr lang="fi-FI" sz="900" dirty="0" err="1"/>
              <a:t>Statistikcentralen</a:t>
            </a:r>
            <a:r>
              <a:rPr lang="fi-FI" sz="900" dirty="0"/>
              <a:t>, </a:t>
            </a:r>
            <a:r>
              <a:rPr lang="fi-FI" sz="900" dirty="0" err="1"/>
              <a:t>prognos</a:t>
            </a:r>
            <a:r>
              <a:rPr lang="fi-FI" sz="900" dirty="0"/>
              <a:t>  </a:t>
            </a:r>
            <a:r>
              <a:rPr lang="fi-FI" sz="900" dirty="0" smtClean="0">
                <a:solidFill>
                  <a:schemeClr val="tx1"/>
                </a:solidFill>
              </a:rPr>
              <a:t>2018–2021 </a:t>
            </a:r>
            <a:r>
              <a:rPr lang="fi-FI" sz="900" dirty="0"/>
              <a:t>FM</a:t>
            </a:r>
            <a:endParaRPr lang="fi-FI" sz="1200" dirty="0"/>
          </a:p>
        </p:txBody>
      </p:sp>
      <p:sp>
        <p:nvSpPr>
          <p:cNvPr id="102418" name="Text Box 17"/>
          <p:cNvSpPr txBox="1">
            <a:spLocks noChangeArrowheads="1"/>
          </p:cNvSpPr>
          <p:nvPr/>
        </p:nvSpPr>
        <p:spPr bwMode="auto">
          <a:xfrm>
            <a:off x="7855879" y="615099"/>
            <a:ext cx="118499" cy="1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25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989016" y="600959"/>
            <a:ext cx="126600" cy="1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25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84225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7487724" y="4948014"/>
            <a:ext cx="1337072" cy="1186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675" dirty="0" smtClean="0"/>
              <a:t>21.1.2019/MP</a:t>
            </a:r>
            <a:endParaRPr lang="fi-FI" sz="675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845586" y="145995"/>
            <a:ext cx="7614845" cy="589814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sv-FI" sz="2000" kern="0" dirty="0">
                <a:solidFill>
                  <a:srgbClr val="002060"/>
                </a:solidFill>
              </a:rPr>
              <a:t>Förändring i BNP och det allmänna förtjänstnivåindexet</a:t>
            </a:r>
            <a:br>
              <a:rPr lang="sv-FI" sz="2000" kern="0" dirty="0">
                <a:solidFill>
                  <a:srgbClr val="002060"/>
                </a:solidFill>
              </a:rPr>
            </a:br>
            <a:r>
              <a:rPr lang="sv-FI" sz="2000" kern="0" dirty="0">
                <a:solidFill>
                  <a:srgbClr val="002060"/>
                </a:solidFill>
              </a:rPr>
              <a:t>1985-2021, %</a:t>
            </a:r>
            <a:endParaRPr lang="fi-FI" sz="2000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243749"/>
              </p:ext>
            </p:extLst>
          </p:nvPr>
        </p:nvGraphicFramePr>
        <p:xfrm>
          <a:off x="845586" y="827486"/>
          <a:ext cx="7344816" cy="3596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05" name="Text Box 4"/>
          <p:cNvSpPr txBox="1">
            <a:spLocks noChangeArrowheads="1"/>
          </p:cNvSpPr>
          <p:nvPr/>
        </p:nvSpPr>
        <p:spPr bwMode="auto">
          <a:xfrm>
            <a:off x="5796136" y="4731990"/>
            <a:ext cx="316272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900" dirty="0" err="1"/>
              <a:t>Källa</a:t>
            </a:r>
            <a:r>
              <a:rPr lang="fi-FI" sz="900" dirty="0"/>
              <a:t>: </a:t>
            </a:r>
            <a:r>
              <a:rPr lang="fi-FI" sz="900" dirty="0" err="1"/>
              <a:t>Åren</a:t>
            </a:r>
            <a:r>
              <a:rPr lang="fi-FI" sz="900" dirty="0"/>
              <a:t> 1985–2017 </a:t>
            </a:r>
            <a:r>
              <a:rPr lang="fi-FI" sz="900" dirty="0" err="1"/>
              <a:t>Statistikcentralen</a:t>
            </a:r>
            <a:r>
              <a:rPr lang="fi-FI" sz="900" dirty="0"/>
              <a:t>, </a:t>
            </a:r>
            <a:r>
              <a:rPr lang="fi-FI" sz="900" dirty="0" err="1"/>
              <a:t>prognos</a:t>
            </a:r>
            <a:r>
              <a:rPr lang="fi-FI" sz="900" dirty="0"/>
              <a:t> FM</a:t>
            </a:r>
            <a:endParaRPr lang="fi-FI" sz="1200" dirty="0"/>
          </a:p>
        </p:txBody>
      </p:sp>
      <p:sp>
        <p:nvSpPr>
          <p:cNvPr id="102418" name="Text Box 17"/>
          <p:cNvSpPr txBox="1">
            <a:spLocks noChangeArrowheads="1"/>
          </p:cNvSpPr>
          <p:nvPr/>
        </p:nvSpPr>
        <p:spPr bwMode="auto">
          <a:xfrm>
            <a:off x="7855879" y="615099"/>
            <a:ext cx="118499" cy="1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25" dirty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989016" y="600959"/>
            <a:ext cx="126600" cy="1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25" dirty="0">
                <a:solidFill>
                  <a:srgbClr val="002060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224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7446212" y="5004945"/>
            <a:ext cx="1337072" cy="1012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675" dirty="0" smtClean="0"/>
              <a:t>22.1.2019/MP</a:t>
            </a:r>
            <a:endParaRPr lang="fi-FI" sz="675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534917"/>
              </p:ext>
            </p:extLst>
          </p:nvPr>
        </p:nvGraphicFramePr>
        <p:xfrm>
          <a:off x="845586" y="684136"/>
          <a:ext cx="7452828" cy="3744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05" name="Text Box 4"/>
          <p:cNvSpPr txBox="1">
            <a:spLocks noChangeArrowheads="1"/>
          </p:cNvSpPr>
          <p:nvPr/>
        </p:nvSpPr>
        <p:spPr bwMode="auto">
          <a:xfrm>
            <a:off x="5805223" y="4744320"/>
            <a:ext cx="316272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900" dirty="0" err="1"/>
              <a:t>Källa</a:t>
            </a:r>
            <a:r>
              <a:rPr lang="fi-FI" sz="900" dirty="0"/>
              <a:t>: </a:t>
            </a:r>
            <a:r>
              <a:rPr lang="fi-FI" sz="900" dirty="0" err="1"/>
              <a:t>Åren</a:t>
            </a:r>
            <a:r>
              <a:rPr lang="fi-FI" sz="900" dirty="0"/>
              <a:t> 1985–2016 </a:t>
            </a:r>
            <a:r>
              <a:rPr lang="fi-FI" sz="900" dirty="0" err="1"/>
              <a:t>Statistikcentralen</a:t>
            </a:r>
            <a:r>
              <a:rPr lang="fi-FI" sz="900" dirty="0"/>
              <a:t>, </a:t>
            </a:r>
            <a:r>
              <a:rPr lang="fi-FI" sz="900" dirty="0" err="1"/>
              <a:t>prognos</a:t>
            </a:r>
            <a:r>
              <a:rPr lang="fi-FI" sz="900" dirty="0"/>
              <a:t> </a:t>
            </a:r>
            <a:r>
              <a:rPr lang="fi-FI" sz="900" dirty="0" smtClean="0"/>
              <a:t>FM</a:t>
            </a:r>
            <a:endParaRPr lang="fi-FI" sz="1200" dirty="0"/>
          </a:p>
        </p:txBody>
      </p:sp>
      <p:sp>
        <p:nvSpPr>
          <p:cNvPr id="102418" name="Text Box 17"/>
          <p:cNvSpPr txBox="1">
            <a:spLocks noChangeArrowheads="1"/>
          </p:cNvSpPr>
          <p:nvPr/>
        </p:nvSpPr>
        <p:spPr bwMode="auto">
          <a:xfrm>
            <a:off x="8089316" y="483518"/>
            <a:ext cx="183126" cy="1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25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3545887" y="2458656"/>
            <a:ext cx="281198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300" dirty="0" err="1" smtClean="0"/>
              <a:t>Statens</a:t>
            </a:r>
            <a:r>
              <a:rPr lang="fi-FI" sz="1300" dirty="0" smtClean="0"/>
              <a:t> </a:t>
            </a:r>
            <a:r>
              <a:rPr lang="fi-FI" sz="1300" dirty="0" err="1" smtClean="0"/>
              <a:t>övriga</a:t>
            </a:r>
            <a:r>
              <a:rPr lang="fi-FI" sz="1300" dirty="0" smtClean="0"/>
              <a:t> </a:t>
            </a:r>
            <a:r>
              <a:rPr lang="fi-FI" sz="1300" dirty="0" err="1" smtClean="0"/>
              <a:t>skatteinkomster</a:t>
            </a:r>
            <a:endParaRPr lang="fi-FI" sz="1300" dirty="0"/>
          </a:p>
        </p:txBody>
      </p:sp>
      <p:sp>
        <p:nvSpPr>
          <p:cNvPr id="9" name="Tekstiruutu 8"/>
          <p:cNvSpPr txBox="1"/>
          <p:nvPr/>
        </p:nvSpPr>
        <p:spPr>
          <a:xfrm>
            <a:off x="8123977" y="3615866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/>
              <a:t>5</a:t>
            </a:r>
          </a:p>
        </p:txBody>
      </p:sp>
      <p:sp>
        <p:nvSpPr>
          <p:cNvPr id="35" name="Tekstiruutu 34"/>
          <p:cNvSpPr txBox="1"/>
          <p:nvPr/>
        </p:nvSpPr>
        <p:spPr>
          <a:xfrm>
            <a:off x="8026193" y="2983909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/>
              <a:t>15</a:t>
            </a:r>
          </a:p>
        </p:txBody>
      </p:sp>
      <p:sp>
        <p:nvSpPr>
          <p:cNvPr id="36" name="Tekstiruutu 35"/>
          <p:cNvSpPr txBox="1"/>
          <p:nvPr/>
        </p:nvSpPr>
        <p:spPr>
          <a:xfrm>
            <a:off x="8026193" y="2011801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/>
              <a:t>30</a:t>
            </a:r>
          </a:p>
        </p:txBody>
      </p:sp>
      <p:sp>
        <p:nvSpPr>
          <p:cNvPr id="37" name="Tekstiruutu 36"/>
          <p:cNvSpPr txBox="1"/>
          <p:nvPr/>
        </p:nvSpPr>
        <p:spPr>
          <a:xfrm>
            <a:off x="8026193" y="1363729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/>
              <a:t>40</a:t>
            </a:r>
          </a:p>
        </p:txBody>
      </p:sp>
      <p:sp>
        <p:nvSpPr>
          <p:cNvPr id="38" name="Tekstiruutu 37"/>
          <p:cNvSpPr txBox="1"/>
          <p:nvPr/>
        </p:nvSpPr>
        <p:spPr>
          <a:xfrm>
            <a:off x="8026193" y="69954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/>
              <a:t>50</a:t>
            </a:r>
          </a:p>
        </p:txBody>
      </p:sp>
      <p:sp>
        <p:nvSpPr>
          <p:cNvPr id="41" name="Tekstiruutu 40"/>
          <p:cNvSpPr txBox="1"/>
          <p:nvPr/>
        </p:nvSpPr>
        <p:spPr>
          <a:xfrm>
            <a:off x="8114748" y="3878927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/>
              <a:t>0</a:t>
            </a: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899592" y="510303"/>
            <a:ext cx="155492" cy="1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25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2357754" y="845445"/>
            <a:ext cx="114326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350" kern="0" dirty="0" err="1" smtClean="0"/>
              <a:t>Skattegrad</a:t>
            </a:r>
            <a:endParaRPr lang="fi-FI" sz="1350" kern="0" dirty="0"/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>
            <a:off x="2939244" y="1061469"/>
            <a:ext cx="228600" cy="285750"/>
          </a:xfrm>
          <a:prstGeom prst="line">
            <a:avLst/>
          </a:prstGeom>
          <a:noFill/>
          <a:ln w="15875">
            <a:solidFill>
              <a:sysClr val="windowText" lastClr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i-FI" sz="1350" kern="0">
              <a:solidFill>
                <a:sysClr val="windowText" lastClr="000000"/>
              </a:solidFill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55676" y="141424"/>
            <a:ext cx="6264362" cy="594122"/>
          </a:xfrm>
        </p:spPr>
        <p:txBody>
          <a:bodyPr>
            <a:no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sv-SE" sz="2000" dirty="0">
                <a:solidFill>
                  <a:srgbClr val="002060"/>
                </a:solidFill>
              </a:rPr>
              <a:t>Skattegrad (skatter till offentliga samfund, av </a:t>
            </a:r>
            <a:r>
              <a:rPr lang="sv-SE" sz="2000" dirty="0" smtClean="0">
                <a:solidFill>
                  <a:srgbClr val="002060"/>
                </a:solidFill>
              </a:rPr>
              <a:t>BNP) åren </a:t>
            </a:r>
            <a:r>
              <a:rPr lang="sv-SE" sz="2000" dirty="0">
                <a:solidFill>
                  <a:srgbClr val="002060"/>
                </a:solidFill>
              </a:rPr>
              <a:t>1975-2021</a:t>
            </a:r>
            <a:endParaRPr lang="fi-FI" sz="2000" dirty="0">
              <a:solidFill>
                <a:srgbClr val="003882"/>
              </a:solidFill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3514863" y="3664201"/>
            <a:ext cx="291632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300" kern="0" dirty="0" err="1" smtClean="0"/>
              <a:t>Kommunernas</a:t>
            </a:r>
            <a:r>
              <a:rPr lang="fi-FI" sz="1300" kern="0" dirty="0" smtClean="0"/>
              <a:t> </a:t>
            </a:r>
            <a:r>
              <a:rPr lang="fi-FI" sz="1300" kern="0" dirty="0" err="1" smtClean="0"/>
              <a:t>skatteinkomster</a:t>
            </a:r>
            <a:endParaRPr lang="fi-FI" sz="1300" kern="0" dirty="0"/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3599893" y="3147814"/>
            <a:ext cx="2746265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300" kern="0" dirty="0" err="1" smtClean="0"/>
              <a:t>Statsandelar</a:t>
            </a:r>
            <a:r>
              <a:rPr lang="fi-FI" sz="1300" kern="0" dirty="0" smtClean="0"/>
              <a:t> </a:t>
            </a:r>
            <a:r>
              <a:rPr lang="fi-FI" sz="1300" kern="0" dirty="0" err="1" smtClean="0"/>
              <a:t>till</a:t>
            </a:r>
            <a:r>
              <a:rPr lang="fi-FI" sz="1300" kern="0" dirty="0" smtClean="0"/>
              <a:t> </a:t>
            </a:r>
            <a:r>
              <a:rPr lang="fi-FI" sz="1300" kern="0" dirty="0" err="1" smtClean="0"/>
              <a:t>k</a:t>
            </a:r>
            <a:r>
              <a:rPr lang="fi-FI" sz="1300" kern="0" dirty="0" err="1" smtClean="0"/>
              <a:t>ommunerna</a:t>
            </a:r>
            <a:endParaRPr lang="fi-FI" sz="1300" kern="0" dirty="0"/>
          </a:p>
        </p:txBody>
      </p:sp>
      <p:sp>
        <p:nvSpPr>
          <p:cNvPr id="49" name="Tekstiruutu 48"/>
          <p:cNvSpPr txBox="1"/>
          <p:nvPr/>
        </p:nvSpPr>
        <p:spPr>
          <a:xfrm>
            <a:off x="8026193" y="329183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/>
              <a:t>10</a:t>
            </a:r>
          </a:p>
        </p:txBody>
      </p:sp>
      <p:sp>
        <p:nvSpPr>
          <p:cNvPr id="50" name="Tekstiruutu 49"/>
          <p:cNvSpPr txBox="1"/>
          <p:nvPr/>
        </p:nvSpPr>
        <p:spPr>
          <a:xfrm>
            <a:off x="8026193" y="2335837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/>
              <a:t>25</a:t>
            </a:r>
          </a:p>
        </p:txBody>
      </p:sp>
      <p:sp>
        <p:nvSpPr>
          <p:cNvPr id="51" name="Tekstiruutu 50"/>
          <p:cNvSpPr txBox="1"/>
          <p:nvPr/>
        </p:nvSpPr>
        <p:spPr>
          <a:xfrm>
            <a:off x="8026193" y="1687765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/>
              <a:t>35</a:t>
            </a:r>
          </a:p>
        </p:txBody>
      </p:sp>
      <p:sp>
        <p:nvSpPr>
          <p:cNvPr id="52" name="Tekstiruutu 51"/>
          <p:cNvSpPr txBox="1"/>
          <p:nvPr/>
        </p:nvSpPr>
        <p:spPr>
          <a:xfrm>
            <a:off x="8026193" y="1023578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/>
              <a:t>45</a:t>
            </a:r>
          </a:p>
        </p:txBody>
      </p:sp>
      <p:sp>
        <p:nvSpPr>
          <p:cNvPr id="53" name="Tekstiruutu 52"/>
          <p:cNvSpPr txBox="1"/>
          <p:nvPr/>
        </p:nvSpPr>
        <p:spPr>
          <a:xfrm>
            <a:off x="8026193" y="2659873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/>
              <a:t>20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3599892" y="1486548"/>
            <a:ext cx="190097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300" dirty="0" err="1" smtClean="0"/>
              <a:t>Socialskyddsavgifter</a:t>
            </a:r>
            <a:endParaRPr lang="fi-FI" sz="1300" dirty="0"/>
          </a:p>
        </p:txBody>
      </p:sp>
      <p:cxnSp>
        <p:nvCxnSpPr>
          <p:cNvPr id="27" name="Suora yhdysviiva 26"/>
          <p:cNvCxnSpPr/>
          <p:nvPr/>
        </p:nvCxnSpPr>
        <p:spPr>
          <a:xfrm>
            <a:off x="1277634" y="2124000"/>
            <a:ext cx="6777000" cy="0"/>
          </a:xfrm>
          <a:prstGeom prst="line">
            <a:avLst/>
          </a:prstGeom>
          <a:ln w="317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uora yhdysviiva 27"/>
          <p:cNvCxnSpPr/>
          <p:nvPr/>
        </p:nvCxnSpPr>
        <p:spPr>
          <a:xfrm>
            <a:off x="1223628" y="2448000"/>
            <a:ext cx="6831000" cy="0"/>
          </a:xfrm>
          <a:prstGeom prst="line">
            <a:avLst/>
          </a:prstGeom>
          <a:ln w="317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28"/>
          <p:cNvCxnSpPr/>
          <p:nvPr/>
        </p:nvCxnSpPr>
        <p:spPr>
          <a:xfrm>
            <a:off x="1223628" y="2772000"/>
            <a:ext cx="6831000" cy="0"/>
          </a:xfrm>
          <a:prstGeom prst="line">
            <a:avLst/>
          </a:prstGeom>
          <a:ln w="317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29"/>
          <p:cNvCxnSpPr/>
          <p:nvPr/>
        </p:nvCxnSpPr>
        <p:spPr>
          <a:xfrm>
            <a:off x="1223628" y="3075806"/>
            <a:ext cx="6831000" cy="0"/>
          </a:xfrm>
          <a:prstGeom prst="line">
            <a:avLst/>
          </a:prstGeom>
          <a:ln w="317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uora yhdysviiva 30"/>
          <p:cNvCxnSpPr/>
          <p:nvPr/>
        </p:nvCxnSpPr>
        <p:spPr>
          <a:xfrm>
            <a:off x="1223628" y="3682144"/>
            <a:ext cx="6804000" cy="0"/>
          </a:xfrm>
          <a:prstGeom prst="line">
            <a:avLst/>
          </a:prstGeom>
          <a:ln w="317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32"/>
          <p:cNvCxnSpPr/>
          <p:nvPr/>
        </p:nvCxnSpPr>
        <p:spPr>
          <a:xfrm>
            <a:off x="1223628" y="1486869"/>
            <a:ext cx="6831000" cy="0"/>
          </a:xfrm>
          <a:prstGeom prst="line">
            <a:avLst/>
          </a:prstGeom>
          <a:ln w="317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uora yhdysviiva 39"/>
          <p:cNvCxnSpPr/>
          <p:nvPr/>
        </p:nvCxnSpPr>
        <p:spPr>
          <a:xfrm>
            <a:off x="1277634" y="3402000"/>
            <a:ext cx="6777000" cy="0"/>
          </a:xfrm>
          <a:prstGeom prst="line">
            <a:avLst/>
          </a:prstGeom>
          <a:ln w="317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uora yhdysviiva 44"/>
          <p:cNvCxnSpPr/>
          <p:nvPr/>
        </p:nvCxnSpPr>
        <p:spPr>
          <a:xfrm>
            <a:off x="1277634" y="1810869"/>
            <a:ext cx="6777000" cy="0"/>
          </a:xfrm>
          <a:prstGeom prst="line">
            <a:avLst/>
          </a:prstGeom>
          <a:ln w="317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99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7069354" y="4901356"/>
            <a:ext cx="1337072" cy="1546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675" dirty="0" smtClean="0"/>
              <a:t>26.2.2018/MP</a:t>
            </a:r>
            <a:endParaRPr lang="fi-FI" sz="675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1007604" y="555526"/>
          <a:ext cx="7486112" cy="3942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6488619" y="3696150"/>
            <a:ext cx="4956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72 %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7892775" y="2553749"/>
            <a:ext cx="4956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 smtClean="0"/>
              <a:t>79 </a:t>
            </a:r>
            <a:r>
              <a:rPr lang="fi-FI" sz="900" dirty="0"/>
              <a:t>%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7226868" y="2661761"/>
            <a:ext cx="4956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81 %</a:t>
            </a:r>
          </a:p>
        </p:txBody>
      </p:sp>
      <p:sp>
        <p:nvSpPr>
          <p:cNvPr id="19" name="Tekstiruutu 18"/>
          <p:cNvSpPr txBox="1"/>
          <p:nvPr/>
        </p:nvSpPr>
        <p:spPr>
          <a:xfrm>
            <a:off x="5768706" y="2283719"/>
            <a:ext cx="4956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 smtClean="0"/>
              <a:t>82 </a:t>
            </a:r>
            <a:r>
              <a:rPr lang="fi-FI" sz="900" dirty="0"/>
              <a:t>%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1556071" y="2886060"/>
            <a:ext cx="4956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 smtClean="0"/>
              <a:t>57 </a:t>
            </a:r>
            <a:r>
              <a:rPr lang="fi-FI" sz="900" dirty="0"/>
              <a:t>%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2951820" y="3491667"/>
            <a:ext cx="47000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25" dirty="0"/>
              <a:t>21 %</a:t>
            </a:r>
          </a:p>
        </p:txBody>
      </p:sp>
      <p:sp>
        <p:nvSpPr>
          <p:cNvPr id="22" name="Tekstiruutu 21"/>
          <p:cNvSpPr txBox="1"/>
          <p:nvPr/>
        </p:nvSpPr>
        <p:spPr>
          <a:xfrm>
            <a:off x="3636063" y="3093808"/>
            <a:ext cx="4956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 smtClean="0"/>
              <a:t>30 </a:t>
            </a:r>
            <a:r>
              <a:rPr lang="fi-FI" sz="900" dirty="0"/>
              <a:t>%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1556071" y="1745600"/>
            <a:ext cx="4187014" cy="48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v-FI" sz="1100" kern="0" dirty="0"/>
              <a:t>Offentliga konsumtionsutgifter sammanlagt </a:t>
            </a:r>
            <a:r>
              <a:rPr lang="sv-FI" sz="1100" kern="0" dirty="0" smtClean="0"/>
              <a:t>51,7 </a:t>
            </a:r>
            <a:r>
              <a:rPr lang="sv-FI" sz="1100" kern="0" dirty="0"/>
              <a:t>md €</a:t>
            </a:r>
          </a:p>
          <a:p>
            <a:pPr algn="l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v-FI" sz="1100" kern="0" dirty="0"/>
              <a:t>därav: </a:t>
            </a:r>
          </a:p>
          <a:p>
            <a:pPr algn="l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v-FI" sz="1100" kern="0" dirty="0"/>
              <a:t> -kommuner och samkommuner </a:t>
            </a:r>
            <a:r>
              <a:rPr lang="sv-FI" sz="1100" kern="0" dirty="0" smtClean="0"/>
              <a:t>34,0 </a:t>
            </a:r>
            <a:r>
              <a:rPr lang="sv-FI" sz="1100" kern="0" dirty="0"/>
              <a:t>md € (</a:t>
            </a:r>
            <a:r>
              <a:rPr lang="sv-FI" sz="1100" kern="0" dirty="0" smtClean="0"/>
              <a:t>65,7 </a:t>
            </a:r>
            <a:r>
              <a:rPr lang="sv-FI" sz="1100" kern="0" dirty="0"/>
              <a:t>%)</a:t>
            </a:r>
          </a:p>
        </p:txBody>
      </p: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8355" y="72385"/>
            <a:ext cx="7195361" cy="54740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v-FI" sz="2000" kern="0" spc="0" dirty="0">
                <a:solidFill>
                  <a:sysClr val="windowText" lastClr="000000"/>
                </a:solidFill>
              </a:rPr>
              <a:t/>
            </a:r>
            <a:br>
              <a:rPr lang="sv-FI" sz="2000" kern="0" spc="0" dirty="0">
                <a:solidFill>
                  <a:sysClr val="windowText" lastClr="000000"/>
                </a:solidFill>
              </a:rPr>
            </a:br>
            <a:r>
              <a:rPr lang="sv-FI" sz="2000" kern="0" spc="0" dirty="0">
                <a:solidFill>
                  <a:sysClr val="windowText" lastClr="000000"/>
                </a:solidFill>
              </a:rPr>
              <a:t/>
            </a:r>
            <a:br>
              <a:rPr lang="sv-FI" sz="2000" kern="0" spc="0" dirty="0">
                <a:solidFill>
                  <a:sysClr val="windowText" lastClr="000000"/>
                </a:solidFill>
              </a:rPr>
            </a:br>
            <a:r>
              <a:rPr lang="sv-FI" sz="2000" kern="0" spc="0" dirty="0">
                <a:solidFill>
                  <a:sysClr val="windowText" lastClr="000000"/>
                </a:solidFill>
              </a:rPr>
              <a:t/>
            </a:r>
            <a:br>
              <a:rPr lang="sv-FI" sz="2000" kern="0" spc="0" dirty="0">
                <a:solidFill>
                  <a:sysClr val="windowText" lastClr="000000"/>
                </a:solidFill>
              </a:rPr>
            </a:br>
            <a:r>
              <a:rPr lang="sv-FI" sz="1800" b="0" kern="0" spc="0" dirty="0">
                <a:solidFill>
                  <a:sysClr val="windowText" lastClr="000000"/>
                </a:solidFill>
              </a:rPr>
              <a:t>Offentliga konsumtionsutgifter enligt uppgift år </a:t>
            </a:r>
            <a:r>
              <a:rPr lang="sv-FI" sz="1800" b="0" kern="0" spc="0" dirty="0" smtClean="0">
                <a:solidFill>
                  <a:sysClr val="windowText" lastClr="000000"/>
                </a:solidFill>
              </a:rPr>
              <a:t>2016, </a:t>
            </a:r>
            <a:r>
              <a:rPr lang="sv-FI" sz="1800" b="0" kern="0" spc="0" dirty="0">
                <a:solidFill>
                  <a:sysClr val="windowText" lastClr="000000"/>
                </a:solidFill>
              </a:rPr>
              <a:t>md €</a:t>
            </a:r>
            <a:br>
              <a:rPr lang="sv-FI" sz="1800" b="0" kern="0" spc="0" dirty="0">
                <a:solidFill>
                  <a:sysClr val="windowText" lastClr="000000"/>
                </a:solidFill>
              </a:rPr>
            </a:br>
            <a:r>
              <a:rPr lang="sv-FI" sz="1200" b="0" kern="0" spc="0" dirty="0">
                <a:solidFill>
                  <a:sysClr val="windowText" lastClr="000000"/>
                </a:solidFill>
              </a:rPr>
              <a:t>Källa: Statistikcentralen</a:t>
            </a:r>
            <a:endParaRPr lang="fi-FI" sz="1200" b="0" dirty="0"/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2195736" y="4083918"/>
            <a:ext cx="642439" cy="21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900" dirty="0">
                <a:solidFill>
                  <a:schemeClr val="tx1"/>
                </a:solidFill>
              </a:rPr>
              <a:t>Försvar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577566" y="4083918"/>
            <a:ext cx="698293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900" dirty="0">
                <a:solidFill>
                  <a:schemeClr val="tx1"/>
                </a:solidFill>
              </a:rPr>
              <a:t>Närings-livfrågor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1516732" y="4083918"/>
            <a:ext cx="679004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900" dirty="0">
                <a:solidFill>
                  <a:schemeClr val="tx1"/>
                </a:solidFill>
              </a:rPr>
              <a:t>Allmän offentlig förvalt-</a:t>
            </a:r>
          </a:p>
          <a:p>
            <a:pPr eaLnBrk="1" hangingPunct="1">
              <a:lnSpc>
                <a:spcPct val="90000"/>
              </a:lnSpc>
            </a:pPr>
            <a:r>
              <a:rPr lang="fi-FI" sz="900" dirty="0">
                <a:solidFill>
                  <a:schemeClr val="tx1"/>
                </a:solidFill>
              </a:rPr>
              <a:t>ning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6430810" y="4083919"/>
            <a:ext cx="661470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900" dirty="0">
                <a:solidFill>
                  <a:schemeClr val="tx1"/>
                </a:solidFill>
              </a:rPr>
              <a:t> Fritid, kultur, religion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2843808" y="4083918"/>
            <a:ext cx="783979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900" dirty="0">
                <a:solidFill>
                  <a:schemeClr val="tx1"/>
                </a:solidFill>
              </a:rPr>
              <a:t>Samhäll-skydd och rätts-skipning</a:t>
            </a: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4283968" y="4083918"/>
            <a:ext cx="525100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900" dirty="0">
                <a:solidFill>
                  <a:schemeClr val="tx1"/>
                </a:solidFill>
              </a:rPr>
              <a:t>Miljö-skydd</a:t>
            </a: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4875373" y="4083918"/>
            <a:ext cx="848755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900" dirty="0">
                <a:solidFill>
                  <a:schemeClr val="tx1"/>
                </a:solidFill>
              </a:rPr>
              <a:t>Bostads-försörjning och samh.-utveckl.</a:t>
            </a: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7164288" y="4083918"/>
            <a:ext cx="576064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900" dirty="0">
                <a:solidFill>
                  <a:schemeClr val="tx1"/>
                </a:solidFill>
              </a:rPr>
              <a:t>Utbild-ning</a:t>
            </a: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7812360" y="4083918"/>
            <a:ext cx="703563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900" dirty="0">
                <a:solidFill>
                  <a:schemeClr val="tx1"/>
                </a:solidFill>
              </a:rPr>
              <a:t>Social trygghet</a:t>
            </a: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5724128" y="4083919"/>
            <a:ext cx="684076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900" dirty="0">
                <a:solidFill>
                  <a:schemeClr val="tx1"/>
                </a:solidFill>
              </a:rPr>
              <a:t>Hälso- och sjukvård</a:t>
            </a:r>
          </a:p>
        </p:txBody>
      </p:sp>
    </p:spTree>
    <p:extLst>
      <p:ext uri="{BB962C8B-B14F-4D97-AF65-F5344CB8AC3E}">
        <p14:creationId xmlns:p14="http://schemas.microsoft.com/office/powerpoint/2010/main" val="391153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6926797" y="4931900"/>
            <a:ext cx="1337072" cy="1620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675" smtClean="0"/>
              <a:t>22.9.2017/MP</a:t>
            </a:r>
            <a:endParaRPr lang="fi-FI" sz="675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683568" y="916071"/>
          <a:ext cx="7704856" cy="3572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8172400" y="681540"/>
            <a:ext cx="155492" cy="1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25" dirty="0">
                <a:solidFill>
                  <a:schemeClr val="accent1"/>
                </a:solidFill>
              </a:rPr>
              <a:t>%</a:t>
            </a:r>
          </a:p>
        </p:txBody>
      </p:sp>
      <p:cxnSp>
        <p:nvCxnSpPr>
          <p:cNvPr id="48" name="Suora yhdysviiva 47"/>
          <p:cNvCxnSpPr/>
          <p:nvPr/>
        </p:nvCxnSpPr>
        <p:spPr>
          <a:xfrm>
            <a:off x="1115616" y="2813400"/>
            <a:ext cx="6948000" cy="0"/>
          </a:xfrm>
          <a:prstGeom prst="line">
            <a:avLst/>
          </a:prstGeom>
          <a:ln w="6350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uora yhdysviiva 48"/>
          <p:cNvCxnSpPr/>
          <p:nvPr/>
        </p:nvCxnSpPr>
        <p:spPr>
          <a:xfrm>
            <a:off x="1152352" y="3267000"/>
            <a:ext cx="6912000" cy="0"/>
          </a:xfrm>
          <a:prstGeom prst="line">
            <a:avLst/>
          </a:prstGeom>
          <a:ln w="6350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uora yhdysviiva 49"/>
          <p:cNvCxnSpPr/>
          <p:nvPr/>
        </p:nvCxnSpPr>
        <p:spPr>
          <a:xfrm>
            <a:off x="1152352" y="3715200"/>
            <a:ext cx="6912000" cy="0"/>
          </a:xfrm>
          <a:prstGeom prst="line">
            <a:avLst/>
          </a:prstGeom>
          <a:ln w="6350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uora yhdysviiva 50"/>
          <p:cNvCxnSpPr/>
          <p:nvPr/>
        </p:nvCxnSpPr>
        <p:spPr>
          <a:xfrm>
            <a:off x="1115616" y="1908000"/>
            <a:ext cx="6948000" cy="0"/>
          </a:xfrm>
          <a:prstGeom prst="line">
            <a:avLst/>
          </a:prstGeom>
          <a:ln w="6350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iruutu 13"/>
          <p:cNvSpPr txBox="1"/>
          <p:nvPr/>
        </p:nvSpPr>
        <p:spPr>
          <a:xfrm>
            <a:off x="8080199" y="2679763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/>
              <a:t>30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8080199" y="2247715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/>
              <a:t>40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8080199" y="1329613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/>
              <a:t>60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8177982" y="4029913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/>
              <a:t>0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8080199" y="358175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/>
              <a:t>10</a:t>
            </a:r>
          </a:p>
        </p:txBody>
      </p:sp>
      <p:sp>
        <p:nvSpPr>
          <p:cNvPr id="19" name="Tekstiruutu 18"/>
          <p:cNvSpPr txBox="1"/>
          <p:nvPr/>
        </p:nvSpPr>
        <p:spPr>
          <a:xfrm>
            <a:off x="8080199" y="3127925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/>
              <a:t>20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8080199" y="897565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/>
              <a:t>70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8080199" y="1777775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/>
              <a:t>50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888116" y="681540"/>
            <a:ext cx="155492" cy="1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25" dirty="0">
                <a:solidFill>
                  <a:schemeClr val="accent1"/>
                </a:solidFill>
              </a:rPr>
              <a:t>%</a:t>
            </a:r>
          </a:p>
        </p:txBody>
      </p:sp>
      <p:cxnSp>
        <p:nvCxnSpPr>
          <p:cNvPr id="25" name="Suora yhdysviiva 24"/>
          <p:cNvCxnSpPr/>
          <p:nvPr/>
        </p:nvCxnSpPr>
        <p:spPr>
          <a:xfrm>
            <a:off x="1115616" y="2362500"/>
            <a:ext cx="6948000" cy="0"/>
          </a:xfrm>
          <a:prstGeom prst="line">
            <a:avLst/>
          </a:prstGeom>
          <a:ln w="6350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395536" y="195486"/>
            <a:ext cx="8586375" cy="630162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600" spc="-30">
                <a:solidFill>
                  <a:srgbClr val="002E63"/>
                </a:solidFill>
                <a:latin typeface="Verdana"/>
                <a:ea typeface="Verdana" pitchFamily="34" charset="0"/>
                <a:cs typeface="Verdan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defTabSz="9144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800" b="0" kern="0" spc="0" dirty="0" err="1">
                <a:solidFill>
                  <a:srgbClr val="002060"/>
                </a:solidFill>
                <a:ea typeface="+mj-ea"/>
              </a:rPr>
              <a:t>Lokalförvaltningens</a:t>
            </a:r>
            <a:r>
              <a:rPr lang="fi-FI" sz="1800" b="0" kern="0" spc="0" dirty="0">
                <a:solidFill>
                  <a:srgbClr val="002060"/>
                </a:solidFill>
                <a:ea typeface="+mj-ea"/>
              </a:rPr>
              <a:t> </a:t>
            </a:r>
            <a:r>
              <a:rPr lang="fi-FI" sz="1800" b="0" kern="0" spc="0" dirty="0" err="1">
                <a:solidFill>
                  <a:srgbClr val="002060"/>
                </a:solidFill>
                <a:ea typeface="+mj-ea"/>
              </a:rPr>
              <a:t>andel</a:t>
            </a:r>
            <a:r>
              <a:rPr lang="fi-FI" sz="1800" b="0" kern="0" spc="0" dirty="0">
                <a:solidFill>
                  <a:srgbClr val="002060"/>
                </a:solidFill>
                <a:ea typeface="+mj-ea"/>
              </a:rPr>
              <a:t> av de </a:t>
            </a:r>
            <a:r>
              <a:rPr lang="fi-FI" sz="1800" b="0" kern="0" spc="0" dirty="0" err="1">
                <a:solidFill>
                  <a:srgbClr val="002060"/>
                </a:solidFill>
                <a:ea typeface="+mj-ea"/>
              </a:rPr>
              <a:t>offentliga</a:t>
            </a:r>
            <a:r>
              <a:rPr lang="fi-FI" sz="1800" b="0" kern="0" spc="0" dirty="0">
                <a:solidFill>
                  <a:srgbClr val="002060"/>
                </a:solidFill>
                <a:ea typeface="+mj-ea"/>
              </a:rPr>
              <a:t> </a:t>
            </a:r>
            <a:r>
              <a:rPr lang="fi-FI" sz="1800" b="0" kern="0" spc="0" dirty="0" err="1">
                <a:solidFill>
                  <a:srgbClr val="002060"/>
                </a:solidFill>
                <a:ea typeface="+mj-ea"/>
              </a:rPr>
              <a:t>samfundens</a:t>
            </a:r>
            <a:r>
              <a:rPr lang="fi-FI" sz="1800" b="0" kern="0" spc="0" dirty="0">
                <a:solidFill>
                  <a:srgbClr val="002060"/>
                </a:solidFill>
                <a:ea typeface="+mj-ea"/>
              </a:rPr>
              <a:t> </a:t>
            </a:r>
            <a:r>
              <a:rPr lang="fi-FI" sz="1800" b="0" kern="0" spc="0" dirty="0" err="1">
                <a:solidFill>
                  <a:srgbClr val="002060"/>
                </a:solidFill>
                <a:ea typeface="+mj-ea"/>
              </a:rPr>
              <a:t>totala</a:t>
            </a:r>
            <a:r>
              <a:rPr lang="fi-FI" sz="1800" b="0" kern="0" spc="0" dirty="0">
                <a:solidFill>
                  <a:srgbClr val="002060"/>
                </a:solidFill>
                <a:ea typeface="+mj-ea"/>
              </a:rPr>
              <a:t> </a:t>
            </a:r>
            <a:r>
              <a:rPr lang="fi-FI" sz="1800" b="0" kern="0" spc="0" dirty="0" err="1" smtClean="0">
                <a:solidFill>
                  <a:srgbClr val="002060"/>
                </a:solidFill>
                <a:ea typeface="+mj-ea"/>
              </a:rPr>
              <a:t>utgifter</a:t>
            </a:r>
            <a:endParaRPr lang="fi-FI" sz="1800" b="0" kern="0" spc="0" dirty="0" smtClean="0">
              <a:solidFill>
                <a:srgbClr val="002060"/>
              </a:solidFill>
              <a:ea typeface="+mj-ea"/>
            </a:endParaRPr>
          </a:p>
          <a:p>
            <a:pPr algn="ctr" defTabSz="9144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800" b="0" kern="0" spc="0" dirty="0" smtClean="0">
                <a:solidFill>
                  <a:srgbClr val="002060"/>
                </a:solidFill>
                <a:ea typeface="+mj-ea"/>
              </a:rPr>
              <a:t> </a:t>
            </a:r>
            <a:r>
              <a:rPr lang="fi-FI" sz="1800" b="0" kern="0" spc="0" dirty="0" err="1">
                <a:solidFill>
                  <a:srgbClr val="002060"/>
                </a:solidFill>
                <a:ea typeface="+mj-ea"/>
              </a:rPr>
              <a:t>åren</a:t>
            </a:r>
            <a:r>
              <a:rPr lang="fi-FI" sz="1800" b="0" kern="0" spc="0" dirty="0">
                <a:solidFill>
                  <a:srgbClr val="002060"/>
                </a:solidFill>
                <a:ea typeface="+mj-ea"/>
              </a:rPr>
              <a:t> </a:t>
            </a:r>
            <a:r>
              <a:rPr lang="fi-FI" sz="1800" b="0" kern="0" spc="0" dirty="0" smtClean="0">
                <a:solidFill>
                  <a:srgbClr val="002060"/>
                </a:solidFill>
                <a:ea typeface="+mj-ea"/>
              </a:rPr>
              <a:t>1975-2021, % </a:t>
            </a:r>
            <a:r>
              <a:rPr lang="fi-FI" sz="1800" b="0" kern="0" spc="0" dirty="0">
                <a:solidFill>
                  <a:srgbClr val="002060"/>
                </a:solidFill>
                <a:ea typeface="+mj-ea"/>
              </a:rPr>
              <a:t>av BNP</a:t>
            </a:r>
          </a:p>
        </p:txBody>
      </p:sp>
      <p:sp>
        <p:nvSpPr>
          <p:cNvPr id="27" name="Tekstiruutu 26"/>
          <p:cNvSpPr txBox="1"/>
          <p:nvPr/>
        </p:nvSpPr>
        <p:spPr>
          <a:xfrm>
            <a:off x="3309761" y="2311881"/>
            <a:ext cx="3206455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300" dirty="0">
                <a:solidFill>
                  <a:srgbClr val="002060"/>
                </a:solidFill>
              </a:rPr>
              <a:t>Övriga offentliga samfund</a:t>
            </a:r>
          </a:p>
          <a:p>
            <a:pPr algn="l"/>
            <a:r>
              <a:rPr lang="fi-FI" sz="1300" dirty="0">
                <a:solidFill>
                  <a:srgbClr val="002060"/>
                </a:solidFill>
              </a:rPr>
              <a:t>(staten </a:t>
            </a:r>
            <a:r>
              <a:rPr lang="fi-FI" sz="1300" dirty="0" err="1">
                <a:solidFill>
                  <a:srgbClr val="002060"/>
                </a:solidFill>
              </a:rPr>
              <a:t>och</a:t>
            </a:r>
            <a:r>
              <a:rPr lang="fi-FI" sz="1300" dirty="0">
                <a:solidFill>
                  <a:srgbClr val="002060"/>
                </a:solidFill>
              </a:rPr>
              <a:t> </a:t>
            </a:r>
            <a:r>
              <a:rPr lang="fi-FI" sz="1300" dirty="0" err="1" smtClean="0">
                <a:solidFill>
                  <a:srgbClr val="002060"/>
                </a:solidFill>
              </a:rPr>
              <a:t>socialskyddsfonderna</a:t>
            </a:r>
            <a:r>
              <a:rPr lang="fi-FI" sz="1300" dirty="0" smtClean="0">
                <a:solidFill>
                  <a:srgbClr val="002060"/>
                </a:solidFill>
              </a:rPr>
              <a:t>,</a:t>
            </a:r>
          </a:p>
          <a:p>
            <a:pPr algn="l"/>
            <a:r>
              <a:rPr lang="fi-FI" sz="1300" dirty="0">
                <a:solidFill>
                  <a:srgbClr val="002060"/>
                </a:solidFill>
              </a:rPr>
              <a:t> </a:t>
            </a:r>
            <a:r>
              <a:rPr lang="fi-FI" sz="1300" dirty="0" smtClean="0">
                <a:solidFill>
                  <a:srgbClr val="002060"/>
                </a:solidFill>
              </a:rPr>
              <a:t> </a:t>
            </a:r>
            <a:r>
              <a:rPr lang="fi-FI" sz="1300" dirty="0" err="1" smtClean="0">
                <a:solidFill>
                  <a:srgbClr val="002060"/>
                </a:solidFill>
              </a:rPr>
              <a:t>åren</a:t>
            </a:r>
            <a:r>
              <a:rPr lang="fi-FI" sz="1300" dirty="0" smtClean="0">
                <a:solidFill>
                  <a:srgbClr val="002060"/>
                </a:solidFill>
              </a:rPr>
              <a:t> 2019-2021 </a:t>
            </a:r>
            <a:r>
              <a:rPr lang="fi-FI" sz="1300" dirty="0" err="1" smtClean="0">
                <a:solidFill>
                  <a:srgbClr val="002060"/>
                </a:solidFill>
              </a:rPr>
              <a:t>även</a:t>
            </a:r>
            <a:r>
              <a:rPr lang="fi-FI" sz="1300" dirty="0" smtClean="0">
                <a:solidFill>
                  <a:srgbClr val="002060"/>
                </a:solidFill>
              </a:rPr>
              <a:t> </a:t>
            </a:r>
            <a:r>
              <a:rPr lang="fi-FI" sz="1300" dirty="0" err="1" smtClean="0">
                <a:solidFill>
                  <a:srgbClr val="002060"/>
                </a:solidFill>
              </a:rPr>
              <a:t>landskapen</a:t>
            </a:r>
            <a:r>
              <a:rPr lang="fi-FI" sz="1300" dirty="0" smtClean="0">
                <a:solidFill>
                  <a:srgbClr val="002060"/>
                </a:solidFill>
              </a:rPr>
              <a:t>)</a:t>
            </a:r>
            <a:endParaRPr lang="fi-FI" sz="1300" dirty="0">
              <a:solidFill>
                <a:srgbClr val="002060"/>
              </a:solidFill>
            </a:endParaRPr>
          </a:p>
        </p:txBody>
      </p:sp>
      <p:sp>
        <p:nvSpPr>
          <p:cNvPr id="28" name="Tekstiruutu 27"/>
          <p:cNvSpPr txBox="1"/>
          <p:nvPr/>
        </p:nvSpPr>
        <p:spPr>
          <a:xfrm>
            <a:off x="3275856" y="3503498"/>
            <a:ext cx="17298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300" dirty="0"/>
              <a:t>Lokalförvaltningen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5234607" y="4731990"/>
            <a:ext cx="351385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800" dirty="0" err="1"/>
              <a:t>Källa</a:t>
            </a:r>
            <a:r>
              <a:rPr lang="fi-FI" sz="800" dirty="0"/>
              <a:t>: </a:t>
            </a:r>
            <a:r>
              <a:rPr lang="fi-FI" sz="800" dirty="0" err="1"/>
              <a:t>Åren</a:t>
            </a:r>
            <a:r>
              <a:rPr lang="fi-FI" sz="800" dirty="0"/>
              <a:t> </a:t>
            </a:r>
            <a:r>
              <a:rPr lang="fi-FI" sz="800" dirty="0" smtClean="0"/>
              <a:t>1975–2016 </a:t>
            </a:r>
            <a:r>
              <a:rPr lang="fi-FI" sz="800" dirty="0" err="1"/>
              <a:t>Statistikcentralen</a:t>
            </a:r>
            <a:r>
              <a:rPr lang="fi-FI" sz="800" dirty="0"/>
              <a:t>, </a:t>
            </a:r>
            <a:r>
              <a:rPr lang="fi-FI" sz="800" dirty="0" err="1"/>
              <a:t>prognos</a:t>
            </a:r>
            <a:r>
              <a:rPr lang="fi-FI" sz="800" dirty="0"/>
              <a:t> </a:t>
            </a:r>
            <a:r>
              <a:rPr lang="fi-FI" sz="800" dirty="0" smtClean="0"/>
              <a:t>2017–2021 </a:t>
            </a:r>
            <a:r>
              <a:rPr lang="fi-FI" sz="800" dirty="0"/>
              <a:t>FM </a:t>
            </a:r>
          </a:p>
        </p:txBody>
      </p:sp>
    </p:spTree>
    <p:extLst>
      <p:ext uri="{BB962C8B-B14F-4D97-AF65-F5344CB8AC3E}">
        <p14:creationId xmlns:p14="http://schemas.microsoft.com/office/powerpoint/2010/main" val="158308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683568" y="653885"/>
          <a:ext cx="7668852" cy="3785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8082391" y="411510"/>
            <a:ext cx="55816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125" dirty="0" smtClean="0">
                <a:solidFill>
                  <a:srgbClr val="002E63"/>
                </a:solidFill>
                <a:cs typeface="Arial" charset="0"/>
              </a:rPr>
              <a:t>md </a:t>
            </a:r>
            <a:r>
              <a:rPr lang="fi-FI" sz="1125" dirty="0">
                <a:solidFill>
                  <a:srgbClr val="002E63"/>
                </a:solidFill>
                <a:cs typeface="Arial" charset="0"/>
              </a:rPr>
              <a:t>€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8340000" y="3582238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>
                <a:solidFill>
                  <a:srgbClr val="002E63"/>
                </a:solidFill>
                <a:cs typeface="Arial" charset="0"/>
              </a:rPr>
              <a:t>5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8242217" y="3096238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>
                <a:solidFill>
                  <a:srgbClr val="002E63"/>
                </a:solidFill>
                <a:cs typeface="Arial" charset="0"/>
              </a:rPr>
              <a:t>10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8242217" y="2607538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>
                <a:solidFill>
                  <a:srgbClr val="002E63"/>
                </a:solidFill>
                <a:cs typeface="Arial" charset="0"/>
              </a:rPr>
              <a:t>15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8242217" y="2105338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>
                <a:solidFill>
                  <a:srgbClr val="002E63"/>
                </a:solidFill>
                <a:cs typeface="Arial" charset="0"/>
              </a:rPr>
              <a:t>20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8242217" y="1608538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>
                <a:solidFill>
                  <a:srgbClr val="002E63"/>
                </a:solidFill>
                <a:cs typeface="Arial" charset="0"/>
              </a:rPr>
              <a:t>25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8242217" y="620338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>
                <a:solidFill>
                  <a:srgbClr val="002E63"/>
                </a:solidFill>
                <a:cs typeface="Arial" charset="0"/>
              </a:rPr>
              <a:t>35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8340000" y="4029912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>
                <a:solidFill>
                  <a:srgbClr val="002E63"/>
                </a:solidFill>
                <a:cs typeface="Arial" charset="0"/>
              </a:rPr>
              <a:t>0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683569" y="411510"/>
            <a:ext cx="55816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125" dirty="0" smtClean="0">
                <a:solidFill>
                  <a:srgbClr val="002E63"/>
                </a:solidFill>
                <a:cs typeface="Arial" charset="0"/>
              </a:rPr>
              <a:t>md </a:t>
            </a:r>
            <a:r>
              <a:rPr lang="fi-FI" sz="1125" dirty="0">
                <a:solidFill>
                  <a:srgbClr val="002E63"/>
                </a:solidFill>
                <a:cs typeface="Arial" charset="0"/>
              </a:rPr>
              <a:t>€</a:t>
            </a:r>
          </a:p>
        </p:txBody>
      </p:sp>
      <p:cxnSp>
        <p:nvCxnSpPr>
          <p:cNvPr id="6" name="Suora yhdysviiva 5"/>
          <p:cNvCxnSpPr/>
          <p:nvPr/>
        </p:nvCxnSpPr>
        <p:spPr>
          <a:xfrm>
            <a:off x="6372200" y="714837"/>
            <a:ext cx="0" cy="3510000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uora yhdysviiva 15"/>
          <p:cNvCxnSpPr/>
          <p:nvPr/>
        </p:nvCxnSpPr>
        <p:spPr>
          <a:xfrm>
            <a:off x="3923928" y="719430"/>
            <a:ext cx="0" cy="3510000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kstiruutu 12"/>
          <p:cNvSpPr txBox="1"/>
          <p:nvPr/>
        </p:nvSpPr>
        <p:spPr>
          <a:xfrm>
            <a:off x="3851920" y="1233576"/>
            <a:ext cx="7184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000" dirty="0">
                <a:cs typeface="Arial" charset="0"/>
              </a:rPr>
              <a:t>-3,2 %/</a:t>
            </a:r>
          </a:p>
          <a:p>
            <a:pPr algn="l"/>
            <a:r>
              <a:rPr lang="fi-FI" sz="1000" dirty="0">
                <a:cs typeface="Arial" charset="0"/>
              </a:rPr>
              <a:t> </a:t>
            </a:r>
            <a:r>
              <a:rPr lang="fi-FI" sz="1000" dirty="0" err="1" smtClean="0">
                <a:cs typeface="Arial" charset="0"/>
              </a:rPr>
              <a:t>år</a:t>
            </a:r>
            <a:endParaRPr lang="fi-FI" sz="1000" dirty="0">
              <a:cs typeface="Arial" charset="0"/>
            </a:endParaRPr>
          </a:p>
        </p:txBody>
      </p:sp>
      <p:sp>
        <p:nvSpPr>
          <p:cNvPr id="18" name="Tekstiruutu 17"/>
          <p:cNvSpPr txBox="1"/>
          <p:nvPr/>
        </p:nvSpPr>
        <p:spPr>
          <a:xfrm>
            <a:off x="1943807" y="1950028"/>
            <a:ext cx="960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000" dirty="0">
                <a:cs typeface="Arial" charset="0"/>
              </a:rPr>
              <a:t>+4,7 % / </a:t>
            </a:r>
            <a:r>
              <a:rPr lang="fi-FI" sz="1000" dirty="0" err="1" smtClean="0">
                <a:cs typeface="Arial" charset="0"/>
              </a:rPr>
              <a:t>år</a:t>
            </a:r>
            <a:endParaRPr lang="fi-FI" sz="1000" dirty="0">
              <a:cs typeface="Arial" charset="0"/>
            </a:endParaRPr>
          </a:p>
        </p:txBody>
      </p:sp>
      <p:sp>
        <p:nvSpPr>
          <p:cNvPr id="19" name="Tekstiruutu 18"/>
          <p:cNvSpPr txBox="1"/>
          <p:nvPr/>
        </p:nvSpPr>
        <p:spPr>
          <a:xfrm>
            <a:off x="6642329" y="733658"/>
            <a:ext cx="960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000" dirty="0">
                <a:cs typeface="Arial" charset="0"/>
              </a:rPr>
              <a:t>+1,6 % / </a:t>
            </a:r>
            <a:r>
              <a:rPr lang="fi-FI" sz="1000" dirty="0" err="1" smtClean="0">
                <a:cs typeface="Arial" charset="0"/>
              </a:rPr>
              <a:t>år</a:t>
            </a:r>
            <a:endParaRPr lang="fi-FI" sz="1000" dirty="0">
              <a:cs typeface="Arial" charset="0"/>
            </a:endParaRPr>
          </a:p>
        </p:txBody>
      </p:sp>
      <p:sp>
        <p:nvSpPr>
          <p:cNvPr id="20" name="Tekstiruutu 19"/>
          <p:cNvSpPr txBox="1"/>
          <p:nvPr/>
        </p:nvSpPr>
        <p:spPr>
          <a:xfrm>
            <a:off x="4914137" y="977920"/>
            <a:ext cx="960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000" dirty="0">
                <a:cs typeface="Arial" charset="0"/>
              </a:rPr>
              <a:t>+3,1 % / </a:t>
            </a:r>
            <a:r>
              <a:rPr lang="fi-FI" sz="1000" dirty="0" err="1" smtClean="0">
                <a:cs typeface="Arial" charset="0"/>
              </a:rPr>
              <a:t>år</a:t>
            </a:r>
            <a:endParaRPr lang="fi-FI" sz="1000" dirty="0">
              <a:cs typeface="Arial" charset="0"/>
            </a:endParaRPr>
          </a:p>
        </p:txBody>
      </p:sp>
      <p:cxnSp>
        <p:nvCxnSpPr>
          <p:cNvPr id="21" name="Suora yhdysviiva 20"/>
          <p:cNvCxnSpPr/>
          <p:nvPr/>
        </p:nvCxnSpPr>
        <p:spPr>
          <a:xfrm>
            <a:off x="4451334" y="714837"/>
            <a:ext cx="0" cy="3510000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kstiruutu 21"/>
          <p:cNvSpPr txBox="1"/>
          <p:nvPr/>
        </p:nvSpPr>
        <p:spPr>
          <a:xfrm>
            <a:off x="8242217" y="108593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>
                <a:solidFill>
                  <a:srgbClr val="002E63"/>
                </a:solidFill>
                <a:cs typeface="Arial" charset="0"/>
              </a:rPr>
              <a:t>30</a:t>
            </a:r>
          </a:p>
        </p:txBody>
      </p:sp>
      <p:sp>
        <p:nvSpPr>
          <p:cNvPr id="23" name="Päivämäärän paikkamerkki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z="800" smtClean="0"/>
              <a:t>26.2.2018/MP</a:t>
            </a:r>
            <a:endParaRPr lang="fi-FI" sz="800" dirty="0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115616" y="51215"/>
            <a:ext cx="7290031" cy="647384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600" spc="-30">
                <a:solidFill>
                  <a:srgbClr val="002E63"/>
                </a:solidFill>
                <a:latin typeface="Verdana"/>
                <a:ea typeface="Verdana" pitchFamily="34" charset="0"/>
                <a:cs typeface="Verdan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>
              <a:defRPr/>
            </a:pPr>
            <a:r>
              <a:rPr lang="sv-FI" sz="1800" b="0" dirty="0">
                <a:solidFill>
                  <a:schemeClr val="tx2"/>
                </a:solidFill>
              </a:rPr>
              <a:t>Lokalförvaltningens konsumtionsutgifter enligt uppgift</a:t>
            </a:r>
            <a:br>
              <a:rPr lang="sv-FI" sz="1800" b="0" dirty="0">
                <a:solidFill>
                  <a:schemeClr val="tx2"/>
                </a:solidFill>
              </a:rPr>
            </a:br>
            <a:r>
              <a:rPr lang="sv-FI" sz="1800" b="0" dirty="0">
                <a:solidFill>
                  <a:schemeClr val="tx2"/>
                </a:solidFill>
              </a:rPr>
              <a:t>åren </a:t>
            </a:r>
            <a:r>
              <a:rPr lang="sv-FI" sz="1800" b="0" dirty="0" smtClean="0">
                <a:solidFill>
                  <a:schemeClr val="tx2"/>
                </a:solidFill>
              </a:rPr>
              <a:t>1975–2016, </a:t>
            </a:r>
            <a:r>
              <a:rPr lang="sv-FI" sz="1800" b="0" dirty="0">
                <a:solidFill>
                  <a:schemeClr val="tx2"/>
                </a:solidFill>
              </a:rPr>
              <a:t>md € (</a:t>
            </a:r>
            <a:r>
              <a:rPr lang="sv-FI" sz="1800" b="0" dirty="0" smtClean="0">
                <a:solidFill>
                  <a:schemeClr val="tx2"/>
                </a:solidFill>
              </a:rPr>
              <a:t>2016 </a:t>
            </a:r>
            <a:r>
              <a:rPr lang="sv-FI" sz="1800" b="0" dirty="0">
                <a:solidFill>
                  <a:schemeClr val="tx2"/>
                </a:solidFill>
              </a:rPr>
              <a:t>års priser</a:t>
            </a:r>
            <a:r>
              <a:rPr lang="sv-FI" sz="1800" b="0" baseline="30000" dirty="0">
                <a:solidFill>
                  <a:schemeClr val="tx2"/>
                </a:solidFill>
              </a:rPr>
              <a:t>1</a:t>
            </a:r>
            <a:r>
              <a:rPr lang="sv-FI" sz="1800" b="0" dirty="0">
                <a:solidFill>
                  <a:schemeClr val="tx2"/>
                </a:solidFill>
              </a:rPr>
              <a:t>)</a:t>
            </a:r>
            <a:endParaRPr lang="fi-FI" sz="1800" b="0" dirty="0">
              <a:solidFill>
                <a:schemeClr val="tx2"/>
              </a:solidFill>
            </a:endParaRPr>
          </a:p>
        </p:txBody>
      </p:sp>
      <p:sp>
        <p:nvSpPr>
          <p:cNvPr id="26" name="Tekstiruutu 25"/>
          <p:cNvSpPr txBox="1"/>
          <p:nvPr/>
        </p:nvSpPr>
        <p:spPr>
          <a:xfrm>
            <a:off x="1043608" y="4429150"/>
            <a:ext cx="42242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900" dirty="0"/>
              <a:t>1) </a:t>
            </a:r>
            <a:r>
              <a:rPr lang="fi-FI" sz="900" dirty="0" err="1"/>
              <a:t>Prisindex</a:t>
            </a:r>
            <a:r>
              <a:rPr lang="fi-FI" sz="900" dirty="0"/>
              <a:t> för </a:t>
            </a:r>
            <a:r>
              <a:rPr lang="fi-FI" sz="900" dirty="0" err="1"/>
              <a:t>offentliga</a:t>
            </a:r>
            <a:r>
              <a:rPr lang="fi-FI" sz="900" dirty="0"/>
              <a:t> </a:t>
            </a:r>
            <a:r>
              <a:rPr lang="fi-FI" sz="900" dirty="0" err="1"/>
              <a:t>utgifter</a:t>
            </a:r>
            <a:r>
              <a:rPr lang="fi-FI" sz="900" dirty="0"/>
              <a:t> (</a:t>
            </a:r>
            <a:r>
              <a:rPr lang="fi-FI" sz="900" dirty="0" err="1"/>
              <a:t>Kommunalekonomin</a:t>
            </a:r>
            <a:r>
              <a:rPr lang="fi-FI" sz="900" dirty="0"/>
              <a:t> </a:t>
            </a:r>
            <a:r>
              <a:rPr lang="fi-FI" sz="900" dirty="0" err="1"/>
              <a:t>sammanlagt</a:t>
            </a:r>
            <a:r>
              <a:rPr lang="fi-FI" sz="900" dirty="0"/>
              <a:t>)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6463458" y="4701951"/>
            <a:ext cx="26805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sv-FI" sz="800" dirty="0">
                <a:solidFill>
                  <a:schemeClr val="tx1"/>
                </a:solidFill>
              </a:rPr>
              <a:t>Källa: Statistikcentralen, Nationalräkenskaperna</a:t>
            </a:r>
          </a:p>
        </p:txBody>
      </p:sp>
    </p:spTree>
    <p:extLst>
      <p:ext uri="{BB962C8B-B14F-4D97-AF65-F5344CB8AC3E}">
        <p14:creationId xmlns:p14="http://schemas.microsoft.com/office/powerpoint/2010/main" val="11692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6246020" y="4893469"/>
            <a:ext cx="1337072" cy="1012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675" dirty="0" smtClean="0"/>
              <a:t>22.1.2019/MP</a:t>
            </a:r>
            <a:endParaRPr lang="fi-FI" sz="675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851547" y="141686"/>
            <a:ext cx="3556397" cy="4393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sz="1950" dirty="0" err="1" smtClean="0"/>
              <a:t>Statsskulden</a:t>
            </a:r>
            <a:r>
              <a:rPr lang="fi-FI" sz="1950" dirty="0" smtClean="0"/>
              <a:t> </a:t>
            </a:r>
            <a:r>
              <a:rPr lang="fi-FI" sz="1950" dirty="0"/>
              <a:t>1985-2021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116350"/>
              </p:ext>
            </p:extLst>
          </p:nvPr>
        </p:nvGraphicFramePr>
        <p:xfrm>
          <a:off x="899593" y="773907"/>
          <a:ext cx="7614845" cy="3617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6501" name="Text Box 4"/>
          <p:cNvSpPr txBox="1">
            <a:spLocks noChangeArrowheads="1"/>
          </p:cNvSpPr>
          <p:nvPr/>
        </p:nvSpPr>
        <p:spPr bwMode="auto">
          <a:xfrm>
            <a:off x="1807369" y="4418411"/>
            <a:ext cx="368260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900" dirty="0" err="1">
                <a:solidFill>
                  <a:schemeClr val="tx1"/>
                </a:solidFill>
              </a:rPr>
              <a:t>Källa</a:t>
            </a:r>
            <a:r>
              <a:rPr lang="fi-FI" sz="900" dirty="0">
                <a:solidFill>
                  <a:schemeClr val="tx1"/>
                </a:solidFill>
              </a:rPr>
              <a:t>: </a:t>
            </a:r>
            <a:r>
              <a:rPr lang="fi-FI" sz="900" dirty="0" err="1">
                <a:solidFill>
                  <a:schemeClr val="tx1"/>
                </a:solidFill>
              </a:rPr>
              <a:t>Statskontoret</a:t>
            </a:r>
            <a:r>
              <a:rPr lang="fi-FI" sz="900" dirty="0">
                <a:solidFill>
                  <a:schemeClr val="tx1"/>
                </a:solidFill>
              </a:rPr>
              <a:t>, </a:t>
            </a:r>
            <a:r>
              <a:rPr lang="fi-FI" sz="900" dirty="0" err="1">
                <a:solidFill>
                  <a:schemeClr val="tx1"/>
                </a:solidFill>
              </a:rPr>
              <a:t>prognos</a:t>
            </a:r>
            <a:r>
              <a:rPr lang="fi-FI" sz="900" dirty="0">
                <a:solidFill>
                  <a:schemeClr val="tx1"/>
                </a:solidFill>
              </a:rPr>
              <a:t> för </a:t>
            </a:r>
            <a:r>
              <a:rPr lang="fi-FI" sz="900" dirty="0" err="1">
                <a:solidFill>
                  <a:schemeClr val="tx1"/>
                </a:solidFill>
              </a:rPr>
              <a:t>åren</a:t>
            </a:r>
            <a:r>
              <a:rPr lang="fi-FI" sz="900" dirty="0">
                <a:solidFill>
                  <a:schemeClr val="tx1"/>
                </a:solidFill>
              </a:rPr>
              <a:t> 2019–2021 FM</a:t>
            </a:r>
            <a:endParaRPr lang="fi-FI" sz="900" dirty="0">
              <a:solidFill>
                <a:schemeClr val="tx1"/>
              </a:solidFill>
            </a:endParaRPr>
          </a:p>
        </p:txBody>
      </p:sp>
      <p:sp>
        <p:nvSpPr>
          <p:cNvPr id="106503" name="Text Box 6"/>
          <p:cNvSpPr txBox="1">
            <a:spLocks noChangeArrowheads="1"/>
          </p:cNvSpPr>
          <p:nvPr/>
        </p:nvSpPr>
        <p:spPr bwMode="auto">
          <a:xfrm>
            <a:off x="899592" y="469156"/>
            <a:ext cx="59984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Mrd. €</a:t>
            </a:r>
          </a:p>
        </p:txBody>
      </p:sp>
      <p:sp>
        <p:nvSpPr>
          <p:cNvPr id="106504" name="Suorakulmio 1"/>
          <p:cNvSpPr>
            <a:spLocks noChangeArrowheads="1"/>
          </p:cNvSpPr>
          <p:nvPr/>
        </p:nvSpPr>
        <p:spPr bwMode="auto">
          <a:xfrm>
            <a:off x="7978992" y="843391"/>
            <a:ext cx="535446" cy="145832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xtLst/>
        </p:spPr>
        <p:txBody>
          <a:bodyPr wrap="none" lIns="0" tIns="0" rIns="0" bIns="0" anchor="ctr"/>
          <a:lstStyle/>
          <a:p>
            <a:endParaRPr lang="fi-FI" sz="1350"/>
          </a:p>
        </p:txBody>
      </p:sp>
      <p:sp>
        <p:nvSpPr>
          <p:cNvPr id="106502" name="Text Box 5"/>
          <p:cNvSpPr txBox="1">
            <a:spLocks noChangeArrowheads="1"/>
          </p:cNvSpPr>
          <p:nvPr/>
        </p:nvSpPr>
        <p:spPr bwMode="auto">
          <a:xfrm>
            <a:off x="7927931" y="465516"/>
            <a:ext cx="6431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dirty="0">
                <a:solidFill>
                  <a:srgbClr val="EB0D3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br>
              <a:rPr lang="fi-FI" dirty="0">
                <a:solidFill>
                  <a:srgbClr val="EB0D37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dirty="0" smtClean="0">
                <a:solidFill>
                  <a:srgbClr val="EB0D3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av BNP</a:t>
            </a:r>
            <a:endParaRPr lang="fi-FI" dirty="0">
              <a:solidFill>
                <a:srgbClr val="F2103B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83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  <a:extLst>
    <a:ext uri="{05A4C25C-085E-4340-85A3-A5531E510DB2}">
      <thm15:themeFamily xmlns:thm15="http://schemas.microsoft.com/office/thememl/2012/main" name="Kuntaliitto_OnnistuvaSuomi.potx" id="{D34A764C-1D6C-47DA-9A4B-D205980E9BEB}" vid="{3B661B2C-4D1A-4452-91E8-74049B15E2B8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Kuntaliitto Onnistuva Suomi Suomi-Ruotsi 2017</Template>
  <TotalTime>3107</TotalTime>
  <Words>348</Words>
  <Application>Microsoft Office PowerPoint</Application>
  <PresentationFormat>Näytössä katseltava esitys (16:9)</PresentationFormat>
  <Paragraphs>119</Paragraphs>
  <Slides>11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Kuntaliitto suomenkielinen</vt:lpstr>
      <vt:lpstr>Mukautettu suunnittelumalli</vt:lpstr>
      <vt:lpstr>BNP och de sysselsattas (15-74 –åringar) volymförändring åren 1985-2021, %</vt:lpstr>
      <vt:lpstr>Förändring i BNP och det allmänna förtjänstnivåindexet 1985-2021, %</vt:lpstr>
      <vt:lpstr>Förändring i BNP och konsumentprisindex 1985-2021, %</vt:lpstr>
      <vt:lpstr>Förändring i BNP och det allmänna förtjänstnivåindexet 1985-2021, %</vt:lpstr>
      <vt:lpstr>Skattegrad (skatter till offentliga samfund, av BNP) åren 1975-2021</vt:lpstr>
      <vt:lpstr>   Offentliga konsumtionsutgifter enligt uppgift år 2016, md € Källa: Statistikcentralen</vt:lpstr>
      <vt:lpstr>PowerPoint-esitys</vt:lpstr>
      <vt:lpstr>PowerPoint-esitys</vt:lpstr>
      <vt:lpstr>Statsskulden 1985-2021</vt:lpstr>
      <vt:lpstr>Kommunernas och samkommunernas lånestock  1985-2021</vt:lpstr>
      <vt:lpstr>Offentliga skulden totalt (EDP-skuld) 1985-2021</vt:lpstr>
    </vt:vector>
  </TitlesOfParts>
  <Company>KL-FCG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Pukki Heikki</dc:creator>
  <cp:lastModifiedBy>Strandberg Benjamin</cp:lastModifiedBy>
  <cp:revision>119</cp:revision>
  <cp:lastPrinted>2018-02-26T07:40:42Z</cp:lastPrinted>
  <dcterms:created xsi:type="dcterms:W3CDTF">2017-08-22T05:46:58Z</dcterms:created>
  <dcterms:modified xsi:type="dcterms:W3CDTF">2019-01-28T14:53:59Z</dcterms:modified>
</cp:coreProperties>
</file>