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notesSlides/notesSlide5.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notesSlides/notesSlide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8.xml" ContentType="application/vnd.openxmlformats-officedocument.presentationml.notesSlid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3812" r:id="rId2"/>
  </p:sldMasterIdLst>
  <p:notesMasterIdLst>
    <p:notesMasterId r:id="rId17"/>
  </p:notesMasterIdLst>
  <p:sldIdLst>
    <p:sldId id="285" r:id="rId3"/>
    <p:sldId id="286" r:id="rId4"/>
    <p:sldId id="287" r:id="rId5"/>
    <p:sldId id="288" r:id="rId6"/>
    <p:sldId id="289" r:id="rId7"/>
    <p:sldId id="290" r:id="rId8"/>
    <p:sldId id="291" r:id="rId9"/>
    <p:sldId id="273" r:id="rId10"/>
    <p:sldId id="301" r:id="rId11"/>
    <p:sldId id="303" r:id="rId12"/>
    <p:sldId id="304" r:id="rId13"/>
    <p:sldId id="305" r:id="rId14"/>
    <p:sldId id="282" r:id="rId15"/>
    <p:sldId id="297" r:id="rId16"/>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311" autoAdjust="0"/>
  </p:normalViewPr>
  <p:slideViewPr>
    <p:cSldViewPr>
      <p:cViewPr varScale="1">
        <p:scale>
          <a:sx n="143" d="100"/>
          <a:sy n="143" d="100"/>
        </p:scale>
        <p:origin x="2352" y="114"/>
      </p:cViewPr>
      <p:guideLst>
        <p:guide orient="horz" pos="3162"/>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2.2497419579401646E-2"/>
          <c:w val="0.88571428571428568"/>
          <c:h val="0.90379573991070605"/>
        </c:manualLayout>
      </c:layout>
      <c:barChart>
        <c:barDir val="col"/>
        <c:grouping val="clustered"/>
        <c:varyColors val="0"/>
        <c:ser>
          <c:idx val="1"/>
          <c:order val="0"/>
          <c:tx>
            <c:strRef>
              <c:f>Sheet1!$A$2</c:f>
              <c:strCache>
                <c:ptCount val="1"/>
                <c:pt idx="0">
                  <c:v>Lånestock</c:v>
                </c:pt>
              </c:strCache>
            </c:strRef>
          </c:tx>
          <c:spPr>
            <a:solidFill>
              <a:schemeClr val="accent5">
                <a:lumMod val="60000"/>
                <a:lumOff val="40000"/>
              </a:schemeClr>
            </a:solidFill>
            <a:ln w="3175">
              <a:solidFill>
                <a:schemeClr val="tx2"/>
              </a:solidFill>
              <a:prstDash val="solid"/>
            </a:ln>
          </c:spPr>
          <c:invertIfNegative val="0"/>
          <c:cat>
            <c:strRef>
              <c:f>Sheet1!$C$1:$AB$1</c:f>
              <c:strCache>
                <c:ptCount val="26"/>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c:v>
                </c:pt>
                <c:pt idx="23">
                  <c:v>15</c:v>
                </c:pt>
                <c:pt idx="24">
                  <c:v>16</c:v>
                </c:pt>
                <c:pt idx="25">
                  <c:v>17</c:v>
                </c:pt>
              </c:strCache>
            </c:strRef>
          </c:cat>
          <c:val>
            <c:numRef>
              <c:f>Sheet1!$C$2:$AB$2</c:f>
              <c:numCache>
                <c:formatCode>General</c:formatCode>
                <c:ptCount val="26"/>
                <c:pt idx="0">
                  <c:v>5.23</c:v>
                </c:pt>
                <c:pt idx="1">
                  <c:v>5.47</c:v>
                </c:pt>
                <c:pt idx="2">
                  <c:v>4.99</c:v>
                </c:pt>
                <c:pt idx="3">
                  <c:v>4.5199999999999996</c:v>
                </c:pt>
                <c:pt idx="4">
                  <c:v>3.97</c:v>
                </c:pt>
                <c:pt idx="5">
                  <c:v>4.0999999999999996</c:v>
                </c:pt>
                <c:pt idx="6">
                  <c:v>4.09</c:v>
                </c:pt>
                <c:pt idx="7">
                  <c:v>3.87</c:v>
                </c:pt>
                <c:pt idx="8">
                  <c:v>4.03</c:v>
                </c:pt>
                <c:pt idx="9">
                  <c:v>4.3150000000000004</c:v>
                </c:pt>
                <c:pt idx="10">
                  <c:v>4.8330000000000002</c:v>
                </c:pt>
                <c:pt idx="11">
                  <c:v>5.6040000000000001</c:v>
                </c:pt>
                <c:pt idx="12">
                  <c:v>6.6230000000000002</c:v>
                </c:pt>
                <c:pt idx="13">
                  <c:v>7.7050000000000001</c:v>
                </c:pt>
                <c:pt idx="14">
                  <c:v>8.4079999999999995</c:v>
                </c:pt>
                <c:pt idx="15">
                  <c:v>9.01</c:v>
                </c:pt>
                <c:pt idx="16">
                  <c:v>9.6</c:v>
                </c:pt>
                <c:pt idx="17">
                  <c:v>10.88</c:v>
                </c:pt>
                <c:pt idx="18">
                  <c:v>11.67</c:v>
                </c:pt>
                <c:pt idx="19">
                  <c:v>12.295999999999999</c:v>
                </c:pt>
                <c:pt idx="20">
                  <c:v>13.81</c:v>
                </c:pt>
                <c:pt idx="21">
                  <c:v>15.554</c:v>
                </c:pt>
                <c:pt idx="22">
                  <c:v>16.532</c:v>
                </c:pt>
                <c:pt idx="23">
                  <c:v>17.395</c:v>
                </c:pt>
                <c:pt idx="24">
                  <c:v>18.097000000000001</c:v>
                </c:pt>
                <c:pt idx="25">
                  <c:v>18.417999999999999</c:v>
                </c:pt>
              </c:numCache>
            </c:numRef>
          </c:val>
          <c:extLst>
            <c:ext xmlns:c16="http://schemas.microsoft.com/office/drawing/2014/chart" uri="{C3380CC4-5D6E-409C-BE32-E72D297353CC}">
              <c16:uniqueId val="{00000000-0776-4065-833F-048B941BABBE}"/>
            </c:ext>
          </c:extLst>
        </c:ser>
        <c:dLbls>
          <c:showLegendKey val="0"/>
          <c:showVal val="0"/>
          <c:showCatName val="0"/>
          <c:showSerName val="0"/>
          <c:showPercent val="0"/>
          <c:showBubbleSize val="0"/>
        </c:dLbls>
        <c:gapWidth val="52"/>
        <c:axId val="175843968"/>
        <c:axId val="175846144"/>
      </c:barChart>
      <c:lineChart>
        <c:grouping val="standard"/>
        <c:varyColors val="0"/>
        <c:ser>
          <c:idx val="0"/>
          <c:order val="1"/>
          <c:tx>
            <c:strRef>
              <c:f>Sheet1!$A$3</c:f>
              <c:strCache>
                <c:ptCount val="1"/>
                <c:pt idx="0">
                  <c:v>Likvida medel</c:v>
                </c:pt>
              </c:strCache>
            </c:strRef>
          </c:tx>
          <c:spPr>
            <a:ln w="19050">
              <a:solidFill>
                <a:schemeClr val="tx1">
                  <a:lumMod val="90000"/>
                  <a:lumOff val="10000"/>
                </a:schemeClr>
              </a:solidFill>
              <a:prstDash val="solid"/>
            </a:ln>
          </c:spPr>
          <c:marker>
            <c:symbol val="circle"/>
            <c:size val="5"/>
            <c:spPr>
              <a:solidFill>
                <a:schemeClr val="tx1">
                  <a:lumMod val="90000"/>
                  <a:lumOff val="10000"/>
                </a:schemeClr>
              </a:solidFill>
            </c:spPr>
          </c:marker>
          <c:cat>
            <c:strRef>
              <c:f>Sheet1!$C$1:$AB$1</c:f>
              <c:strCache>
                <c:ptCount val="26"/>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c:v>
                </c:pt>
                <c:pt idx="23">
                  <c:v>15</c:v>
                </c:pt>
                <c:pt idx="24">
                  <c:v>16</c:v>
                </c:pt>
                <c:pt idx="25">
                  <c:v>17</c:v>
                </c:pt>
              </c:strCache>
            </c:strRef>
          </c:cat>
          <c:val>
            <c:numRef>
              <c:f>Sheet1!$C$3:$AB$3</c:f>
              <c:numCache>
                <c:formatCode>General</c:formatCode>
                <c:ptCount val="26"/>
                <c:pt idx="0">
                  <c:v>1.67</c:v>
                </c:pt>
                <c:pt idx="1">
                  <c:v>2.0699999999999998</c:v>
                </c:pt>
                <c:pt idx="2">
                  <c:v>3.12</c:v>
                </c:pt>
                <c:pt idx="3">
                  <c:v>3.19</c:v>
                </c:pt>
                <c:pt idx="4">
                  <c:v>3.16</c:v>
                </c:pt>
                <c:pt idx="5">
                  <c:v>2.64</c:v>
                </c:pt>
                <c:pt idx="6">
                  <c:v>2.54</c:v>
                </c:pt>
                <c:pt idx="7">
                  <c:v>2.69</c:v>
                </c:pt>
                <c:pt idx="8">
                  <c:v>3.1560000000000001</c:v>
                </c:pt>
                <c:pt idx="9">
                  <c:v>3.077</c:v>
                </c:pt>
                <c:pt idx="10">
                  <c:v>3.339</c:v>
                </c:pt>
                <c:pt idx="11">
                  <c:v>3.31</c:v>
                </c:pt>
                <c:pt idx="12">
                  <c:v>3.2250000000000001</c:v>
                </c:pt>
                <c:pt idx="13">
                  <c:v>3.1869999999999998</c:v>
                </c:pt>
                <c:pt idx="14">
                  <c:v>4.1219999999999999</c:v>
                </c:pt>
                <c:pt idx="15">
                  <c:v>4.3019999999999996</c:v>
                </c:pt>
                <c:pt idx="16">
                  <c:v>4.0430000000000001</c:v>
                </c:pt>
                <c:pt idx="17">
                  <c:v>4.2210000000000001</c:v>
                </c:pt>
                <c:pt idx="18">
                  <c:v>4.76</c:v>
                </c:pt>
                <c:pt idx="19">
                  <c:v>4.5350000000000001</c:v>
                </c:pt>
                <c:pt idx="20">
                  <c:v>4.1970000000000001</c:v>
                </c:pt>
                <c:pt idx="21">
                  <c:v>5.1589999999999998</c:v>
                </c:pt>
                <c:pt idx="22">
                  <c:v>5.3040000000000003</c:v>
                </c:pt>
                <c:pt idx="23">
                  <c:v>5.1079999999999997</c:v>
                </c:pt>
                <c:pt idx="24">
                  <c:v>5.6790000000000003</c:v>
                </c:pt>
                <c:pt idx="25">
                  <c:v>6.4</c:v>
                </c:pt>
              </c:numCache>
            </c:numRef>
          </c:val>
          <c:smooth val="0"/>
          <c:extLst>
            <c:ext xmlns:c16="http://schemas.microsoft.com/office/drawing/2014/chart" uri="{C3380CC4-5D6E-409C-BE32-E72D297353CC}">
              <c16:uniqueId val="{00000001-0776-4065-833F-048B941BABBE}"/>
            </c:ext>
          </c:extLst>
        </c:ser>
        <c:dLbls>
          <c:showLegendKey val="0"/>
          <c:showVal val="0"/>
          <c:showCatName val="0"/>
          <c:showSerName val="0"/>
          <c:showPercent val="0"/>
          <c:showBubbleSize val="0"/>
        </c:dLbls>
        <c:marker val="1"/>
        <c:smooth val="0"/>
        <c:axId val="175847680"/>
        <c:axId val="175857664"/>
      </c:lineChart>
      <c:catAx>
        <c:axId val="175843968"/>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300" b="0" i="0" u="none" strike="noStrike" baseline="0">
                <a:solidFill>
                  <a:srgbClr val="002060"/>
                </a:solidFill>
                <a:latin typeface="Arial Narrow" panose="020B0606020202030204" pitchFamily="34" charset="0"/>
                <a:ea typeface="Verdana"/>
                <a:cs typeface="Verdana"/>
              </a:defRPr>
            </a:pPr>
            <a:endParaRPr lang="fi-FI"/>
          </a:p>
        </c:txPr>
        <c:crossAx val="175846144"/>
        <c:crosses val="autoZero"/>
        <c:auto val="0"/>
        <c:lblAlgn val="ctr"/>
        <c:lblOffset val="100"/>
        <c:tickLblSkip val="1"/>
        <c:tickMarkSkip val="1"/>
        <c:noMultiLvlLbl val="0"/>
      </c:catAx>
      <c:valAx>
        <c:axId val="175846144"/>
        <c:scaling>
          <c:orientation val="minMax"/>
          <c:max val="20"/>
          <c:min val="0"/>
        </c:scaling>
        <c:delete val="0"/>
        <c:axPos val="l"/>
        <c:majorGridlines>
          <c:spPr>
            <a:ln w="317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350" b="0" i="0" u="none" strike="noStrike" baseline="0">
                <a:solidFill>
                  <a:srgbClr val="002060"/>
                </a:solidFill>
                <a:latin typeface="Verdana"/>
                <a:ea typeface="Verdana"/>
                <a:cs typeface="Verdana"/>
              </a:defRPr>
            </a:pPr>
            <a:endParaRPr lang="fi-FI"/>
          </a:p>
        </c:txPr>
        <c:crossAx val="175843968"/>
        <c:crosses val="autoZero"/>
        <c:crossBetween val="between"/>
        <c:majorUnit val="2"/>
        <c:minorUnit val="0.5"/>
      </c:valAx>
      <c:catAx>
        <c:axId val="175847680"/>
        <c:scaling>
          <c:orientation val="minMax"/>
        </c:scaling>
        <c:delete val="1"/>
        <c:axPos val="b"/>
        <c:numFmt formatCode="General" sourceLinked="1"/>
        <c:majorTickMark val="out"/>
        <c:minorTickMark val="none"/>
        <c:tickLblPos val="nextTo"/>
        <c:crossAx val="175857664"/>
        <c:crosses val="autoZero"/>
        <c:auto val="0"/>
        <c:lblAlgn val="ctr"/>
        <c:lblOffset val="100"/>
        <c:noMultiLvlLbl val="0"/>
      </c:catAx>
      <c:valAx>
        <c:axId val="175857664"/>
        <c:scaling>
          <c:orientation val="minMax"/>
          <c:max val="20"/>
        </c:scaling>
        <c:delete val="0"/>
        <c:axPos val="r"/>
        <c:numFmt formatCode="General" sourceLinked="1"/>
        <c:majorTickMark val="cross"/>
        <c:minorTickMark val="out"/>
        <c:tickLblPos val="nextTo"/>
        <c:spPr>
          <a:ln w="3927">
            <a:solidFill>
              <a:schemeClr val="tx1"/>
            </a:solidFill>
            <a:prstDash val="solid"/>
          </a:ln>
        </c:spPr>
        <c:txPr>
          <a:bodyPr rot="0" vert="horz"/>
          <a:lstStyle/>
          <a:p>
            <a:pPr>
              <a:defRPr sz="1350" b="0" i="0" u="none" strike="noStrike" baseline="0">
                <a:solidFill>
                  <a:srgbClr val="002060"/>
                </a:solidFill>
                <a:latin typeface="Verdana"/>
                <a:ea typeface="Verdana"/>
                <a:cs typeface="Verdana"/>
              </a:defRPr>
            </a:pPr>
            <a:endParaRPr lang="fi-FI"/>
          </a:p>
        </c:txPr>
        <c:crossAx val="175847680"/>
        <c:crosses val="max"/>
        <c:crossBetween val="between"/>
        <c:majorUnit val="2"/>
        <c:minorUnit val="0.5"/>
      </c:valAx>
      <c:spPr>
        <a:noFill/>
        <a:ln w="9525">
          <a:solidFill>
            <a:schemeClr val="tx1"/>
          </a:solidFill>
          <a:prstDash val="solid"/>
        </a:ln>
      </c:spPr>
    </c:plotArea>
    <c:legend>
      <c:legendPos val="r"/>
      <c:layout>
        <c:manualLayout>
          <c:xMode val="edge"/>
          <c:yMode val="edge"/>
          <c:x val="0.1214116985376828"/>
          <c:y val="0.11244019138755981"/>
          <c:w val="0.20658557307996075"/>
          <c:h val="0.11722488038277512"/>
        </c:manualLayout>
      </c:layout>
      <c:overlay val="0"/>
      <c:spPr>
        <a:solidFill>
          <a:schemeClr val="bg1"/>
        </a:solidFill>
        <a:ln w="3927">
          <a:solidFill>
            <a:schemeClr val="tx1"/>
          </a:solidFill>
          <a:prstDash val="solid"/>
        </a:ln>
      </c:spPr>
      <c:txPr>
        <a:bodyPr/>
        <a:lstStyle/>
        <a:p>
          <a:pPr>
            <a:defRPr sz="135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17795518382171E-2"/>
          <c:y val="2.6726057906458798E-2"/>
          <c:w val="0.94330667458893525"/>
          <c:h val="0.79756873539959239"/>
        </c:manualLayout>
      </c:layout>
      <c:barChart>
        <c:barDir val="bar"/>
        <c:grouping val="clustered"/>
        <c:varyColors val="0"/>
        <c:ser>
          <c:idx val="4"/>
          <c:order val="0"/>
          <c:tx>
            <c:strRef>
              <c:f>Sheet1!$B$1</c:f>
              <c:strCache>
                <c:ptCount val="1"/>
                <c:pt idx="0">
                  <c:v>Koncern</c:v>
                </c:pt>
              </c:strCache>
            </c:strRef>
          </c:tx>
          <c:spPr>
            <a:solidFill>
              <a:srgbClr val="0070C0"/>
            </a:solidFill>
            <a:ln w="6350">
              <a:solidFill>
                <a:schemeClr val="tx1"/>
              </a:solidFill>
              <a:prstDash val="solid"/>
            </a:ln>
          </c:spPr>
          <c:invertIfNegative val="0"/>
          <c:dLbls>
            <c:spPr>
              <a:noFill/>
              <a:ln>
                <a:noFill/>
              </a:ln>
              <a:effectLst/>
            </c:spPr>
            <c:txPr>
              <a:bodyPr wrap="square" lIns="38100" tIns="19050" rIns="38100" bIns="19050" anchor="ctr">
                <a:spAutoFit/>
              </a:bodyPr>
              <a:lstStyle/>
              <a:p>
                <a:pPr>
                  <a:defRPr sz="1200" b="0" i="0" baseline="0">
                    <a:solidFill>
                      <a:schemeClr val="bg1"/>
                    </a:solidFill>
                    <a:latin typeface="Verdana" panose="020B0604030504040204" pitchFamily="34" charset="0"/>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Sheet1!$A$2:$A$9</c:f>
              <c:numCache>
                <c:formatCode>General</c:formatCode>
                <c:ptCount val="8"/>
              </c:numCache>
            </c:numRef>
          </c:cat>
          <c:val>
            <c:numRef>
              <c:f>Sheet1!$B$2:$B$9</c:f>
              <c:numCache>
                <c:formatCode>0</c:formatCode>
                <c:ptCount val="8"/>
                <c:pt idx="0">
                  <c:v>6298.9256556620285</c:v>
                </c:pt>
                <c:pt idx="1">
                  <c:v>7971.8001812130087</c:v>
                </c:pt>
                <c:pt idx="2">
                  <c:v>6448.1715201330544</c:v>
                </c:pt>
                <c:pt idx="3">
                  <c:v>5260.5921225278526</c:v>
                </c:pt>
                <c:pt idx="4">
                  <c:v>4657.8544880836162</c:v>
                </c:pt>
                <c:pt idx="5">
                  <c:v>4702.3251188775785</c:v>
                </c:pt>
                <c:pt idx="6">
                  <c:v>4296.4742995615206</c:v>
                </c:pt>
                <c:pt idx="7">
                  <c:v>4180.9532002752921</c:v>
                </c:pt>
              </c:numCache>
            </c:numRef>
          </c:val>
          <c:extLst>
            <c:ext xmlns:c16="http://schemas.microsoft.com/office/drawing/2014/chart" uri="{C3380CC4-5D6E-409C-BE32-E72D297353CC}">
              <c16:uniqueId val="{00000001-6E5E-435A-B824-ABFEB19F3044}"/>
            </c:ext>
          </c:extLst>
        </c:ser>
        <c:ser>
          <c:idx val="0"/>
          <c:order val="1"/>
          <c:tx>
            <c:strRef>
              <c:f>Sheet1!$C$1</c:f>
              <c:strCache>
                <c:ptCount val="1"/>
                <c:pt idx="0">
                  <c:v>Kommun</c:v>
                </c:pt>
              </c:strCache>
            </c:strRef>
          </c:tx>
          <c:spPr>
            <a:solidFill>
              <a:schemeClr val="accent5">
                <a:lumMod val="75000"/>
              </a:schemeClr>
            </a:solidFill>
            <a:ln w="6350">
              <a:solidFill>
                <a:schemeClr val="tx1"/>
              </a:solidFill>
              <a:prstDash val="solid"/>
            </a:ln>
          </c:spPr>
          <c:invertIfNegative val="0"/>
          <c:dLbls>
            <c:spPr>
              <a:noFill/>
              <a:ln>
                <a:noFill/>
              </a:ln>
              <a:effectLst/>
            </c:spPr>
            <c:txPr>
              <a:bodyPr wrap="square" lIns="38100" tIns="19050" rIns="38100" bIns="19050" anchor="ctr">
                <a:spAutoFit/>
              </a:bodyPr>
              <a:lstStyle/>
              <a:p>
                <a:pPr>
                  <a:defRPr sz="1200" b="0" i="0" baseline="0">
                    <a:solidFill>
                      <a:schemeClr val="bg1"/>
                    </a:solidFill>
                    <a:latin typeface="Verdana" panose="020B0604030504040204" pitchFamily="34" charset="0"/>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Sheet1!$A$2:$A$9</c:f>
              <c:numCache>
                <c:formatCode>General</c:formatCode>
                <c:ptCount val="8"/>
              </c:numCache>
            </c:numRef>
          </c:cat>
          <c:val>
            <c:numRef>
              <c:f>Sheet1!$C$2:$C$9</c:f>
              <c:numCache>
                <c:formatCode>0</c:formatCode>
                <c:ptCount val="8"/>
                <c:pt idx="0">
                  <c:v>2933.0409404458082</c:v>
                </c:pt>
                <c:pt idx="1">
                  <c:v>2975.3522356980311</c:v>
                </c:pt>
                <c:pt idx="2">
                  <c:v>3197.7240344196375</c:v>
                </c:pt>
                <c:pt idx="3">
                  <c:v>2817.3867404632965</c:v>
                </c:pt>
                <c:pt idx="4">
                  <c:v>2873.5716663637781</c:v>
                </c:pt>
                <c:pt idx="5">
                  <c:v>2910.3635936285232</c:v>
                </c:pt>
                <c:pt idx="6">
                  <c:v>2521.6526741869925</c:v>
                </c:pt>
                <c:pt idx="7">
                  <c:v>2815.278733654508</c:v>
                </c:pt>
              </c:numCache>
            </c:numRef>
          </c:val>
          <c:extLst>
            <c:ext xmlns:c16="http://schemas.microsoft.com/office/drawing/2014/chart" uri="{C3380CC4-5D6E-409C-BE32-E72D297353CC}">
              <c16:uniqueId val="{00000002-6E5E-435A-B824-ABFEB19F3044}"/>
            </c:ext>
          </c:extLst>
        </c:ser>
        <c:dLbls>
          <c:showLegendKey val="0"/>
          <c:showVal val="0"/>
          <c:showCatName val="0"/>
          <c:showSerName val="0"/>
          <c:showPercent val="0"/>
          <c:showBubbleSize val="0"/>
        </c:dLbls>
        <c:gapWidth val="68"/>
        <c:overlap val="27"/>
        <c:axId val="153372544"/>
        <c:axId val="153400064"/>
      </c:barChart>
      <c:catAx>
        <c:axId val="153372544"/>
        <c:scaling>
          <c:orientation val="minMax"/>
        </c:scaling>
        <c:delete val="0"/>
        <c:axPos val="l"/>
        <c:numFmt formatCode="General" sourceLinked="1"/>
        <c:majorTickMark val="out"/>
        <c:minorTickMark val="none"/>
        <c:tickLblPos val="nextTo"/>
        <c:spPr>
          <a:ln w="3126">
            <a:solidFill>
              <a:schemeClr val="tx1"/>
            </a:solidFill>
            <a:prstDash val="solid"/>
          </a:ln>
        </c:spPr>
        <c:txPr>
          <a:bodyPr rot="0" vert="horz"/>
          <a:lstStyle/>
          <a:p>
            <a:pPr>
              <a:defRPr sz="1304" b="0" i="0" u="none" strike="noStrike" baseline="0">
                <a:solidFill>
                  <a:schemeClr val="tx1"/>
                </a:solidFill>
                <a:latin typeface="Times New Roman"/>
                <a:ea typeface="Times New Roman"/>
                <a:cs typeface="Times New Roman"/>
              </a:defRPr>
            </a:pPr>
            <a:endParaRPr lang="fi-FI"/>
          </a:p>
        </c:txPr>
        <c:crossAx val="153400064"/>
        <c:crosses val="autoZero"/>
        <c:auto val="1"/>
        <c:lblAlgn val="ctr"/>
        <c:lblOffset val="100"/>
        <c:tickLblSkip val="1"/>
        <c:tickMarkSkip val="1"/>
        <c:noMultiLvlLbl val="0"/>
      </c:catAx>
      <c:valAx>
        <c:axId val="153400064"/>
        <c:scaling>
          <c:orientation val="minMax"/>
          <c:max val="8500"/>
          <c:min val="0"/>
        </c:scaling>
        <c:delete val="0"/>
        <c:axPos val="b"/>
        <c:majorGridlines>
          <c:spPr>
            <a:ln w="3126">
              <a:solidFill>
                <a:schemeClr val="tx1"/>
              </a:solidFill>
              <a:prstDash val="sysDash"/>
            </a:ln>
          </c:spPr>
        </c:majorGridlines>
        <c:numFmt formatCode="0" sourceLinked="1"/>
        <c:majorTickMark val="out"/>
        <c:minorTickMark val="in"/>
        <c:tickLblPos val="nextTo"/>
        <c:spPr>
          <a:ln w="3126">
            <a:solidFill>
              <a:schemeClr val="tx1"/>
            </a:solidFill>
            <a:prstDash val="solid"/>
          </a:ln>
        </c:spPr>
        <c:txPr>
          <a:bodyPr rot="0" vert="horz"/>
          <a:lstStyle/>
          <a:p>
            <a:pPr>
              <a:defRPr sz="1400" b="0" i="0" u="none" strike="noStrike" baseline="0">
                <a:solidFill>
                  <a:schemeClr val="tx1"/>
                </a:solidFill>
                <a:latin typeface="Verdana"/>
                <a:ea typeface="Verdana"/>
                <a:cs typeface="Verdana"/>
              </a:defRPr>
            </a:pPr>
            <a:endParaRPr lang="fi-FI"/>
          </a:p>
        </c:txPr>
        <c:crossAx val="153372544"/>
        <c:crosses val="autoZero"/>
        <c:crossBetween val="between"/>
        <c:majorUnit val="1000"/>
        <c:minorUnit val="500"/>
      </c:valAx>
      <c:spPr>
        <a:noFill/>
        <a:ln w="12503">
          <a:solidFill>
            <a:schemeClr val="tx1"/>
          </a:solidFill>
          <a:prstDash val="solid"/>
        </a:ln>
      </c:spPr>
    </c:plotArea>
    <c:legend>
      <c:legendPos val="b"/>
      <c:layout>
        <c:manualLayout>
          <c:xMode val="edge"/>
          <c:yMode val="edge"/>
          <c:x val="0.39435693713702547"/>
          <c:y val="0.9155318559421608"/>
          <c:w val="0.41483806287115194"/>
          <c:h val="8.4468144057839159E-2"/>
        </c:manualLayout>
      </c:layout>
      <c:overlay val="0"/>
      <c:spPr>
        <a:solidFill>
          <a:schemeClr val="bg1"/>
        </a:solidFill>
        <a:ln w="3126">
          <a:solidFill>
            <a:schemeClr val="tx1"/>
          </a:solidFill>
          <a:prstDash val="solid"/>
        </a:ln>
      </c:spPr>
      <c:txPr>
        <a:bodyPr/>
        <a:lstStyle/>
        <a:p>
          <a:pPr>
            <a:defRPr sz="154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04619408347476"/>
          <c:y val="2.6725966768350325E-2"/>
          <c:w val="0.93931398416886547"/>
          <c:h val="0.90706080672741418"/>
        </c:manualLayout>
      </c:layout>
      <c:barChart>
        <c:barDir val="bar"/>
        <c:grouping val="clustered"/>
        <c:varyColors val="0"/>
        <c:ser>
          <c:idx val="1"/>
          <c:order val="0"/>
          <c:tx>
            <c:strRef>
              <c:f>Sheet1!$B$1</c:f>
              <c:strCache>
                <c:ptCount val="1"/>
                <c:pt idx="0">
                  <c:v>Konserni</c:v>
                </c:pt>
              </c:strCache>
            </c:strRef>
          </c:tx>
          <c:spPr>
            <a:solidFill>
              <a:srgbClr val="0070C0"/>
            </a:solidFill>
            <a:ln w="6350">
              <a:solidFill>
                <a:schemeClr val="tx1"/>
              </a:solidFill>
              <a:prstDash val="solid"/>
            </a:ln>
          </c:spPr>
          <c:invertIfNegative val="0"/>
          <c:cat>
            <c:strRef>
              <c:f>Sheet1!$A$2:$A$21</c:f>
              <c:strCache>
                <c:ptCount val="20"/>
                <c:pt idx="0">
                  <c:v>Mellersta Österbotten</c:v>
                </c:pt>
                <c:pt idx="1">
                  <c:v>Päijänne-Tavastland</c:v>
                </c:pt>
                <c:pt idx="2">
                  <c:v>Södra Österbotten</c:v>
                </c:pt>
                <c:pt idx="3">
                  <c:v>Kymmenedalen</c:v>
                </c:pt>
                <c:pt idx="4">
                  <c:v>Norra Österbotten</c:v>
                </c:pt>
                <c:pt idx="5">
                  <c:v>Österbotten</c:v>
                </c:pt>
                <c:pt idx="6">
                  <c:v>Södra Savolax</c:v>
                </c:pt>
                <c:pt idx="7">
                  <c:v>Egentliga Tavastland</c:v>
                </c:pt>
                <c:pt idx="8">
                  <c:v>Kajanaland</c:v>
                </c:pt>
                <c:pt idx="9">
                  <c:v>Mellersta Finland</c:v>
                </c:pt>
                <c:pt idx="10">
                  <c:v>HELA LANDET</c:v>
                </c:pt>
                <c:pt idx="11">
                  <c:v>Egentliga Finland</c:v>
                </c:pt>
                <c:pt idx="12">
                  <c:v>Norra Savolax</c:v>
                </c:pt>
                <c:pt idx="13">
                  <c:v>Nyland</c:v>
                </c:pt>
                <c:pt idx="14">
                  <c:v>Lappland</c:v>
                </c:pt>
                <c:pt idx="15">
                  <c:v>Södra Karelen</c:v>
                </c:pt>
                <c:pt idx="16">
                  <c:v>Birkaland</c:v>
                </c:pt>
                <c:pt idx="17">
                  <c:v>Norra Karelenm</c:v>
                </c:pt>
                <c:pt idx="18">
                  <c:v>Satakunta</c:v>
                </c:pt>
                <c:pt idx="19">
                  <c:v>Åland</c:v>
                </c:pt>
              </c:strCache>
            </c:strRef>
          </c:cat>
          <c:val>
            <c:numRef>
              <c:f>Sheet1!$B$2:$B$21</c:f>
              <c:numCache>
                <c:formatCode>#,##0</c:formatCode>
                <c:ptCount val="20"/>
                <c:pt idx="0">
                  <c:v>8997.3248037220128</c:v>
                </c:pt>
                <c:pt idx="1">
                  <c:v>6944.3318027312298</c:v>
                </c:pt>
                <c:pt idx="2">
                  <c:v>6848.2897700487138</c:v>
                </c:pt>
                <c:pt idx="3">
                  <c:v>6422.4578516446263</c:v>
                </c:pt>
                <c:pt idx="4">
                  <c:v>4928.8319218367587</c:v>
                </c:pt>
                <c:pt idx="5">
                  <c:v>5798.6902097322391</c:v>
                </c:pt>
                <c:pt idx="6">
                  <c:v>6712.8959060831285</c:v>
                </c:pt>
                <c:pt idx="7">
                  <c:v>5187.0484020379808</c:v>
                </c:pt>
                <c:pt idx="8">
                  <c:v>6833.0020687137467</c:v>
                </c:pt>
                <c:pt idx="9">
                  <c:v>6624.3537863500842</c:v>
                </c:pt>
                <c:pt idx="10" formatCode="General">
                  <c:v>6298.9256556620285</c:v>
                </c:pt>
                <c:pt idx="11">
                  <c:v>5020.0386453607771</c:v>
                </c:pt>
                <c:pt idx="12">
                  <c:v>7041.6577134679083</c:v>
                </c:pt>
                <c:pt idx="13">
                  <c:v>7814.551492367832</c:v>
                </c:pt>
                <c:pt idx="14">
                  <c:v>4635.6382830328694</c:v>
                </c:pt>
                <c:pt idx="15">
                  <c:v>6174.3348862280063</c:v>
                </c:pt>
                <c:pt idx="16">
                  <c:v>4931.0734044028195</c:v>
                </c:pt>
                <c:pt idx="17">
                  <c:v>4846.6371344778081</c:v>
                </c:pt>
                <c:pt idx="18">
                  <c:v>3886.4009655260029</c:v>
                </c:pt>
                <c:pt idx="19">
                  <c:v>3453.3893994370783</c:v>
                </c:pt>
              </c:numCache>
            </c:numRef>
          </c:val>
          <c:extLst>
            <c:ext xmlns:c16="http://schemas.microsoft.com/office/drawing/2014/chart" uri="{C3380CC4-5D6E-409C-BE32-E72D297353CC}">
              <c16:uniqueId val="{00000000-D1D0-4AB8-82B4-E17CFB9F1688}"/>
            </c:ext>
          </c:extLst>
        </c:ser>
        <c:ser>
          <c:idx val="4"/>
          <c:order val="1"/>
          <c:tx>
            <c:strRef>
              <c:f>Sheet1!$C$1</c:f>
              <c:strCache>
                <c:ptCount val="1"/>
                <c:pt idx="0">
                  <c:v>Kunta</c:v>
                </c:pt>
              </c:strCache>
            </c:strRef>
          </c:tx>
          <c:spPr>
            <a:solidFill>
              <a:schemeClr val="accent5">
                <a:lumMod val="75000"/>
              </a:schemeClr>
            </a:solidFill>
            <a:ln w="6350">
              <a:solidFill>
                <a:schemeClr val="tx2"/>
              </a:solidFill>
              <a:prstDash val="solid"/>
            </a:ln>
          </c:spPr>
          <c:invertIfNegative val="0"/>
          <c:cat>
            <c:strRef>
              <c:f>Sheet1!$A$2:$A$21</c:f>
              <c:strCache>
                <c:ptCount val="20"/>
                <c:pt idx="0">
                  <c:v>Mellersta Österbotten</c:v>
                </c:pt>
                <c:pt idx="1">
                  <c:v>Päijänne-Tavastland</c:v>
                </c:pt>
                <c:pt idx="2">
                  <c:v>Södra Österbotten</c:v>
                </c:pt>
                <c:pt idx="3">
                  <c:v>Kymmenedalen</c:v>
                </c:pt>
                <c:pt idx="4">
                  <c:v>Norra Österbotten</c:v>
                </c:pt>
                <c:pt idx="5">
                  <c:v>Österbotten</c:v>
                </c:pt>
                <c:pt idx="6">
                  <c:v>Södra Savolax</c:v>
                </c:pt>
                <c:pt idx="7">
                  <c:v>Egentliga Tavastland</c:v>
                </c:pt>
                <c:pt idx="8">
                  <c:v>Kajanaland</c:v>
                </c:pt>
                <c:pt idx="9">
                  <c:v>Mellersta Finland</c:v>
                </c:pt>
                <c:pt idx="10">
                  <c:v>HELA LANDET</c:v>
                </c:pt>
                <c:pt idx="11">
                  <c:v>Egentliga Finland</c:v>
                </c:pt>
                <c:pt idx="12">
                  <c:v>Norra Savolax</c:v>
                </c:pt>
                <c:pt idx="13">
                  <c:v>Nyland</c:v>
                </c:pt>
                <c:pt idx="14">
                  <c:v>Lappland</c:v>
                </c:pt>
                <c:pt idx="15">
                  <c:v>Södra Karelen</c:v>
                </c:pt>
                <c:pt idx="16">
                  <c:v>Birkaland</c:v>
                </c:pt>
                <c:pt idx="17">
                  <c:v>Norra Karelenm</c:v>
                </c:pt>
                <c:pt idx="18">
                  <c:v>Satakunta</c:v>
                </c:pt>
                <c:pt idx="19">
                  <c:v>Åland</c:v>
                </c:pt>
              </c:strCache>
            </c:strRef>
          </c:cat>
          <c:val>
            <c:numRef>
              <c:f>Sheet1!$C$2:$C$21</c:f>
              <c:numCache>
                <c:formatCode>#,##0</c:formatCode>
                <c:ptCount val="20"/>
                <c:pt idx="0">
                  <c:v>4921.8377435300963</c:v>
                </c:pt>
                <c:pt idx="1">
                  <c:v>4765.7433359174665</c:v>
                </c:pt>
                <c:pt idx="2">
                  <c:v>3641.7107537583156</c:v>
                </c:pt>
                <c:pt idx="3">
                  <c:v>3607.9903823691961</c:v>
                </c:pt>
                <c:pt idx="4">
                  <c:v>3458.5850394312574</c:v>
                </c:pt>
                <c:pt idx="5">
                  <c:v>3269.6786316283956</c:v>
                </c:pt>
                <c:pt idx="6">
                  <c:v>3252.7752489911272</c:v>
                </c:pt>
                <c:pt idx="7">
                  <c:v>3140.4585456229738</c:v>
                </c:pt>
                <c:pt idx="8">
                  <c:v>3117.9302045728036</c:v>
                </c:pt>
                <c:pt idx="9">
                  <c:v>2952.9618050146541</c:v>
                </c:pt>
                <c:pt idx="10" formatCode="General">
                  <c:v>2933.0409404458082</c:v>
                </c:pt>
                <c:pt idx="11">
                  <c:v>2917.5342333836461</c:v>
                </c:pt>
                <c:pt idx="12">
                  <c:v>2825.6822337453832</c:v>
                </c:pt>
                <c:pt idx="13">
                  <c:v>2677.3893106164201</c:v>
                </c:pt>
                <c:pt idx="14">
                  <c:v>2674.2661377166992</c:v>
                </c:pt>
                <c:pt idx="15">
                  <c:v>2555.7848535017133</c:v>
                </c:pt>
                <c:pt idx="16">
                  <c:v>2452.6061306707338</c:v>
                </c:pt>
                <c:pt idx="17">
                  <c:v>2258.4393751610569</c:v>
                </c:pt>
                <c:pt idx="18">
                  <c:v>2078.2402744126534</c:v>
                </c:pt>
                <c:pt idx="19">
                  <c:v>1513.3100478144393</c:v>
                </c:pt>
              </c:numCache>
            </c:numRef>
          </c:val>
          <c:extLst>
            <c:ext xmlns:c16="http://schemas.microsoft.com/office/drawing/2014/chart" uri="{C3380CC4-5D6E-409C-BE32-E72D297353CC}">
              <c16:uniqueId val="{00000001-D1D0-4AB8-82B4-E17CFB9F1688}"/>
            </c:ext>
          </c:extLst>
        </c:ser>
        <c:dLbls>
          <c:showLegendKey val="0"/>
          <c:showVal val="0"/>
          <c:showCatName val="0"/>
          <c:showSerName val="0"/>
          <c:showPercent val="0"/>
          <c:showBubbleSize val="0"/>
        </c:dLbls>
        <c:gapWidth val="64"/>
        <c:overlap val="40"/>
        <c:axId val="174924160"/>
        <c:axId val="174925696"/>
      </c:barChart>
      <c:catAx>
        <c:axId val="174924160"/>
        <c:scaling>
          <c:orientation val="minMax"/>
        </c:scaling>
        <c:delete val="0"/>
        <c:axPos val="l"/>
        <c:numFmt formatCode="General" sourceLinked="1"/>
        <c:majorTickMark val="out"/>
        <c:minorTickMark val="none"/>
        <c:tickLblPos val="nextTo"/>
        <c:spPr>
          <a:ln w="3051">
            <a:solidFill>
              <a:schemeClr val="tx1"/>
            </a:solidFill>
            <a:prstDash val="solid"/>
          </a:ln>
        </c:spPr>
        <c:txPr>
          <a:bodyPr rot="0" vert="horz"/>
          <a:lstStyle/>
          <a:p>
            <a:pPr>
              <a:defRPr sz="1400" baseline="0"/>
            </a:pPr>
            <a:endParaRPr lang="fi-FI"/>
          </a:p>
        </c:txPr>
        <c:crossAx val="174925696"/>
        <c:crosses val="autoZero"/>
        <c:auto val="1"/>
        <c:lblAlgn val="ctr"/>
        <c:lblOffset val="100"/>
        <c:tickLblSkip val="1"/>
        <c:tickMarkSkip val="1"/>
        <c:noMultiLvlLbl val="0"/>
      </c:catAx>
      <c:valAx>
        <c:axId val="174925696"/>
        <c:scaling>
          <c:orientation val="minMax"/>
          <c:max val="9500"/>
          <c:min val="0"/>
        </c:scaling>
        <c:delete val="0"/>
        <c:axPos val="b"/>
        <c:majorGridlines>
          <c:spPr>
            <a:ln w="12700">
              <a:solidFill>
                <a:schemeClr val="tx1"/>
              </a:solidFill>
              <a:prstDash val="sysDot"/>
            </a:ln>
          </c:spPr>
        </c:majorGridlines>
        <c:numFmt formatCode="0" sourceLinked="0"/>
        <c:majorTickMark val="out"/>
        <c:minorTickMark val="in"/>
        <c:tickLblPos val="nextTo"/>
        <c:spPr>
          <a:ln w="3051">
            <a:solidFill>
              <a:schemeClr val="tx1"/>
            </a:solidFill>
            <a:prstDash val="solid"/>
          </a:ln>
        </c:spPr>
        <c:txPr>
          <a:bodyPr rot="0" vert="horz"/>
          <a:lstStyle/>
          <a:p>
            <a:pPr>
              <a:defRPr sz="1380" baseline="0"/>
            </a:pPr>
            <a:endParaRPr lang="fi-FI"/>
          </a:p>
        </c:txPr>
        <c:crossAx val="174924160"/>
        <c:crosses val="autoZero"/>
        <c:crossBetween val="between"/>
        <c:majorUnit val="1000"/>
        <c:minorUnit val="500"/>
      </c:valAx>
      <c:spPr>
        <a:noFill/>
        <a:ln w="12204">
          <a:solidFill>
            <a:schemeClr val="tx1"/>
          </a:solidFill>
          <a:prstDash val="solid"/>
        </a:ln>
      </c:spPr>
    </c:plotArea>
    <c:legend>
      <c:legendPos val="r"/>
      <c:layout>
        <c:manualLayout>
          <c:xMode val="edge"/>
          <c:yMode val="edge"/>
          <c:x val="0.767554970832107"/>
          <c:y val="0.10577556428508603"/>
          <c:w val="0.14896879728046661"/>
          <c:h val="9.8255514579815101E-2"/>
        </c:manualLayout>
      </c:layout>
      <c:overlay val="0"/>
      <c:spPr>
        <a:solidFill>
          <a:schemeClr val="bg1"/>
        </a:solidFill>
        <a:ln w="3051">
          <a:solidFill>
            <a:schemeClr val="tx1"/>
          </a:solidFill>
          <a:prstDash val="solid"/>
        </a:ln>
      </c:spPr>
      <c:txPr>
        <a:bodyPr/>
        <a:lstStyle/>
        <a:p>
          <a:pPr>
            <a:defRPr sz="1500" baseline="0"/>
          </a:pPr>
          <a:endParaRPr lang="fi-FI"/>
        </a:p>
      </c:txPr>
    </c:legend>
    <c:plotVisOnly val="1"/>
    <c:dispBlanksAs val="gap"/>
    <c:showDLblsOverMax val="0"/>
  </c:chart>
  <c:spPr>
    <a:noFill/>
    <a:ln>
      <a:noFill/>
    </a:ln>
  </c:spPr>
  <c:txPr>
    <a:bodyPr/>
    <a:lstStyle/>
    <a:p>
      <a:pPr>
        <a:defRPr sz="1320" b="0" i="0" u="none" strike="noStrike" baseline="0">
          <a:solidFill>
            <a:schemeClr val="tx1"/>
          </a:solidFill>
          <a:latin typeface="Verdana" pitchFamily="34" charset="0"/>
          <a:ea typeface="Times New Roman"/>
          <a:cs typeface="Times New Roman"/>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156266238373093E-2"/>
          <c:y val="1.3617022493283967E-2"/>
          <c:w val="0.89167385435255375"/>
          <c:h val="0.84904632578292427"/>
        </c:manualLayout>
      </c:layout>
      <c:barChart>
        <c:barDir val="bar"/>
        <c:grouping val="stacked"/>
        <c:varyColors val="0"/>
        <c:ser>
          <c:idx val="1"/>
          <c:order val="0"/>
          <c:tx>
            <c:strRef>
              <c:f>Sheet1!$B$1</c:f>
              <c:strCache>
                <c:ptCount val="1"/>
                <c:pt idx="0">
                  <c:v>Kommunerna</c:v>
                </c:pt>
              </c:strCache>
            </c:strRef>
          </c:tx>
          <c:spPr>
            <a:solidFill>
              <a:schemeClr val="accent1">
                <a:lumMod val="50000"/>
                <a:lumOff val="50000"/>
              </a:schemeClr>
            </a:solidFill>
            <a:ln w="6350">
              <a:solidFill>
                <a:schemeClr val="tx1"/>
              </a:solidFill>
              <a:prstDash val="solid"/>
            </a:ln>
          </c:spPr>
          <c:invertIfNegative val="0"/>
          <c:dLbls>
            <c:numFmt formatCode="0.0" sourceLinked="0"/>
            <c:spPr>
              <a:noFill/>
              <a:ln w="28786">
                <a:noFill/>
              </a:ln>
            </c:spPr>
            <c:txPr>
              <a:bodyPr/>
              <a:lstStyle/>
              <a:p>
                <a:pPr>
                  <a:defRPr sz="1105" b="0" i="0" u="none" strike="noStrike" baseline="0">
                    <a:solidFill>
                      <a:schemeClr val="tx1"/>
                    </a:solidFill>
                    <a:latin typeface="Verdana"/>
                    <a:ea typeface="Verdana"/>
                    <a:cs typeface="Verdana"/>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Sheet1!$A$2:$A$19</c:f>
              <c:numCache>
                <c:formatCode>General</c:formatCode>
                <c:ptCount val="18"/>
                <c:pt idx="0">
                  <c:v>2017</c:v>
                </c:pt>
                <c:pt idx="1">
                  <c:v>2016</c:v>
                </c:pt>
                <c:pt idx="2">
                  <c:v>2015</c:v>
                </c:pt>
                <c:pt idx="3">
                  <c:v>2014</c:v>
                </c:pt>
                <c:pt idx="4">
                  <c:v>2013</c:v>
                </c:pt>
                <c:pt idx="5">
                  <c:v>2012</c:v>
                </c:pt>
                <c:pt idx="6">
                  <c:v>2011</c:v>
                </c:pt>
                <c:pt idx="7">
                  <c:v>2010</c:v>
                </c:pt>
                <c:pt idx="8">
                  <c:v>2009</c:v>
                </c:pt>
                <c:pt idx="9">
                  <c:v>2008</c:v>
                </c:pt>
                <c:pt idx="10">
                  <c:v>2007</c:v>
                </c:pt>
                <c:pt idx="11">
                  <c:v>2006</c:v>
                </c:pt>
                <c:pt idx="12">
                  <c:v>2005</c:v>
                </c:pt>
                <c:pt idx="13">
                  <c:v>2004</c:v>
                </c:pt>
                <c:pt idx="14">
                  <c:v>2003</c:v>
                </c:pt>
                <c:pt idx="15">
                  <c:v>2002</c:v>
                </c:pt>
                <c:pt idx="16">
                  <c:v>2001</c:v>
                </c:pt>
                <c:pt idx="17">
                  <c:v>2000</c:v>
                </c:pt>
              </c:numCache>
            </c:numRef>
          </c:cat>
          <c:val>
            <c:numRef>
              <c:f>Sheet1!$B$2:$B$19</c:f>
              <c:numCache>
                <c:formatCode>General</c:formatCode>
                <c:ptCount val="18"/>
                <c:pt idx="0" formatCode="0.0">
                  <c:v>16.170235999999999</c:v>
                </c:pt>
                <c:pt idx="1">
                  <c:v>16.125</c:v>
                </c:pt>
                <c:pt idx="2">
                  <c:v>15.544</c:v>
                </c:pt>
                <c:pt idx="3">
                  <c:v>14.727</c:v>
                </c:pt>
                <c:pt idx="4">
                  <c:v>13.836</c:v>
                </c:pt>
                <c:pt idx="5">
                  <c:v>12.262</c:v>
                </c:pt>
                <c:pt idx="6">
                  <c:v>10.99</c:v>
                </c:pt>
                <c:pt idx="7">
                  <c:v>10.510999999999999</c:v>
                </c:pt>
                <c:pt idx="8">
                  <c:v>9.8360000000000003</c:v>
                </c:pt>
                <c:pt idx="9">
                  <c:v>8.6769999999999996</c:v>
                </c:pt>
                <c:pt idx="10">
                  <c:v>8.1999999999999993</c:v>
                </c:pt>
                <c:pt idx="11">
                  <c:v>7.7140000000000004</c:v>
                </c:pt>
                <c:pt idx="12">
                  <c:v>7.0949999999999998</c:v>
                </c:pt>
                <c:pt idx="13">
                  <c:v>6.1529999999999996</c:v>
                </c:pt>
                <c:pt idx="14">
                  <c:v>5.2149999999999999</c:v>
                </c:pt>
                <c:pt idx="15">
                  <c:v>4.4850000000000003</c:v>
                </c:pt>
                <c:pt idx="16">
                  <c:v>4.0510000000000002</c:v>
                </c:pt>
                <c:pt idx="17">
                  <c:v>3.8359999999999999</c:v>
                </c:pt>
              </c:numCache>
            </c:numRef>
          </c:val>
          <c:extLst>
            <c:ext xmlns:c16="http://schemas.microsoft.com/office/drawing/2014/chart" uri="{C3380CC4-5D6E-409C-BE32-E72D297353CC}">
              <c16:uniqueId val="{00000000-FC2E-45DD-9A19-FFFF8105AAE1}"/>
            </c:ext>
          </c:extLst>
        </c:ser>
        <c:ser>
          <c:idx val="4"/>
          <c:order val="1"/>
          <c:tx>
            <c:strRef>
              <c:f>Sheet1!$C$1</c:f>
              <c:strCache>
                <c:ptCount val="1"/>
                <c:pt idx="0">
                  <c:v>Samkommunerna</c:v>
                </c:pt>
              </c:strCache>
            </c:strRef>
          </c:tx>
          <c:spPr>
            <a:solidFill>
              <a:schemeClr val="accent1">
                <a:lumMod val="25000"/>
                <a:lumOff val="75000"/>
              </a:schemeClr>
            </a:solidFill>
            <a:ln w="6350">
              <a:solidFill>
                <a:schemeClr val="tx1"/>
              </a:solidFill>
              <a:prstDash val="solid"/>
            </a:ln>
          </c:spPr>
          <c:invertIfNegative val="0"/>
          <c:dLbls>
            <c:numFmt formatCode="0.0" sourceLinked="0"/>
            <c:spPr>
              <a:noFill/>
              <a:ln w="28786">
                <a:noFill/>
              </a:ln>
            </c:spPr>
            <c:txPr>
              <a:bodyPr/>
              <a:lstStyle/>
              <a:p>
                <a:pPr>
                  <a:defRPr sz="1105" b="0" i="0" u="none" strike="noStrike" baseline="0">
                    <a:solidFill>
                      <a:schemeClr val="tx1"/>
                    </a:solidFill>
                    <a:latin typeface="Verdana"/>
                    <a:ea typeface="Verdana"/>
                    <a:cs typeface="Verdana"/>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Sheet1!$A$2:$A$19</c:f>
              <c:numCache>
                <c:formatCode>General</c:formatCode>
                <c:ptCount val="18"/>
                <c:pt idx="0">
                  <c:v>2017</c:v>
                </c:pt>
                <c:pt idx="1">
                  <c:v>2016</c:v>
                </c:pt>
                <c:pt idx="2">
                  <c:v>2015</c:v>
                </c:pt>
                <c:pt idx="3">
                  <c:v>2014</c:v>
                </c:pt>
                <c:pt idx="4">
                  <c:v>2013</c:v>
                </c:pt>
                <c:pt idx="5">
                  <c:v>2012</c:v>
                </c:pt>
                <c:pt idx="6">
                  <c:v>2011</c:v>
                </c:pt>
                <c:pt idx="7">
                  <c:v>2010</c:v>
                </c:pt>
                <c:pt idx="8">
                  <c:v>2009</c:v>
                </c:pt>
                <c:pt idx="9">
                  <c:v>2008</c:v>
                </c:pt>
                <c:pt idx="10">
                  <c:v>2007</c:v>
                </c:pt>
                <c:pt idx="11">
                  <c:v>2006</c:v>
                </c:pt>
                <c:pt idx="12">
                  <c:v>2005</c:v>
                </c:pt>
                <c:pt idx="13">
                  <c:v>2004</c:v>
                </c:pt>
                <c:pt idx="14">
                  <c:v>2003</c:v>
                </c:pt>
                <c:pt idx="15">
                  <c:v>2002</c:v>
                </c:pt>
                <c:pt idx="16">
                  <c:v>2001</c:v>
                </c:pt>
                <c:pt idx="17">
                  <c:v>2000</c:v>
                </c:pt>
              </c:numCache>
            </c:numRef>
          </c:cat>
          <c:val>
            <c:numRef>
              <c:f>Sheet1!$C$2:$C$19</c:f>
              <c:numCache>
                <c:formatCode>General</c:formatCode>
                <c:ptCount val="18"/>
                <c:pt idx="0" formatCode="0.000">
                  <c:v>2.2478989999999999</c:v>
                </c:pt>
                <c:pt idx="1">
                  <c:v>1.9730000000000001</c:v>
                </c:pt>
                <c:pt idx="2">
                  <c:v>1.851</c:v>
                </c:pt>
                <c:pt idx="3">
                  <c:v>1.804</c:v>
                </c:pt>
                <c:pt idx="4">
                  <c:v>1.718</c:v>
                </c:pt>
                <c:pt idx="5">
                  <c:v>1.5489999999999999</c:v>
                </c:pt>
                <c:pt idx="6">
                  <c:v>1.302</c:v>
                </c:pt>
                <c:pt idx="7">
                  <c:v>1.1619999999999999</c:v>
                </c:pt>
                <c:pt idx="8">
                  <c:v>1.0469999999999999</c:v>
                </c:pt>
                <c:pt idx="9">
                  <c:v>0.91900000000000004</c:v>
                </c:pt>
                <c:pt idx="10">
                  <c:v>0.81100000000000005</c:v>
                </c:pt>
                <c:pt idx="11">
                  <c:v>0.69399999999999995</c:v>
                </c:pt>
                <c:pt idx="12">
                  <c:v>0.61</c:v>
                </c:pt>
                <c:pt idx="13">
                  <c:v>0.46800000000000003</c:v>
                </c:pt>
                <c:pt idx="14">
                  <c:v>0.39</c:v>
                </c:pt>
                <c:pt idx="15">
                  <c:v>0.34799999999999998</c:v>
                </c:pt>
                <c:pt idx="16">
                  <c:v>0.26400000000000001</c:v>
                </c:pt>
                <c:pt idx="17">
                  <c:v>0.19500000000000001</c:v>
                </c:pt>
              </c:numCache>
            </c:numRef>
          </c:val>
          <c:extLst>
            <c:ext xmlns:c16="http://schemas.microsoft.com/office/drawing/2014/chart" uri="{C3380CC4-5D6E-409C-BE32-E72D297353CC}">
              <c16:uniqueId val="{00000001-FC2E-45DD-9A19-FFFF8105AAE1}"/>
            </c:ext>
          </c:extLst>
        </c:ser>
        <c:ser>
          <c:idx val="0"/>
          <c:order val="2"/>
          <c:tx>
            <c:strRef>
              <c:f>Sheet1!$D$1</c:f>
              <c:strCache>
                <c:ptCount val="1"/>
                <c:pt idx="0">
                  <c:v>Dotterbolagen</c:v>
                </c:pt>
              </c:strCache>
            </c:strRef>
          </c:tx>
          <c:spPr>
            <a:solidFill>
              <a:schemeClr val="accent5">
                <a:lumMod val="60000"/>
                <a:lumOff val="40000"/>
              </a:schemeClr>
            </a:solidFill>
            <a:ln w="6350">
              <a:solidFill>
                <a:schemeClr val="tx1"/>
              </a:solidFill>
              <a:prstDash val="solid"/>
            </a:ln>
          </c:spPr>
          <c:invertIfNegative val="0"/>
          <c:dLbls>
            <c:numFmt formatCode="0.0" sourceLinked="0"/>
            <c:spPr>
              <a:noFill/>
              <a:ln w="28786">
                <a:noFill/>
              </a:ln>
            </c:spPr>
            <c:txPr>
              <a:bodyPr/>
              <a:lstStyle/>
              <a:p>
                <a:pPr>
                  <a:defRPr sz="1105" b="0" i="0" u="none" strike="noStrike" baseline="0">
                    <a:solidFill>
                      <a:schemeClr val="tx1"/>
                    </a:solidFill>
                    <a:latin typeface="Verdana"/>
                    <a:ea typeface="Verdana"/>
                    <a:cs typeface="Verdana"/>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Sheet1!$A$2:$A$19</c:f>
              <c:numCache>
                <c:formatCode>General</c:formatCode>
                <c:ptCount val="18"/>
                <c:pt idx="0">
                  <c:v>2017</c:v>
                </c:pt>
                <c:pt idx="1">
                  <c:v>2016</c:v>
                </c:pt>
                <c:pt idx="2">
                  <c:v>2015</c:v>
                </c:pt>
                <c:pt idx="3">
                  <c:v>2014</c:v>
                </c:pt>
                <c:pt idx="4">
                  <c:v>2013</c:v>
                </c:pt>
                <c:pt idx="5">
                  <c:v>2012</c:v>
                </c:pt>
                <c:pt idx="6">
                  <c:v>2011</c:v>
                </c:pt>
                <c:pt idx="7">
                  <c:v>2010</c:v>
                </c:pt>
                <c:pt idx="8">
                  <c:v>2009</c:v>
                </c:pt>
                <c:pt idx="9">
                  <c:v>2008</c:v>
                </c:pt>
                <c:pt idx="10">
                  <c:v>2007</c:v>
                </c:pt>
                <c:pt idx="11">
                  <c:v>2006</c:v>
                </c:pt>
                <c:pt idx="12">
                  <c:v>2005</c:v>
                </c:pt>
                <c:pt idx="13">
                  <c:v>2004</c:v>
                </c:pt>
                <c:pt idx="14">
                  <c:v>2003</c:v>
                </c:pt>
                <c:pt idx="15">
                  <c:v>2002</c:v>
                </c:pt>
                <c:pt idx="16">
                  <c:v>2001</c:v>
                </c:pt>
                <c:pt idx="17">
                  <c:v>2000</c:v>
                </c:pt>
              </c:numCache>
            </c:numRef>
          </c:cat>
          <c:val>
            <c:numRef>
              <c:f>Sheet1!$D$2:$D$19</c:f>
              <c:numCache>
                <c:formatCode>General</c:formatCode>
                <c:ptCount val="18"/>
                <c:pt idx="0" formatCode="0.000">
                  <c:v>16.308661000000001</c:v>
                </c:pt>
                <c:pt idx="1">
                  <c:v>15.731999999999998</c:v>
                </c:pt>
                <c:pt idx="2">
                  <c:v>15.395</c:v>
                </c:pt>
                <c:pt idx="3">
                  <c:v>15.032999999999999</c:v>
                </c:pt>
                <c:pt idx="4">
                  <c:v>14.669</c:v>
                </c:pt>
                <c:pt idx="5">
                  <c:v>13.542000000000002</c:v>
                </c:pt>
                <c:pt idx="6">
                  <c:v>13.26</c:v>
                </c:pt>
                <c:pt idx="7">
                  <c:v>12.935000000000002</c:v>
                </c:pt>
                <c:pt idx="8">
                  <c:v>11.9</c:v>
                </c:pt>
                <c:pt idx="9">
                  <c:v>11.248000000000001</c:v>
                </c:pt>
                <c:pt idx="10">
                  <c:v>10.805</c:v>
                </c:pt>
                <c:pt idx="11">
                  <c:v>10.538</c:v>
                </c:pt>
                <c:pt idx="12">
                  <c:v>10.339000000000002</c:v>
                </c:pt>
                <c:pt idx="13">
                  <c:v>10.125</c:v>
                </c:pt>
                <c:pt idx="14">
                  <c:v>9.9109999999999996</c:v>
                </c:pt>
                <c:pt idx="15">
                  <c:v>9.5129999999999999</c:v>
                </c:pt>
                <c:pt idx="16">
                  <c:v>9.1420000000000012</c:v>
                </c:pt>
                <c:pt idx="17">
                  <c:v>8.7089999999999996</c:v>
                </c:pt>
              </c:numCache>
            </c:numRef>
          </c:val>
          <c:extLst>
            <c:ext xmlns:c16="http://schemas.microsoft.com/office/drawing/2014/chart" uri="{C3380CC4-5D6E-409C-BE32-E72D297353CC}">
              <c16:uniqueId val="{00000002-FC2E-45DD-9A19-FFFF8105AAE1}"/>
            </c:ext>
          </c:extLst>
        </c:ser>
        <c:dLbls>
          <c:showLegendKey val="0"/>
          <c:showVal val="0"/>
          <c:showCatName val="0"/>
          <c:showSerName val="0"/>
          <c:showPercent val="0"/>
          <c:showBubbleSize val="0"/>
        </c:dLbls>
        <c:gapWidth val="30"/>
        <c:overlap val="100"/>
        <c:axId val="175434752"/>
        <c:axId val="175710976"/>
      </c:barChart>
      <c:catAx>
        <c:axId val="175434752"/>
        <c:scaling>
          <c:orientation val="minMax"/>
        </c:scaling>
        <c:delete val="0"/>
        <c:axPos val="l"/>
        <c:numFmt formatCode="General" sourceLinked="1"/>
        <c:majorTickMark val="out"/>
        <c:minorTickMark val="none"/>
        <c:tickLblPos val="nextTo"/>
        <c:spPr>
          <a:ln w="3598">
            <a:solidFill>
              <a:schemeClr val="tx1"/>
            </a:solidFill>
            <a:prstDash val="solid"/>
          </a:ln>
        </c:spPr>
        <c:txPr>
          <a:bodyPr rot="0" vert="horz"/>
          <a:lstStyle/>
          <a:p>
            <a:pPr>
              <a:defRPr sz="1400" b="0" i="0" u="none" strike="noStrike" baseline="0">
                <a:solidFill>
                  <a:schemeClr val="tx1"/>
                </a:solidFill>
                <a:latin typeface="Verdana"/>
                <a:ea typeface="Verdana"/>
                <a:cs typeface="Verdana"/>
              </a:defRPr>
            </a:pPr>
            <a:endParaRPr lang="fi-FI"/>
          </a:p>
        </c:txPr>
        <c:crossAx val="175710976"/>
        <c:crosses val="autoZero"/>
        <c:auto val="1"/>
        <c:lblAlgn val="ctr"/>
        <c:lblOffset val="100"/>
        <c:tickLblSkip val="1"/>
        <c:tickMarkSkip val="1"/>
        <c:noMultiLvlLbl val="0"/>
      </c:catAx>
      <c:valAx>
        <c:axId val="175710976"/>
        <c:scaling>
          <c:orientation val="minMax"/>
          <c:max val="36"/>
          <c:min val="0"/>
        </c:scaling>
        <c:delete val="1"/>
        <c:axPos val="b"/>
        <c:majorGridlines>
          <c:spPr>
            <a:ln w="3598">
              <a:solidFill>
                <a:schemeClr val="tx1"/>
              </a:solidFill>
              <a:prstDash val="sysDash"/>
            </a:ln>
          </c:spPr>
        </c:majorGridlines>
        <c:numFmt formatCode="0.0" sourceLinked="1"/>
        <c:majorTickMark val="out"/>
        <c:minorTickMark val="in"/>
        <c:tickLblPos val="nextTo"/>
        <c:crossAx val="175434752"/>
        <c:crosses val="autoZero"/>
        <c:crossBetween val="between"/>
        <c:majorUnit val="2"/>
        <c:minorUnit val="1"/>
      </c:valAx>
      <c:spPr>
        <a:noFill/>
        <a:ln w="14392">
          <a:solidFill>
            <a:schemeClr val="tx1"/>
          </a:solidFill>
          <a:prstDash val="solid"/>
        </a:ln>
      </c:spPr>
    </c:plotArea>
    <c:legend>
      <c:legendPos val="b"/>
      <c:layout>
        <c:manualLayout>
          <c:xMode val="edge"/>
          <c:yMode val="edge"/>
          <c:x val="0.11949458320245257"/>
          <c:y val="0.89577755707087725"/>
          <c:w val="0.84159420602613566"/>
          <c:h val="6.377657018224836E-2"/>
        </c:manualLayout>
      </c:layout>
      <c:overlay val="0"/>
      <c:spPr>
        <a:solidFill>
          <a:schemeClr val="bg1"/>
        </a:solidFill>
        <a:ln w="3598">
          <a:solidFill>
            <a:schemeClr val="tx1"/>
          </a:solidFill>
          <a:prstDash val="solid"/>
        </a:ln>
      </c:spPr>
      <c:txPr>
        <a:bodyPr/>
        <a:lstStyle/>
        <a:p>
          <a:pPr>
            <a:defRPr sz="1599"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2040"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0552070263483E-2"/>
          <c:y val="3.6468330134356998E-2"/>
          <c:w val="0.90009618672358938"/>
          <c:h val="0.86756238003838759"/>
        </c:manualLayout>
      </c:layout>
      <c:barChart>
        <c:barDir val="col"/>
        <c:grouping val="clustered"/>
        <c:varyColors val="0"/>
        <c:ser>
          <c:idx val="1"/>
          <c:order val="0"/>
          <c:tx>
            <c:strRef>
              <c:f>Sheet1!$A$2</c:f>
              <c:strCache>
                <c:ptCount val="1"/>
                <c:pt idx="0">
                  <c:v>Lainakanta</c:v>
                </c:pt>
              </c:strCache>
            </c:strRef>
          </c:tx>
          <c:spPr>
            <a:solidFill>
              <a:schemeClr val="accent5">
                <a:lumMod val="60000"/>
                <a:lumOff val="40000"/>
              </a:schemeClr>
            </a:solidFill>
            <a:ln w="3175">
              <a:solidFill>
                <a:schemeClr val="tx1"/>
              </a:solidFill>
              <a:prstDash val="solid"/>
            </a:ln>
          </c:spPr>
          <c:invertIfNegative val="0"/>
          <c:dPt>
            <c:idx val="22"/>
            <c:invertIfNegative val="0"/>
            <c:bubble3D val="0"/>
            <c:extLst>
              <c:ext xmlns:c16="http://schemas.microsoft.com/office/drawing/2014/chart" uri="{C3380CC4-5D6E-409C-BE32-E72D297353CC}">
                <c16:uniqueId val="{00000000-92A6-45DA-9951-DCBB9F2BCBD8}"/>
              </c:ext>
            </c:extLst>
          </c:dPt>
          <c:dPt>
            <c:idx val="23"/>
            <c:invertIfNegative val="0"/>
            <c:bubble3D val="0"/>
            <c:extLst>
              <c:ext xmlns:c16="http://schemas.microsoft.com/office/drawing/2014/chart" uri="{C3380CC4-5D6E-409C-BE32-E72D297353CC}">
                <c16:uniqueId val="{00000001-92A6-45DA-9951-DCBB9F2BCBD8}"/>
              </c:ext>
            </c:extLst>
          </c:dPt>
          <c:dPt>
            <c:idx val="24"/>
            <c:invertIfNegative val="0"/>
            <c:bubble3D val="0"/>
            <c:extLst>
              <c:ext xmlns:c16="http://schemas.microsoft.com/office/drawing/2014/chart" uri="{C3380CC4-5D6E-409C-BE32-E72D297353CC}">
                <c16:uniqueId val="{00000002-92A6-45DA-9951-DCBB9F2BCBD8}"/>
              </c:ext>
            </c:extLst>
          </c:dPt>
          <c:dPt>
            <c:idx val="25"/>
            <c:invertIfNegative val="0"/>
            <c:bubble3D val="0"/>
            <c:extLst>
              <c:ext xmlns:c16="http://schemas.microsoft.com/office/drawing/2014/chart" uri="{C3380CC4-5D6E-409C-BE32-E72D297353CC}">
                <c16:uniqueId val="{00000004-92A6-45DA-9951-DCBB9F2BCBD8}"/>
              </c:ext>
            </c:extLst>
          </c:dPt>
          <c:dPt>
            <c:idx val="26"/>
            <c:invertIfNegative val="0"/>
            <c:bubble3D val="0"/>
            <c:extLst>
              <c:ext xmlns:c16="http://schemas.microsoft.com/office/drawing/2014/chart" uri="{C3380CC4-5D6E-409C-BE32-E72D297353CC}">
                <c16:uniqueId val="{00000006-92A6-45DA-9951-DCBB9F2BCBD8}"/>
              </c:ext>
            </c:extLst>
          </c:dPt>
          <c:dPt>
            <c:idx val="27"/>
            <c:invertIfNegative val="0"/>
            <c:bubble3D val="0"/>
            <c:extLst>
              <c:ext xmlns:c16="http://schemas.microsoft.com/office/drawing/2014/chart" uri="{C3380CC4-5D6E-409C-BE32-E72D297353CC}">
                <c16:uniqueId val="{00000008-92A6-45DA-9951-DCBB9F2BCBD8}"/>
              </c:ext>
            </c:extLst>
          </c:dPt>
          <c:dPt>
            <c:idx val="28"/>
            <c:invertIfNegative val="0"/>
            <c:bubble3D val="0"/>
            <c:extLst>
              <c:ext xmlns:c16="http://schemas.microsoft.com/office/drawing/2014/chart" uri="{C3380CC4-5D6E-409C-BE32-E72D297353CC}">
                <c16:uniqueId val="{0000000A-92A6-45DA-9951-DCBB9F2BCBD8}"/>
              </c:ext>
            </c:extLst>
          </c:dPt>
          <c:dPt>
            <c:idx val="29"/>
            <c:invertIfNegative val="0"/>
            <c:bubble3D val="0"/>
            <c:extLst>
              <c:ext xmlns:c16="http://schemas.microsoft.com/office/drawing/2014/chart" uri="{C3380CC4-5D6E-409C-BE32-E72D297353CC}">
                <c16:uniqueId val="{0000000C-92A6-45DA-9951-DCBB9F2BCBD8}"/>
              </c:ext>
            </c:extLst>
          </c:dPt>
          <c:dLbls>
            <c:spPr>
              <a:noFill/>
              <a:ln>
                <a:noFill/>
              </a:ln>
              <a:effectLst/>
            </c:spPr>
            <c:txPr>
              <a:bodyPr wrap="square" lIns="38100" tIns="19050" rIns="38100" bIns="19050" anchor="ctr">
                <a:spAutoFit/>
              </a:bodyPr>
              <a:lstStyle/>
              <a:p>
                <a:pPr>
                  <a:defRPr sz="950" b="0" i="0" baseline="0">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Sheet1!$B$1:$V$1</c:f>
              <c:strCache>
                <c:ptCount val="21"/>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Sheet1!$B$2:$V$2</c:f>
              <c:numCache>
                <c:formatCode>#\ ##0.0</c:formatCode>
                <c:ptCount val="21"/>
                <c:pt idx="0">
                  <c:v>1.3352041603863225</c:v>
                </c:pt>
                <c:pt idx="1">
                  <c:v>1.50665625196635</c:v>
                </c:pt>
                <c:pt idx="2">
                  <c:v>1.448962371702927</c:v>
                </c:pt>
                <c:pt idx="3">
                  <c:v>1.9022667514560507</c:v>
                </c:pt>
                <c:pt idx="4">
                  <c:v>2.202877490039842</c:v>
                </c:pt>
                <c:pt idx="5">
                  <c:v>2.4130566959921791</c:v>
                </c:pt>
                <c:pt idx="6">
                  <c:v>1.872375040566959</c:v>
                </c:pt>
                <c:pt idx="7">
                  <c:v>1.578868652147688</c:v>
                </c:pt>
                <c:pt idx="8">
                  <c:v>1.6471303872366165</c:v>
                </c:pt>
                <c:pt idx="9">
                  <c:v>1.9490506659262463</c:v>
                </c:pt>
                <c:pt idx="10">
                  <c:v>1.9544135515180807</c:v>
                </c:pt>
                <c:pt idx="11">
                  <c:v>1.9263535446776183</c:v>
                </c:pt>
                <c:pt idx="12">
                  <c:v>1.6352220004502522</c:v>
                </c:pt>
                <c:pt idx="13">
                  <c:v>2.1092393316722737</c:v>
                </c:pt>
                <c:pt idx="14">
                  <c:v>1.6252100840336134</c:v>
                </c:pt>
                <c:pt idx="15">
                  <c:v>1.1720904578047435</c:v>
                </c:pt>
                <c:pt idx="16">
                  <c:v>1.5385802469135803</c:v>
                </c:pt>
                <c:pt idx="17">
                  <c:v>1.4200445434298441</c:v>
                </c:pt>
                <c:pt idx="18">
                  <c:v>1.3249113475177305</c:v>
                </c:pt>
                <c:pt idx="19">
                  <c:v>1.5728900255754477</c:v>
                </c:pt>
                <c:pt idx="20">
                  <c:v>1.8590308370044053</c:v>
                </c:pt>
              </c:numCache>
            </c:numRef>
          </c:val>
          <c:extLst>
            <c:ext xmlns:c16="http://schemas.microsoft.com/office/drawing/2014/chart" uri="{C3380CC4-5D6E-409C-BE32-E72D297353CC}">
              <c16:uniqueId val="{0000000D-92A6-45DA-9951-DCBB9F2BCBD8}"/>
            </c:ext>
          </c:extLst>
        </c:ser>
        <c:dLbls>
          <c:showLegendKey val="0"/>
          <c:showVal val="0"/>
          <c:showCatName val="0"/>
          <c:showSerName val="0"/>
          <c:showPercent val="0"/>
          <c:showBubbleSize val="0"/>
        </c:dLbls>
        <c:gapWidth val="50"/>
        <c:axId val="382748160"/>
        <c:axId val="382749696"/>
      </c:barChart>
      <c:catAx>
        <c:axId val="382748160"/>
        <c:scaling>
          <c:orientation val="minMax"/>
        </c:scaling>
        <c:delete val="0"/>
        <c:axPos val="b"/>
        <c:numFmt formatCode="General" sourceLinked="1"/>
        <c:majorTickMark val="cross"/>
        <c:minorTickMark val="none"/>
        <c:tickLblPos val="nextTo"/>
        <c:spPr>
          <a:ln w="3870">
            <a:solidFill>
              <a:schemeClr val="tx1"/>
            </a:solidFill>
            <a:prstDash val="solid"/>
          </a:ln>
        </c:spPr>
        <c:txPr>
          <a:bodyPr rot="0" vert="horz"/>
          <a:lstStyle/>
          <a:p>
            <a:pPr>
              <a:defRPr sz="1080" b="0" i="0" u="none" strike="noStrike" baseline="0">
                <a:solidFill>
                  <a:srgbClr val="002060"/>
                </a:solidFill>
                <a:latin typeface="Verdana"/>
                <a:ea typeface="Verdana"/>
                <a:cs typeface="Verdana"/>
              </a:defRPr>
            </a:pPr>
            <a:endParaRPr lang="fi-FI"/>
          </a:p>
        </c:txPr>
        <c:crossAx val="382749696"/>
        <c:crosses val="autoZero"/>
        <c:auto val="0"/>
        <c:lblAlgn val="ctr"/>
        <c:lblOffset val="100"/>
        <c:tickLblSkip val="1"/>
        <c:tickMarkSkip val="1"/>
        <c:noMultiLvlLbl val="0"/>
      </c:catAx>
      <c:valAx>
        <c:axId val="382749696"/>
        <c:scaling>
          <c:orientation val="minMax"/>
          <c:max val="3"/>
          <c:min val="0"/>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260" b="0" i="0" u="none" strike="noStrike" baseline="0">
                <a:solidFill>
                  <a:schemeClr val="accent1"/>
                </a:solidFill>
                <a:latin typeface="Verdana"/>
                <a:ea typeface="Verdana"/>
                <a:cs typeface="Verdana"/>
              </a:defRPr>
            </a:pPr>
            <a:endParaRPr lang="fi-FI"/>
          </a:p>
        </c:txPr>
        <c:crossAx val="382748160"/>
        <c:crosses val="autoZero"/>
        <c:crossBetween val="between"/>
        <c:majorUnit val="0.5"/>
        <c:minorUnit val="0.1"/>
      </c:valAx>
      <c:spPr>
        <a:noFill/>
        <a:ln w="9525">
          <a:solidFill>
            <a:schemeClr val="tx1"/>
          </a:solidFill>
          <a:prstDash val="solid"/>
        </a:ln>
      </c:spPr>
    </c:plotArea>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07262356242189E-2"/>
          <c:y val="4.563649380158858E-2"/>
          <c:w val="0.91037131882202305"/>
          <c:h val="0.77602470120449984"/>
        </c:manualLayout>
      </c:layout>
      <c:lineChart>
        <c:grouping val="standard"/>
        <c:varyColors val="0"/>
        <c:ser>
          <c:idx val="0"/>
          <c:order val="0"/>
          <c:tx>
            <c:strRef>
              <c:f>Sheet1!$A$2</c:f>
              <c:strCache>
                <c:ptCount val="1"/>
                <c:pt idx="0">
                  <c:v>Genomsnittsränta 1)</c:v>
                </c:pt>
              </c:strCache>
            </c:strRef>
          </c:tx>
          <c:spPr>
            <a:ln w="22225">
              <a:solidFill>
                <a:srgbClr val="FF0000"/>
              </a:solidFill>
              <a:prstDash val="solid"/>
            </a:ln>
          </c:spPr>
          <c:marker>
            <c:symbol val="circle"/>
            <c:size val="6"/>
            <c:spPr>
              <a:solidFill>
                <a:srgbClr val="FF0000"/>
              </a:solidFill>
              <a:ln>
                <a:solidFill>
                  <a:srgbClr val="FF0000"/>
                </a:solidFill>
                <a:prstDash val="solid"/>
              </a:ln>
            </c:spPr>
          </c:marker>
          <c:dPt>
            <c:idx val="15"/>
            <c:bubble3D val="0"/>
            <c:extLst>
              <c:ext xmlns:c16="http://schemas.microsoft.com/office/drawing/2014/chart" uri="{C3380CC4-5D6E-409C-BE32-E72D297353CC}">
                <c16:uniqueId val="{00000001-C5AE-4240-A32C-7FDCF38820A4}"/>
              </c:ext>
            </c:extLst>
          </c:dPt>
          <c:dPt>
            <c:idx val="16"/>
            <c:bubble3D val="0"/>
            <c:extLst>
              <c:ext xmlns:c16="http://schemas.microsoft.com/office/drawing/2014/chart" uri="{C3380CC4-5D6E-409C-BE32-E72D297353CC}">
                <c16:uniqueId val="{00000003-C5AE-4240-A32C-7FDCF38820A4}"/>
              </c:ext>
            </c:extLst>
          </c:dPt>
          <c:dPt>
            <c:idx val="17"/>
            <c:bubble3D val="0"/>
            <c:extLst>
              <c:ext xmlns:c16="http://schemas.microsoft.com/office/drawing/2014/chart" uri="{C3380CC4-5D6E-409C-BE32-E72D297353CC}">
                <c16:uniqueId val="{00000005-C5AE-4240-A32C-7FDCF38820A4}"/>
              </c:ext>
            </c:extLst>
          </c:dPt>
          <c:cat>
            <c:strRef>
              <c:f>Sheet1!$B$1:$V$1</c:f>
              <c:strCache>
                <c:ptCount val="21"/>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Sheet1!$B$2:$V$2</c:f>
              <c:numCache>
                <c:formatCode>0.00</c:formatCode>
                <c:ptCount val="21"/>
                <c:pt idx="0">
                  <c:v>6.6719038800681227</c:v>
                </c:pt>
                <c:pt idx="1">
                  <c:v>5.9817608879825386</c:v>
                </c:pt>
                <c:pt idx="2">
                  <c:v>5.0721084439478465</c:v>
                </c:pt>
                <c:pt idx="3">
                  <c:v>5.4197971134306204</c:v>
                </c:pt>
                <c:pt idx="4">
                  <c:v>5.5803461037096476</c:v>
                </c:pt>
                <c:pt idx="5">
                  <c:v>4.3586977873229316</c:v>
                </c:pt>
                <c:pt idx="6">
                  <c:v>3.4822549098306252</c:v>
                </c:pt>
                <c:pt idx="7">
                  <c:v>3.0457333793113999</c:v>
                </c:pt>
                <c:pt idx="8">
                  <c:v>2.9171325075918846</c:v>
                </c:pt>
                <c:pt idx="9">
                  <c:v>3.3322895232485097</c:v>
                </c:pt>
                <c:pt idx="10">
                  <c:v>4.1489618557677392</c:v>
                </c:pt>
                <c:pt idx="11">
                  <c:v>4.5824337198918119</c:v>
                </c:pt>
                <c:pt idx="12">
                  <c:v>2.8239113448211333</c:v>
                </c:pt>
                <c:pt idx="13">
                  <c:v>2.0731361380089628</c:v>
                </c:pt>
                <c:pt idx="14">
                  <c:v>2.3927551797254316</c:v>
                </c:pt>
                <c:pt idx="15">
                  <c:v>2.0339773655813653</c:v>
                </c:pt>
                <c:pt idx="16">
                  <c:v>1.541383827890318</c:v>
                </c:pt>
                <c:pt idx="17">
                  <c:v>1.51030067667249</c:v>
                </c:pt>
                <c:pt idx="18">
                  <c:v>1.2805834179629549</c:v>
                </c:pt>
                <c:pt idx="19">
                  <c:v>1.1168153524379008</c:v>
                </c:pt>
                <c:pt idx="20">
                  <c:v>1.0589874593590338</c:v>
                </c:pt>
              </c:numCache>
            </c:numRef>
          </c:val>
          <c:smooth val="0"/>
          <c:extLst>
            <c:ext xmlns:c16="http://schemas.microsoft.com/office/drawing/2014/chart" uri="{C3380CC4-5D6E-409C-BE32-E72D297353CC}">
              <c16:uniqueId val="{00000006-C5AE-4240-A32C-7FDCF38820A4}"/>
            </c:ext>
          </c:extLst>
        </c:ser>
        <c:ser>
          <c:idx val="1"/>
          <c:order val="1"/>
          <c:tx>
            <c:strRef>
              <c:f>Sheet1!$A$3</c:f>
              <c:strCache>
                <c:ptCount val="1"/>
                <c:pt idx="0">
                  <c:v>Euribor 3 mån</c:v>
                </c:pt>
              </c:strCache>
            </c:strRef>
          </c:tx>
          <c:spPr>
            <a:ln w="15875">
              <a:solidFill>
                <a:schemeClr val="tx1">
                  <a:lumMod val="90000"/>
                  <a:lumOff val="10000"/>
                </a:schemeClr>
              </a:solidFill>
              <a:prstDash val="solid"/>
            </a:ln>
          </c:spPr>
          <c:marker>
            <c:symbol val="circle"/>
            <c:size val="5"/>
            <c:spPr>
              <a:solidFill>
                <a:srgbClr val="FFFFFF"/>
              </a:solidFill>
              <a:ln>
                <a:solidFill>
                  <a:schemeClr val="tx1">
                    <a:lumMod val="90000"/>
                    <a:lumOff val="10000"/>
                  </a:schemeClr>
                </a:solidFill>
                <a:prstDash val="solid"/>
              </a:ln>
            </c:spPr>
          </c:marker>
          <c:dPt>
            <c:idx val="15"/>
            <c:bubble3D val="0"/>
            <c:extLst>
              <c:ext xmlns:c16="http://schemas.microsoft.com/office/drawing/2014/chart" uri="{C3380CC4-5D6E-409C-BE32-E72D297353CC}">
                <c16:uniqueId val="{00000008-C5AE-4240-A32C-7FDCF38820A4}"/>
              </c:ext>
            </c:extLst>
          </c:dPt>
          <c:dPt>
            <c:idx val="16"/>
            <c:bubble3D val="0"/>
            <c:extLst>
              <c:ext xmlns:c16="http://schemas.microsoft.com/office/drawing/2014/chart" uri="{C3380CC4-5D6E-409C-BE32-E72D297353CC}">
                <c16:uniqueId val="{0000000A-C5AE-4240-A32C-7FDCF38820A4}"/>
              </c:ext>
            </c:extLst>
          </c:dPt>
          <c:dPt>
            <c:idx val="17"/>
            <c:bubble3D val="0"/>
            <c:extLst>
              <c:ext xmlns:c16="http://schemas.microsoft.com/office/drawing/2014/chart" uri="{C3380CC4-5D6E-409C-BE32-E72D297353CC}">
                <c16:uniqueId val="{0000000C-C5AE-4240-A32C-7FDCF38820A4}"/>
              </c:ext>
            </c:extLst>
          </c:dPt>
          <c:cat>
            <c:strRef>
              <c:f>Sheet1!$B$1:$V$1</c:f>
              <c:strCache>
                <c:ptCount val="21"/>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Sheet1!$B$3:$V$3</c:f>
              <c:numCache>
                <c:formatCode>0.00</c:formatCode>
                <c:ptCount val="21"/>
                <c:pt idx="0">
                  <c:v>3.2</c:v>
                </c:pt>
                <c:pt idx="1">
                  <c:v>3.6</c:v>
                </c:pt>
                <c:pt idx="2">
                  <c:v>3</c:v>
                </c:pt>
                <c:pt idx="3">
                  <c:v>4.4000000000000004</c:v>
                </c:pt>
                <c:pt idx="4">
                  <c:v>4.3</c:v>
                </c:pt>
                <c:pt idx="5">
                  <c:v>3.3</c:v>
                </c:pt>
                <c:pt idx="6">
                  <c:v>2.2999999999999998</c:v>
                </c:pt>
                <c:pt idx="7">
                  <c:v>2.1</c:v>
                </c:pt>
                <c:pt idx="8">
                  <c:v>2.2000000000000002</c:v>
                </c:pt>
                <c:pt idx="9">
                  <c:v>3.1</c:v>
                </c:pt>
                <c:pt idx="10">
                  <c:v>4.3</c:v>
                </c:pt>
                <c:pt idx="11">
                  <c:v>4.7</c:v>
                </c:pt>
                <c:pt idx="12">
                  <c:v>1.2</c:v>
                </c:pt>
                <c:pt idx="13">
                  <c:v>0.8</c:v>
                </c:pt>
                <c:pt idx="14">
                  <c:v>1.4</c:v>
                </c:pt>
                <c:pt idx="15">
                  <c:v>0.6</c:v>
                </c:pt>
                <c:pt idx="16">
                  <c:v>0.2</c:v>
                </c:pt>
                <c:pt idx="17">
                  <c:v>7.8E-2</c:v>
                </c:pt>
                <c:pt idx="18">
                  <c:v>-0.13100000000000001</c:v>
                </c:pt>
                <c:pt idx="19">
                  <c:v>-0.317</c:v>
                </c:pt>
                <c:pt idx="20" formatCode="General">
                  <c:v>-0.32900000000000001</c:v>
                </c:pt>
              </c:numCache>
            </c:numRef>
          </c:val>
          <c:smooth val="0"/>
          <c:extLst>
            <c:ext xmlns:c16="http://schemas.microsoft.com/office/drawing/2014/chart" uri="{C3380CC4-5D6E-409C-BE32-E72D297353CC}">
              <c16:uniqueId val="{0000000D-C5AE-4240-A32C-7FDCF38820A4}"/>
            </c:ext>
          </c:extLst>
        </c:ser>
        <c:dLbls>
          <c:showLegendKey val="0"/>
          <c:showVal val="0"/>
          <c:showCatName val="0"/>
          <c:showSerName val="0"/>
          <c:showPercent val="0"/>
          <c:showBubbleSize val="0"/>
        </c:dLbls>
        <c:marker val="1"/>
        <c:smooth val="0"/>
        <c:axId val="134079616"/>
        <c:axId val="134083712"/>
      </c:lineChart>
      <c:lineChart>
        <c:grouping val="standard"/>
        <c:varyColors val="0"/>
        <c:ser>
          <c:idx val="2"/>
          <c:order val="2"/>
          <c:tx>
            <c:strRef>
              <c:f>Sheet1!$A$4</c:f>
              <c:strCache>
                <c:ptCount val="1"/>
                <c:pt idx="0">
                  <c:v>Statens obligation  (10 år) ränta</c:v>
                </c:pt>
              </c:strCache>
            </c:strRef>
          </c:tx>
          <c:spPr>
            <a:ln w="15875">
              <a:solidFill>
                <a:srgbClr val="339966"/>
              </a:solidFill>
              <a:prstDash val="solid"/>
            </a:ln>
          </c:spPr>
          <c:marker>
            <c:symbol val="circle"/>
            <c:size val="5"/>
            <c:spPr>
              <a:solidFill>
                <a:srgbClr val="B8E08C"/>
              </a:solidFill>
              <a:ln>
                <a:solidFill>
                  <a:srgbClr val="339966"/>
                </a:solidFill>
                <a:prstDash val="solid"/>
              </a:ln>
            </c:spPr>
          </c:marker>
          <c:dPt>
            <c:idx val="15"/>
            <c:bubble3D val="0"/>
            <c:extLst>
              <c:ext xmlns:c16="http://schemas.microsoft.com/office/drawing/2014/chart" uri="{C3380CC4-5D6E-409C-BE32-E72D297353CC}">
                <c16:uniqueId val="{0000000F-C5AE-4240-A32C-7FDCF38820A4}"/>
              </c:ext>
            </c:extLst>
          </c:dPt>
          <c:dPt>
            <c:idx val="16"/>
            <c:bubble3D val="0"/>
            <c:extLst>
              <c:ext xmlns:c16="http://schemas.microsoft.com/office/drawing/2014/chart" uri="{C3380CC4-5D6E-409C-BE32-E72D297353CC}">
                <c16:uniqueId val="{00000011-C5AE-4240-A32C-7FDCF38820A4}"/>
              </c:ext>
            </c:extLst>
          </c:dPt>
          <c:dPt>
            <c:idx val="17"/>
            <c:bubble3D val="0"/>
            <c:extLst>
              <c:ext xmlns:c16="http://schemas.microsoft.com/office/drawing/2014/chart" uri="{C3380CC4-5D6E-409C-BE32-E72D297353CC}">
                <c16:uniqueId val="{00000013-C5AE-4240-A32C-7FDCF38820A4}"/>
              </c:ext>
            </c:extLst>
          </c:dPt>
          <c:cat>
            <c:strRef>
              <c:f>Sheet1!$B$1:$V$1</c:f>
              <c:strCache>
                <c:ptCount val="21"/>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Sheet1!$B$4:$V$4</c:f>
              <c:numCache>
                <c:formatCode>0.00</c:formatCode>
                <c:ptCount val="21"/>
                <c:pt idx="0">
                  <c:v>6</c:v>
                </c:pt>
                <c:pt idx="1">
                  <c:v>4.78</c:v>
                </c:pt>
                <c:pt idx="2">
                  <c:v>4.75</c:v>
                </c:pt>
                <c:pt idx="3">
                  <c:v>5.49</c:v>
                </c:pt>
                <c:pt idx="4">
                  <c:v>5.04</c:v>
                </c:pt>
                <c:pt idx="5">
                  <c:v>4.9800000000000004</c:v>
                </c:pt>
                <c:pt idx="6">
                  <c:v>4.13</c:v>
                </c:pt>
                <c:pt idx="7">
                  <c:v>4.1100000000000003</c:v>
                </c:pt>
                <c:pt idx="8">
                  <c:v>3.35</c:v>
                </c:pt>
                <c:pt idx="9">
                  <c:v>3.78</c:v>
                </c:pt>
                <c:pt idx="10">
                  <c:v>4.29</c:v>
                </c:pt>
                <c:pt idx="11">
                  <c:v>4.3</c:v>
                </c:pt>
                <c:pt idx="12">
                  <c:v>3.74</c:v>
                </c:pt>
                <c:pt idx="13">
                  <c:v>3</c:v>
                </c:pt>
                <c:pt idx="14">
                  <c:v>3</c:v>
                </c:pt>
                <c:pt idx="15">
                  <c:v>1.9</c:v>
                </c:pt>
                <c:pt idx="16">
                  <c:v>1.86</c:v>
                </c:pt>
                <c:pt idx="17">
                  <c:v>1.44</c:v>
                </c:pt>
                <c:pt idx="18">
                  <c:v>0.73</c:v>
                </c:pt>
                <c:pt idx="19">
                  <c:v>0.36</c:v>
                </c:pt>
                <c:pt idx="20">
                  <c:v>0.55000000000000004</c:v>
                </c:pt>
              </c:numCache>
            </c:numRef>
          </c:val>
          <c:smooth val="0"/>
          <c:extLst>
            <c:ext xmlns:c16="http://schemas.microsoft.com/office/drawing/2014/chart" uri="{C3380CC4-5D6E-409C-BE32-E72D297353CC}">
              <c16:uniqueId val="{00000014-C5AE-4240-A32C-7FDCF38820A4}"/>
            </c:ext>
          </c:extLst>
        </c:ser>
        <c:dLbls>
          <c:showLegendKey val="0"/>
          <c:showVal val="0"/>
          <c:showCatName val="0"/>
          <c:showSerName val="0"/>
          <c:showPercent val="0"/>
          <c:showBubbleSize val="0"/>
        </c:dLbls>
        <c:marker val="1"/>
        <c:smooth val="0"/>
        <c:axId val="612898959"/>
        <c:axId val="612905615"/>
      </c:lineChart>
      <c:catAx>
        <c:axId val="134079616"/>
        <c:scaling>
          <c:orientation val="minMax"/>
        </c:scaling>
        <c:delete val="0"/>
        <c:axPos val="b"/>
        <c:numFmt formatCode="General" sourceLinked="1"/>
        <c:majorTickMark val="out"/>
        <c:minorTickMark val="none"/>
        <c:tickLblPos val="low"/>
        <c:spPr>
          <a:ln w="3515">
            <a:solidFill>
              <a:schemeClr val="tx1"/>
            </a:solidFill>
            <a:prstDash val="solid"/>
          </a:ln>
        </c:spPr>
        <c:txPr>
          <a:bodyPr rot="0" vert="horz"/>
          <a:lstStyle/>
          <a:p>
            <a:pPr>
              <a:defRPr sz="1250" b="0" i="0" u="none" strike="noStrike" baseline="0">
                <a:solidFill>
                  <a:schemeClr val="tx1"/>
                </a:solidFill>
                <a:latin typeface="Verdana"/>
                <a:ea typeface="Verdana"/>
                <a:cs typeface="Verdana"/>
              </a:defRPr>
            </a:pPr>
            <a:endParaRPr lang="fi-FI"/>
          </a:p>
        </c:txPr>
        <c:crossAx val="134083712"/>
        <c:crosses val="autoZero"/>
        <c:auto val="1"/>
        <c:lblAlgn val="ctr"/>
        <c:lblOffset val="100"/>
        <c:tickLblSkip val="1"/>
        <c:tickMarkSkip val="1"/>
        <c:noMultiLvlLbl val="0"/>
      </c:catAx>
      <c:valAx>
        <c:axId val="134083712"/>
        <c:scaling>
          <c:orientation val="minMax"/>
          <c:max val="7"/>
        </c:scaling>
        <c:delete val="0"/>
        <c:axPos val="l"/>
        <c:majorGridlines>
          <c:spPr>
            <a:ln w="9525">
              <a:solidFill>
                <a:schemeClr val="tx1"/>
              </a:solidFill>
              <a:prstDash val="sysDot"/>
            </a:ln>
          </c:spPr>
        </c:majorGridlines>
        <c:numFmt formatCode="0.0" sourceLinked="0"/>
        <c:majorTickMark val="out"/>
        <c:minorTickMark val="in"/>
        <c:tickLblPos val="nextTo"/>
        <c:spPr>
          <a:ln w="3515">
            <a:solidFill>
              <a:schemeClr val="tx1"/>
            </a:solidFill>
            <a:prstDash val="solid"/>
          </a:ln>
        </c:spPr>
        <c:txPr>
          <a:bodyPr rot="0" vert="horz"/>
          <a:lstStyle/>
          <a:p>
            <a:pPr>
              <a:defRPr sz="1400" b="0" i="0" u="none" strike="noStrike" baseline="0">
                <a:solidFill>
                  <a:schemeClr val="tx1"/>
                </a:solidFill>
                <a:latin typeface="Verdana"/>
                <a:ea typeface="Verdana"/>
                <a:cs typeface="Verdana"/>
              </a:defRPr>
            </a:pPr>
            <a:endParaRPr lang="fi-FI"/>
          </a:p>
        </c:txPr>
        <c:crossAx val="134079616"/>
        <c:crosses val="autoZero"/>
        <c:crossBetween val="between"/>
        <c:minorUnit val="0.5"/>
      </c:valAx>
      <c:valAx>
        <c:axId val="612905615"/>
        <c:scaling>
          <c:orientation val="minMax"/>
          <c:max val="7"/>
          <c:min val="-1"/>
        </c:scaling>
        <c:delete val="0"/>
        <c:axPos val="r"/>
        <c:numFmt formatCode="0.0" sourceLinked="0"/>
        <c:majorTickMark val="out"/>
        <c:minorTickMark val="in"/>
        <c:tickLblPos val="nextTo"/>
        <c:spPr>
          <a:ln/>
        </c:spPr>
        <c:txPr>
          <a:bodyPr/>
          <a:lstStyle/>
          <a:p>
            <a:pPr>
              <a:defRPr sz="1400" b="0" i="0" baseline="0"/>
            </a:pPr>
            <a:endParaRPr lang="fi-FI"/>
          </a:p>
        </c:txPr>
        <c:crossAx val="612898959"/>
        <c:crosses val="max"/>
        <c:crossBetween val="between"/>
        <c:majorUnit val="1"/>
        <c:minorUnit val="0.5"/>
      </c:valAx>
      <c:catAx>
        <c:axId val="612898959"/>
        <c:scaling>
          <c:orientation val="minMax"/>
        </c:scaling>
        <c:delete val="1"/>
        <c:axPos val="b"/>
        <c:numFmt formatCode="General" sourceLinked="1"/>
        <c:majorTickMark val="out"/>
        <c:minorTickMark val="none"/>
        <c:tickLblPos val="nextTo"/>
        <c:crossAx val="612905615"/>
        <c:crosses val="autoZero"/>
        <c:auto val="1"/>
        <c:lblAlgn val="ctr"/>
        <c:lblOffset val="100"/>
        <c:noMultiLvlLbl val="0"/>
      </c:catAx>
      <c:spPr>
        <a:solidFill>
          <a:schemeClr val="bg1"/>
        </a:solidFill>
        <a:ln w="14059">
          <a:solidFill>
            <a:schemeClr val="tx1"/>
          </a:solidFill>
          <a:prstDash val="solid"/>
        </a:ln>
      </c:spPr>
    </c:plotArea>
    <c:legend>
      <c:legendPos val="b"/>
      <c:layout>
        <c:manualLayout>
          <c:xMode val="edge"/>
          <c:yMode val="edge"/>
          <c:x val="9.7160395477943515E-2"/>
          <c:y val="0.92086327493723963"/>
          <c:w val="0.864000275221945"/>
          <c:h val="7.9136690647482008E-2"/>
        </c:manualLayout>
      </c:layout>
      <c:overlay val="0"/>
      <c:spPr>
        <a:noFill/>
        <a:ln w="28117">
          <a:noFill/>
        </a:ln>
      </c:spPr>
      <c:txPr>
        <a:bodyPr/>
        <a:lstStyle/>
        <a:p>
          <a:pPr>
            <a:defRPr sz="13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993" b="1" i="0" u="none" strike="noStrike" baseline="0">
          <a:solidFill>
            <a:schemeClr val="tx1"/>
          </a:solidFill>
          <a:latin typeface="Verdana"/>
          <a:ea typeface="Verdana"/>
          <a:cs typeface="Verdana"/>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3.3492822966507178E-2"/>
          <c:w val="0.88571428571428568"/>
          <c:h val="0.85341949050129351"/>
        </c:manualLayout>
      </c:layout>
      <c:lineChart>
        <c:grouping val="standard"/>
        <c:varyColors val="0"/>
        <c:ser>
          <c:idx val="0"/>
          <c:order val="0"/>
          <c:tx>
            <c:strRef>
              <c:f>Sheet1!$A$2</c:f>
              <c:strCache>
                <c:ptCount val="1"/>
                <c:pt idx="0">
                  <c:v>Företagen</c:v>
                </c:pt>
              </c:strCache>
            </c:strRef>
          </c:tx>
          <c:spPr>
            <a:ln w="22225">
              <a:solidFill>
                <a:srgbClr val="00B050"/>
              </a:solidFill>
              <a:prstDash val="solid"/>
            </a:ln>
          </c:spPr>
          <c:marker>
            <c:symbol val="circle"/>
            <c:size val="5"/>
            <c:spPr>
              <a:solidFill>
                <a:schemeClr val="bg1"/>
              </a:solidFill>
              <a:ln>
                <a:solidFill>
                  <a:srgbClr val="00B050"/>
                </a:solidFill>
              </a:ln>
            </c:spPr>
          </c:marker>
          <c:cat>
            <c:strRef>
              <c:f>Sheet1!$B$1:$AC$1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Sheet1!$B$2:$AC$2</c:f>
              <c:numCache>
                <c:formatCode>0.00</c:formatCode>
                <c:ptCount val="18"/>
                <c:pt idx="0">
                  <c:v>23.061</c:v>
                </c:pt>
                <c:pt idx="1">
                  <c:v>24.83</c:v>
                </c:pt>
                <c:pt idx="2">
                  <c:v>22.582999999999998</c:v>
                </c:pt>
                <c:pt idx="3">
                  <c:v>22.268000000000001</c:v>
                </c:pt>
                <c:pt idx="4">
                  <c:v>22.786999999999999</c:v>
                </c:pt>
                <c:pt idx="5">
                  <c:v>23.878</c:v>
                </c:pt>
                <c:pt idx="6">
                  <c:v>24.475999999999999</c:v>
                </c:pt>
                <c:pt idx="7">
                  <c:v>28.315999999999999</c:v>
                </c:pt>
                <c:pt idx="8">
                  <c:v>29.914999999999999</c:v>
                </c:pt>
                <c:pt idx="9">
                  <c:v>25.021999999999998</c:v>
                </c:pt>
                <c:pt idx="10">
                  <c:v>23.966000000000001</c:v>
                </c:pt>
                <c:pt idx="11">
                  <c:v>24.902999999999999</c:v>
                </c:pt>
                <c:pt idx="12">
                  <c:v>24.134</c:v>
                </c:pt>
                <c:pt idx="13">
                  <c:v>22.327000000000002</c:v>
                </c:pt>
                <c:pt idx="14">
                  <c:v>21.603000000000002</c:v>
                </c:pt>
                <c:pt idx="15">
                  <c:v>22.73</c:v>
                </c:pt>
                <c:pt idx="16">
                  <c:v>24.244</c:v>
                </c:pt>
                <c:pt idx="17">
                  <c:v>25.247</c:v>
                </c:pt>
              </c:numCache>
            </c:numRef>
          </c:val>
          <c:smooth val="0"/>
          <c:extLst>
            <c:ext xmlns:c16="http://schemas.microsoft.com/office/drawing/2014/chart" uri="{C3380CC4-5D6E-409C-BE32-E72D297353CC}">
              <c16:uniqueId val="{00000000-5C8F-444A-BBCA-38A5953DD1B4}"/>
            </c:ext>
          </c:extLst>
        </c:ser>
        <c:ser>
          <c:idx val="2"/>
          <c:order val="1"/>
          <c:tx>
            <c:strRef>
              <c:f>Sheet1!$A$3</c:f>
              <c:strCache>
                <c:ptCount val="1"/>
                <c:pt idx="0">
                  <c:v>Privata hushåll</c:v>
                </c:pt>
              </c:strCache>
            </c:strRef>
          </c:tx>
          <c:spPr>
            <a:ln w="22225">
              <a:solidFill>
                <a:schemeClr val="accent5">
                  <a:lumMod val="75000"/>
                </a:schemeClr>
              </a:solidFill>
            </a:ln>
          </c:spPr>
          <c:marker>
            <c:symbol val="circle"/>
            <c:size val="5"/>
            <c:spPr>
              <a:solidFill>
                <a:schemeClr val="bg1"/>
              </a:solidFill>
              <a:ln>
                <a:solidFill>
                  <a:schemeClr val="accent5">
                    <a:lumMod val="75000"/>
                  </a:schemeClr>
                </a:solidFill>
              </a:ln>
            </c:spPr>
          </c:marker>
          <c:cat>
            <c:strRef>
              <c:f>Sheet1!$B$1:$AC$1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Sheet1!$B$3:$AC$3</c:f>
              <c:numCache>
                <c:formatCode>0.00</c:formatCode>
                <c:ptCount val="18"/>
                <c:pt idx="0">
                  <c:v>11.587999999999999</c:v>
                </c:pt>
                <c:pt idx="1">
                  <c:v>10.563000000000001</c:v>
                </c:pt>
                <c:pt idx="2">
                  <c:v>10.814</c:v>
                </c:pt>
                <c:pt idx="3">
                  <c:v>12.029</c:v>
                </c:pt>
                <c:pt idx="4">
                  <c:v>13.303000000000001</c:v>
                </c:pt>
                <c:pt idx="5">
                  <c:v>14.161</c:v>
                </c:pt>
                <c:pt idx="6">
                  <c:v>14.577999999999999</c:v>
                </c:pt>
                <c:pt idx="7">
                  <c:v>14.709</c:v>
                </c:pt>
                <c:pt idx="8">
                  <c:v>13.175000000000001</c:v>
                </c:pt>
                <c:pt idx="9">
                  <c:v>11.438000000000001</c:v>
                </c:pt>
                <c:pt idx="10">
                  <c:v>13.494999999999999</c:v>
                </c:pt>
                <c:pt idx="11">
                  <c:v>14.039</c:v>
                </c:pt>
                <c:pt idx="12">
                  <c:v>13.473000000000001</c:v>
                </c:pt>
                <c:pt idx="13">
                  <c:v>12.757999999999999</c:v>
                </c:pt>
                <c:pt idx="14">
                  <c:v>12.259</c:v>
                </c:pt>
                <c:pt idx="15">
                  <c:v>11.928000000000001</c:v>
                </c:pt>
                <c:pt idx="16">
                  <c:v>13.368</c:v>
                </c:pt>
                <c:pt idx="17">
                  <c:v>14.103999999999999</c:v>
                </c:pt>
              </c:numCache>
            </c:numRef>
          </c:val>
          <c:smooth val="0"/>
          <c:extLst>
            <c:ext xmlns:c16="http://schemas.microsoft.com/office/drawing/2014/chart" uri="{C3380CC4-5D6E-409C-BE32-E72D297353CC}">
              <c16:uniqueId val="{00000001-5C8F-444A-BBCA-38A5953DD1B4}"/>
            </c:ext>
          </c:extLst>
        </c:ser>
        <c:ser>
          <c:idx val="4"/>
          <c:order val="2"/>
          <c:tx>
            <c:strRef>
              <c:f>Sheet1!$A$4</c:f>
              <c:strCache>
                <c:ptCount val="1"/>
                <c:pt idx="0">
                  <c:v>Lokalförvaltningen</c:v>
                </c:pt>
              </c:strCache>
            </c:strRef>
          </c:tx>
          <c:spPr>
            <a:ln w="22225">
              <a:solidFill>
                <a:schemeClr val="accent1"/>
              </a:solidFill>
            </a:ln>
          </c:spPr>
          <c:marker>
            <c:symbol val="circle"/>
            <c:size val="5"/>
            <c:spPr>
              <a:solidFill>
                <a:schemeClr val="accent1"/>
              </a:solidFill>
              <a:ln>
                <a:solidFill>
                  <a:schemeClr val="accent1"/>
                </a:solidFill>
              </a:ln>
            </c:spPr>
          </c:marker>
          <c:cat>
            <c:strRef>
              <c:f>Sheet1!$B$1:$AC$1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Sheet1!$B$4:$AC$4</c:f>
              <c:numCache>
                <c:formatCode>0.00</c:formatCode>
                <c:ptCount val="18"/>
                <c:pt idx="0">
                  <c:v>2.7349999999999999</c:v>
                </c:pt>
                <c:pt idx="1">
                  <c:v>3.2069999999999999</c:v>
                </c:pt>
                <c:pt idx="2">
                  <c:v>3.4529999999999998</c:v>
                </c:pt>
                <c:pt idx="3">
                  <c:v>3.6869999999999998</c:v>
                </c:pt>
                <c:pt idx="4">
                  <c:v>3.6760000000000002</c:v>
                </c:pt>
                <c:pt idx="5">
                  <c:v>3.496</c:v>
                </c:pt>
                <c:pt idx="6">
                  <c:v>3.5350000000000001</c:v>
                </c:pt>
                <c:pt idx="7">
                  <c:v>3.5870000000000002</c:v>
                </c:pt>
                <c:pt idx="8">
                  <c:v>3.762</c:v>
                </c:pt>
                <c:pt idx="9">
                  <c:v>3.839</c:v>
                </c:pt>
                <c:pt idx="10">
                  <c:v>4.048</c:v>
                </c:pt>
                <c:pt idx="11">
                  <c:v>4.2770000000000001</c:v>
                </c:pt>
                <c:pt idx="12">
                  <c:v>4.3600000000000003</c:v>
                </c:pt>
                <c:pt idx="13">
                  <c:v>4.54</c:v>
                </c:pt>
                <c:pt idx="14">
                  <c:v>4.7279999999999998</c:v>
                </c:pt>
                <c:pt idx="15">
                  <c:v>4.766</c:v>
                </c:pt>
                <c:pt idx="16">
                  <c:v>4.9260000000000002</c:v>
                </c:pt>
                <c:pt idx="17">
                  <c:v>5.0640000000000001</c:v>
                </c:pt>
              </c:numCache>
            </c:numRef>
          </c:val>
          <c:smooth val="0"/>
          <c:extLst>
            <c:ext xmlns:c16="http://schemas.microsoft.com/office/drawing/2014/chart" uri="{C3380CC4-5D6E-409C-BE32-E72D297353CC}">
              <c16:uniqueId val="{00000002-5C8F-444A-BBCA-38A5953DD1B4}"/>
            </c:ext>
          </c:extLst>
        </c:ser>
        <c:dLbls>
          <c:showLegendKey val="0"/>
          <c:showVal val="0"/>
          <c:showCatName val="0"/>
          <c:showSerName val="0"/>
          <c:showPercent val="0"/>
          <c:showBubbleSize val="0"/>
        </c:dLbls>
        <c:marker val="1"/>
        <c:smooth val="0"/>
        <c:axId val="146947456"/>
        <c:axId val="147090432"/>
      </c:lineChart>
      <c:lineChart>
        <c:grouping val="standard"/>
        <c:varyColors val="0"/>
        <c:ser>
          <c:idx val="1"/>
          <c:order val="3"/>
          <c:tx>
            <c:strRef>
              <c:f>Sheet1!$A$5</c:f>
              <c:strCache>
                <c:ptCount val="1"/>
                <c:pt idx="0">
                  <c:v>Övriga offentliga sektorer</c:v>
                </c:pt>
              </c:strCache>
            </c:strRef>
          </c:tx>
          <c:spPr>
            <a:ln w="22225">
              <a:solidFill>
                <a:srgbClr val="00B0F0"/>
              </a:solidFill>
            </a:ln>
          </c:spPr>
          <c:marker>
            <c:symbol val="circle"/>
            <c:size val="5"/>
            <c:spPr>
              <a:solidFill>
                <a:schemeClr val="bg1"/>
              </a:solidFill>
              <a:ln>
                <a:solidFill>
                  <a:srgbClr val="00B0F0"/>
                </a:solidFill>
              </a:ln>
            </c:spPr>
          </c:marker>
          <c:cat>
            <c:strRef>
              <c:f>Sheet1!$B$1:$AC$1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Sheet1!$B$5:$AC$5</c:f>
              <c:numCache>
                <c:formatCode>0.00</c:formatCode>
                <c:ptCount val="18"/>
                <c:pt idx="0">
                  <c:v>4.1420000000000003</c:v>
                </c:pt>
                <c:pt idx="1">
                  <c:v>3.593</c:v>
                </c:pt>
                <c:pt idx="2">
                  <c:v>4.093</c:v>
                </c:pt>
                <c:pt idx="3">
                  <c:v>4.335</c:v>
                </c:pt>
                <c:pt idx="4">
                  <c:v>4.6219999999999999</c:v>
                </c:pt>
                <c:pt idx="5">
                  <c:v>4.2690000000000001</c:v>
                </c:pt>
                <c:pt idx="6">
                  <c:v>3.7530000000000001</c:v>
                </c:pt>
                <c:pt idx="7">
                  <c:v>4.125</c:v>
                </c:pt>
                <c:pt idx="8">
                  <c:v>4.07</c:v>
                </c:pt>
                <c:pt idx="9">
                  <c:v>4.1909999999999998</c:v>
                </c:pt>
                <c:pt idx="10">
                  <c:v>3.67</c:v>
                </c:pt>
                <c:pt idx="11">
                  <c:v>3.855</c:v>
                </c:pt>
                <c:pt idx="12">
                  <c:v>4.1100000000000003</c:v>
                </c:pt>
                <c:pt idx="13">
                  <c:v>4.149</c:v>
                </c:pt>
                <c:pt idx="14">
                  <c:v>4.0439999999999996</c:v>
                </c:pt>
                <c:pt idx="15">
                  <c:v>3.552</c:v>
                </c:pt>
                <c:pt idx="16">
                  <c:v>4.0510000000000002</c:v>
                </c:pt>
                <c:pt idx="17">
                  <c:v>4.077</c:v>
                </c:pt>
              </c:numCache>
            </c:numRef>
          </c:val>
          <c:smooth val="0"/>
          <c:extLst>
            <c:ext xmlns:c16="http://schemas.microsoft.com/office/drawing/2014/chart" uri="{C3380CC4-5D6E-409C-BE32-E72D297353CC}">
              <c16:uniqueId val="{00000003-5C8F-444A-BBCA-38A5953DD1B4}"/>
            </c:ext>
          </c:extLst>
        </c:ser>
        <c:ser>
          <c:idx val="3"/>
          <c:order val="4"/>
          <c:tx>
            <c:strRef>
              <c:f>Sheet1!$A$6</c:f>
              <c:strCache>
                <c:ptCount val="1"/>
                <c:pt idx="0">
                  <c:v>Övriga sektorer</c:v>
                </c:pt>
              </c:strCache>
            </c:strRef>
          </c:tx>
          <c:spPr>
            <a:ln w="22225">
              <a:solidFill>
                <a:schemeClr val="tx2">
                  <a:lumMod val="85000"/>
                  <a:lumOff val="15000"/>
                </a:schemeClr>
              </a:solidFill>
            </a:ln>
          </c:spPr>
          <c:marker>
            <c:symbol val="circle"/>
            <c:size val="5"/>
            <c:spPr>
              <a:solidFill>
                <a:schemeClr val="bg1"/>
              </a:solidFill>
              <a:ln>
                <a:solidFill>
                  <a:schemeClr val="tx2">
                    <a:lumMod val="75000"/>
                    <a:lumOff val="25000"/>
                  </a:schemeClr>
                </a:solidFill>
              </a:ln>
            </c:spPr>
          </c:marker>
          <c:cat>
            <c:strRef>
              <c:f>Sheet1!$B$1:$AC$1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Sheet1!$B$6:$AC$6</c:f>
              <c:numCache>
                <c:formatCode>0.00</c:formatCode>
                <c:ptCount val="18"/>
                <c:pt idx="0">
                  <c:v>1.044</c:v>
                </c:pt>
                <c:pt idx="1">
                  <c:v>1.125</c:v>
                </c:pt>
                <c:pt idx="2">
                  <c:v>1.095</c:v>
                </c:pt>
                <c:pt idx="3">
                  <c:v>0.89600000000000002</c:v>
                </c:pt>
                <c:pt idx="4">
                  <c:v>0.84199999999999997</c:v>
                </c:pt>
                <c:pt idx="5">
                  <c:v>0.89500000000000002</c:v>
                </c:pt>
                <c:pt idx="6">
                  <c:v>0.96799999999999997</c:v>
                </c:pt>
                <c:pt idx="7">
                  <c:v>1.2929999999999999</c:v>
                </c:pt>
                <c:pt idx="8">
                  <c:v>1.2509999999999999</c:v>
                </c:pt>
                <c:pt idx="9">
                  <c:v>1.137</c:v>
                </c:pt>
                <c:pt idx="10">
                  <c:v>0.94899999999999995</c:v>
                </c:pt>
                <c:pt idx="11">
                  <c:v>0.94299999999999995</c:v>
                </c:pt>
                <c:pt idx="12">
                  <c:v>1.0069999999999999</c:v>
                </c:pt>
                <c:pt idx="13">
                  <c:v>0.98499999999999999</c:v>
                </c:pt>
                <c:pt idx="14">
                  <c:v>0.97099999999999997</c:v>
                </c:pt>
                <c:pt idx="15">
                  <c:v>0.93500000000000005</c:v>
                </c:pt>
                <c:pt idx="16">
                  <c:v>1.0629999999999999</c:v>
                </c:pt>
                <c:pt idx="17">
                  <c:v>1.0860000000000001</c:v>
                </c:pt>
              </c:numCache>
            </c:numRef>
          </c:val>
          <c:smooth val="0"/>
          <c:extLst>
            <c:ext xmlns:c16="http://schemas.microsoft.com/office/drawing/2014/chart" uri="{C3380CC4-5D6E-409C-BE32-E72D297353CC}">
              <c16:uniqueId val="{00000004-5C8F-444A-BBCA-38A5953DD1B4}"/>
            </c:ext>
          </c:extLst>
        </c:ser>
        <c:dLbls>
          <c:showLegendKey val="0"/>
          <c:showVal val="0"/>
          <c:showCatName val="0"/>
          <c:showSerName val="0"/>
          <c:showPercent val="0"/>
          <c:showBubbleSize val="0"/>
        </c:dLbls>
        <c:marker val="1"/>
        <c:smooth val="0"/>
        <c:axId val="1024737231"/>
        <c:axId val="1024747631"/>
      </c:lineChart>
      <c:catAx>
        <c:axId val="146947456"/>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250" b="0" i="0" u="none" strike="noStrike" baseline="0">
                <a:solidFill>
                  <a:srgbClr val="333399"/>
                </a:solidFill>
                <a:latin typeface="Arial Narrow" panose="020B0606020202030204" pitchFamily="34" charset="0"/>
                <a:ea typeface="Verdana"/>
                <a:cs typeface="Verdana"/>
              </a:defRPr>
            </a:pPr>
            <a:endParaRPr lang="fi-FI"/>
          </a:p>
        </c:txPr>
        <c:crossAx val="147090432"/>
        <c:crosses val="autoZero"/>
        <c:auto val="0"/>
        <c:lblAlgn val="ctr"/>
        <c:lblOffset val="100"/>
        <c:tickLblSkip val="1"/>
        <c:tickMarkSkip val="1"/>
        <c:noMultiLvlLbl val="0"/>
      </c:catAx>
      <c:valAx>
        <c:axId val="147090432"/>
        <c:scaling>
          <c:orientation val="minMax"/>
          <c:max val="32"/>
          <c:min val="0"/>
        </c:scaling>
        <c:delete val="0"/>
        <c:axPos val="l"/>
        <c:majorGridlines>
          <c:spPr>
            <a:ln w="317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250" b="0" i="0" u="none" strike="noStrike" baseline="0">
                <a:solidFill>
                  <a:srgbClr val="333399"/>
                </a:solidFill>
                <a:latin typeface="Verdana"/>
                <a:ea typeface="Verdana"/>
                <a:cs typeface="Verdana"/>
              </a:defRPr>
            </a:pPr>
            <a:endParaRPr lang="fi-FI"/>
          </a:p>
        </c:txPr>
        <c:crossAx val="146947456"/>
        <c:crosses val="autoZero"/>
        <c:crossBetween val="between"/>
        <c:majorUnit val="5"/>
        <c:minorUnit val="1"/>
      </c:valAx>
      <c:valAx>
        <c:axId val="1024747631"/>
        <c:scaling>
          <c:orientation val="minMax"/>
          <c:max val="32"/>
          <c:min val="0"/>
        </c:scaling>
        <c:delete val="0"/>
        <c:axPos val="r"/>
        <c:numFmt formatCode="0" sourceLinked="0"/>
        <c:majorTickMark val="out"/>
        <c:minorTickMark val="in"/>
        <c:tickLblPos val="nextTo"/>
        <c:spPr>
          <a:ln/>
        </c:spPr>
        <c:txPr>
          <a:bodyPr/>
          <a:lstStyle/>
          <a:p>
            <a:pPr>
              <a:defRPr sz="1250" b="0" i="0" baseline="0">
                <a:latin typeface="Verdana" panose="020B0604030504040204" pitchFamily="34" charset="0"/>
              </a:defRPr>
            </a:pPr>
            <a:endParaRPr lang="fi-FI"/>
          </a:p>
        </c:txPr>
        <c:crossAx val="1024737231"/>
        <c:crosses val="max"/>
        <c:crossBetween val="between"/>
        <c:majorUnit val="5"/>
        <c:minorUnit val="1"/>
      </c:valAx>
      <c:catAx>
        <c:axId val="1024737231"/>
        <c:scaling>
          <c:orientation val="minMax"/>
        </c:scaling>
        <c:delete val="1"/>
        <c:axPos val="b"/>
        <c:numFmt formatCode="General" sourceLinked="1"/>
        <c:majorTickMark val="out"/>
        <c:minorTickMark val="none"/>
        <c:tickLblPos val="nextTo"/>
        <c:crossAx val="1024747631"/>
        <c:crosses val="autoZero"/>
        <c:auto val="1"/>
        <c:lblAlgn val="ctr"/>
        <c:lblOffset val="100"/>
        <c:noMultiLvlLbl val="0"/>
      </c:catAx>
      <c:spPr>
        <a:noFill/>
        <a:ln w="9525">
          <a:solidFill>
            <a:schemeClr val="tx1"/>
          </a:solidFill>
          <a:prstDash val="solid"/>
        </a:ln>
      </c:spPr>
    </c:plotArea>
    <c:legend>
      <c:legendPos val="r"/>
      <c:layout>
        <c:manualLayout>
          <c:xMode val="edge"/>
          <c:yMode val="edge"/>
          <c:x val="5.9858376371357706E-2"/>
          <c:y val="0.30114984274365059"/>
          <c:w val="0.2292202111225225"/>
          <c:h val="0.22188041604512601"/>
        </c:manualLayout>
      </c:layout>
      <c:overlay val="0"/>
      <c:spPr>
        <a:solidFill>
          <a:schemeClr val="bg1"/>
        </a:solidFill>
        <a:ln w="3927">
          <a:solidFill>
            <a:schemeClr val="tx1"/>
          </a:solidFill>
          <a:prstDash val="solid"/>
        </a:ln>
      </c:spPr>
      <c:txPr>
        <a:bodyPr/>
        <a:lstStyle/>
        <a:p>
          <a:pPr>
            <a:defRPr sz="8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6706075544947E-2"/>
          <c:y val="4.6036089856942811E-2"/>
          <c:w val="0.88571428571428568"/>
          <c:h val="0.88346286907612503"/>
        </c:manualLayout>
      </c:layout>
      <c:lineChart>
        <c:grouping val="standard"/>
        <c:varyColors val="0"/>
        <c:ser>
          <c:idx val="1"/>
          <c:order val="0"/>
          <c:tx>
            <c:strRef>
              <c:f>Sheet1!$A$2</c:f>
              <c:strCache>
                <c:ptCount val="1"/>
                <c:pt idx="0">
                  <c:v>Hela samhällsekonomin</c:v>
                </c:pt>
              </c:strCache>
            </c:strRef>
          </c:tx>
          <c:spPr>
            <a:ln w="22225">
              <a:solidFill>
                <a:srgbClr val="FF0000"/>
              </a:solidFill>
              <a:prstDash val="solid"/>
            </a:ln>
          </c:spPr>
          <c:marker>
            <c:symbol val="circle"/>
            <c:size val="5"/>
            <c:spPr>
              <a:solidFill>
                <a:srgbClr val="FF0000"/>
              </a:solidFill>
              <a:ln w="22225">
                <a:solidFill>
                  <a:srgbClr val="FF0000"/>
                </a:solidFill>
              </a:ln>
            </c:spPr>
          </c:marker>
          <c:cat>
            <c:strRef>
              <c:f>Sheet1!$B$1:$AC$1</c:f>
              <c:strCache>
                <c:ptCount val="28"/>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strCache>
            </c:strRef>
          </c:cat>
          <c:val>
            <c:numRef>
              <c:f>Sheet1!$B$2:$AC$2</c:f>
              <c:numCache>
                <c:formatCode>0.0</c:formatCode>
                <c:ptCount val="28"/>
                <c:pt idx="0">
                  <c:v>100</c:v>
                </c:pt>
                <c:pt idx="1">
                  <c:v>83.089542384072331</c:v>
                </c:pt>
                <c:pt idx="2">
                  <c:v>71.661841637462544</c:v>
                </c:pt>
                <c:pt idx="3">
                  <c:v>62.697445274010867</c:v>
                </c:pt>
                <c:pt idx="4">
                  <c:v>63.22311950835492</c:v>
                </c:pt>
                <c:pt idx="5">
                  <c:v>71.151404337447303</c:v>
                </c:pt>
                <c:pt idx="6">
                  <c:v>78.274671136167399</c:v>
                </c:pt>
                <c:pt idx="7">
                  <c:v>86.794656915028696</c:v>
                </c:pt>
                <c:pt idx="8">
                  <c:v>96.058712986947029</c:v>
                </c:pt>
                <c:pt idx="9">
                  <c:v>100.40631824876834</c:v>
                </c:pt>
                <c:pt idx="10">
                  <c:v>108.10604906292853</c:v>
                </c:pt>
                <c:pt idx="11">
                  <c:v>110.00558687592057</c:v>
                </c:pt>
                <c:pt idx="12">
                  <c:v>106.75504088577378</c:v>
                </c:pt>
                <c:pt idx="13">
                  <c:v>109.74401950327594</c:v>
                </c:pt>
                <c:pt idx="14">
                  <c:v>114.86108994870231</c:v>
                </c:pt>
                <c:pt idx="15">
                  <c:v>118.59159937020671</c:v>
                </c:pt>
                <c:pt idx="16">
                  <c:v>120.14322718269084</c:v>
                </c:pt>
                <c:pt idx="17">
                  <c:v>132.1296155213571</c:v>
                </c:pt>
                <c:pt idx="18">
                  <c:v>132.49276245619382</c:v>
                </c:pt>
                <c:pt idx="19">
                  <c:v>115.86926710345878</c:v>
                </c:pt>
                <c:pt idx="20">
                  <c:v>117.14155111991467</c:v>
                </c:pt>
                <c:pt idx="21">
                  <c:v>121.93864594443598</c:v>
                </c:pt>
                <c:pt idx="22">
                  <c:v>119.56930265630555</c:v>
                </c:pt>
                <c:pt idx="23">
                  <c:v>113.6649906038905</c:v>
                </c:pt>
                <c:pt idx="24">
                  <c:v>110.73442023464879</c:v>
                </c:pt>
                <c:pt idx="25">
                  <c:v>111.51150388541825</c:v>
                </c:pt>
                <c:pt idx="26">
                  <c:v>121.01173243943319</c:v>
                </c:pt>
                <c:pt idx="27">
                  <c:v>125.90278835898218</c:v>
                </c:pt>
              </c:numCache>
            </c:numRef>
          </c:val>
          <c:smooth val="0"/>
          <c:extLst>
            <c:ext xmlns:c16="http://schemas.microsoft.com/office/drawing/2014/chart" uri="{C3380CC4-5D6E-409C-BE32-E72D297353CC}">
              <c16:uniqueId val="{00000000-CD84-49A2-923F-38FA7C854C1B}"/>
            </c:ext>
          </c:extLst>
        </c:ser>
        <c:dLbls>
          <c:showLegendKey val="0"/>
          <c:showVal val="0"/>
          <c:showCatName val="0"/>
          <c:showSerName val="0"/>
          <c:showPercent val="0"/>
          <c:showBubbleSize val="0"/>
        </c:dLbls>
        <c:marker val="1"/>
        <c:smooth val="0"/>
        <c:axId val="123636352"/>
        <c:axId val="123658624"/>
      </c:lineChart>
      <c:lineChart>
        <c:grouping val="standard"/>
        <c:varyColors val="0"/>
        <c:ser>
          <c:idx val="0"/>
          <c:order val="1"/>
          <c:tx>
            <c:strRef>
              <c:f>Sheet1!$A$3</c:f>
              <c:strCache>
                <c:ptCount val="1"/>
                <c:pt idx="0">
                  <c:v>Företagen</c:v>
                </c:pt>
              </c:strCache>
            </c:strRef>
          </c:tx>
          <c:spPr>
            <a:ln w="22225">
              <a:solidFill>
                <a:srgbClr val="00B050"/>
              </a:solidFill>
              <a:prstDash val="solid"/>
            </a:ln>
          </c:spPr>
          <c:marker>
            <c:symbol val="circle"/>
            <c:size val="5"/>
            <c:spPr>
              <a:solidFill>
                <a:schemeClr val="bg1"/>
              </a:solidFill>
              <a:ln>
                <a:solidFill>
                  <a:srgbClr val="00B050"/>
                </a:solidFill>
              </a:ln>
            </c:spPr>
          </c:marker>
          <c:cat>
            <c:strRef>
              <c:f>Sheet1!$B$1:$AC$1</c:f>
              <c:strCache>
                <c:ptCount val="28"/>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strCache>
            </c:strRef>
          </c:cat>
          <c:val>
            <c:numRef>
              <c:f>Sheet1!$B$3:$AC$3</c:f>
              <c:numCache>
                <c:formatCode>0.0</c:formatCode>
                <c:ptCount val="28"/>
                <c:pt idx="0">
                  <c:v>100</c:v>
                </c:pt>
                <c:pt idx="1">
                  <c:v>78.469817501169871</c:v>
                </c:pt>
                <c:pt idx="2">
                  <c:v>64.21619092185307</c:v>
                </c:pt>
                <c:pt idx="3">
                  <c:v>57.271876462330368</c:v>
                </c:pt>
                <c:pt idx="4">
                  <c:v>53.963500233972859</c:v>
                </c:pt>
                <c:pt idx="5">
                  <c:v>68.811417875526445</c:v>
                </c:pt>
                <c:pt idx="6">
                  <c:v>77.412260177819377</c:v>
                </c:pt>
                <c:pt idx="7">
                  <c:v>83.462798315395418</c:v>
                </c:pt>
                <c:pt idx="8">
                  <c:v>93.036967711745433</c:v>
                </c:pt>
                <c:pt idx="9">
                  <c:v>95.78380907814693</c:v>
                </c:pt>
                <c:pt idx="10">
                  <c:v>107.91296209639683</c:v>
                </c:pt>
                <c:pt idx="11">
                  <c:v>116.19092185306505</c:v>
                </c:pt>
                <c:pt idx="12">
                  <c:v>105.67618156293869</c:v>
                </c:pt>
                <c:pt idx="13">
                  <c:v>104.20215255030416</c:v>
                </c:pt>
                <c:pt idx="14">
                  <c:v>106.63079082826393</c:v>
                </c:pt>
                <c:pt idx="15">
                  <c:v>111.73607861488067</c:v>
                </c:pt>
                <c:pt idx="16">
                  <c:v>114.5343940102948</c:v>
                </c:pt>
                <c:pt idx="17">
                  <c:v>132.50350959288721</c:v>
                </c:pt>
                <c:pt idx="18">
                  <c:v>139.98596162845109</c:v>
                </c:pt>
                <c:pt idx="19">
                  <c:v>117.08937763219467</c:v>
                </c:pt>
                <c:pt idx="20">
                  <c:v>112.14787084698175</c:v>
                </c:pt>
                <c:pt idx="21">
                  <c:v>116.53252222742162</c:v>
                </c:pt>
                <c:pt idx="22">
                  <c:v>112.93401965372017</c:v>
                </c:pt>
                <c:pt idx="23">
                  <c:v>104.47824052409921</c:v>
                </c:pt>
                <c:pt idx="24">
                  <c:v>101.09031352363125</c:v>
                </c:pt>
                <c:pt idx="25">
                  <c:v>106.36406176883482</c:v>
                </c:pt>
                <c:pt idx="26">
                  <c:v>113.44875994384651</c:v>
                </c:pt>
                <c:pt idx="27">
                  <c:v>118.14225549836219</c:v>
                </c:pt>
              </c:numCache>
            </c:numRef>
          </c:val>
          <c:smooth val="0"/>
          <c:extLst>
            <c:ext xmlns:c16="http://schemas.microsoft.com/office/drawing/2014/chart" uri="{C3380CC4-5D6E-409C-BE32-E72D297353CC}">
              <c16:uniqueId val="{00000001-CD84-49A2-923F-38FA7C854C1B}"/>
            </c:ext>
          </c:extLst>
        </c:ser>
        <c:ser>
          <c:idx val="2"/>
          <c:order val="2"/>
          <c:tx>
            <c:strRef>
              <c:f>Sheet1!$A$4</c:f>
              <c:strCache>
                <c:ptCount val="1"/>
                <c:pt idx="0">
                  <c:v>Privata hushållen</c:v>
                </c:pt>
              </c:strCache>
            </c:strRef>
          </c:tx>
          <c:spPr>
            <a:ln w="22225">
              <a:solidFill>
                <a:schemeClr val="accent5">
                  <a:lumMod val="75000"/>
                </a:schemeClr>
              </a:solidFill>
            </a:ln>
          </c:spPr>
          <c:marker>
            <c:symbol val="circle"/>
            <c:size val="5"/>
            <c:spPr>
              <a:solidFill>
                <a:schemeClr val="bg1"/>
              </a:solidFill>
              <a:ln>
                <a:solidFill>
                  <a:schemeClr val="accent5">
                    <a:lumMod val="75000"/>
                  </a:schemeClr>
                </a:solidFill>
              </a:ln>
            </c:spPr>
          </c:marker>
          <c:cat>
            <c:strRef>
              <c:f>Sheet1!$B$1:$AC$1</c:f>
              <c:strCache>
                <c:ptCount val="28"/>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strCache>
            </c:strRef>
          </c:cat>
          <c:val>
            <c:numRef>
              <c:f>Sheet1!$B$4:$AC$4</c:f>
              <c:numCache>
                <c:formatCode>0.0</c:formatCode>
                <c:ptCount val="28"/>
                <c:pt idx="0">
                  <c:v>100</c:v>
                </c:pt>
                <c:pt idx="1">
                  <c:v>80.897549453793914</c:v>
                </c:pt>
                <c:pt idx="2">
                  <c:v>67.32605058557229</c:v>
                </c:pt>
                <c:pt idx="3">
                  <c:v>63.989764786930422</c:v>
                </c:pt>
                <c:pt idx="4">
                  <c:v>66.46983564609782</c:v>
                </c:pt>
                <c:pt idx="5">
                  <c:v>71.341403405176649</c:v>
                </c:pt>
                <c:pt idx="6">
                  <c:v>73.112882590296238</c:v>
                </c:pt>
                <c:pt idx="7">
                  <c:v>83.76144080307057</c:v>
                </c:pt>
                <c:pt idx="8">
                  <c:v>96.309418364334221</c:v>
                </c:pt>
                <c:pt idx="9">
                  <c:v>107.87324082275367</c:v>
                </c:pt>
                <c:pt idx="10">
                  <c:v>114.04389331758685</c:v>
                </c:pt>
                <c:pt idx="11">
                  <c:v>103.95630351343372</c:v>
                </c:pt>
                <c:pt idx="12">
                  <c:v>106.42653282157268</c:v>
                </c:pt>
                <c:pt idx="13">
                  <c:v>118.3840173211298</c:v>
                </c:pt>
                <c:pt idx="14">
                  <c:v>130.92215333136502</c:v>
                </c:pt>
                <c:pt idx="15">
                  <c:v>139.36620411376833</c:v>
                </c:pt>
                <c:pt idx="16">
                  <c:v>143.47013089262867</c:v>
                </c:pt>
                <c:pt idx="17">
                  <c:v>144.75937407735458</c:v>
                </c:pt>
                <c:pt idx="18">
                  <c:v>129.66243479972442</c:v>
                </c:pt>
                <c:pt idx="19">
                  <c:v>112.56766066332054</c:v>
                </c:pt>
                <c:pt idx="20">
                  <c:v>132.8117311288259</c:v>
                </c:pt>
                <c:pt idx="21">
                  <c:v>138.1655348882984</c:v>
                </c:pt>
                <c:pt idx="22">
                  <c:v>132.59521700620019</c:v>
                </c:pt>
                <c:pt idx="23">
                  <c:v>125.55850802086408</c:v>
                </c:pt>
                <c:pt idx="24">
                  <c:v>120.64757405767149</c:v>
                </c:pt>
                <c:pt idx="25">
                  <c:v>117.39002066725716</c:v>
                </c:pt>
                <c:pt idx="26">
                  <c:v>131.56185414821377</c:v>
                </c:pt>
                <c:pt idx="27">
                  <c:v>138.80523570514714</c:v>
                </c:pt>
              </c:numCache>
            </c:numRef>
          </c:val>
          <c:smooth val="0"/>
          <c:extLst>
            <c:ext xmlns:c16="http://schemas.microsoft.com/office/drawing/2014/chart" uri="{C3380CC4-5D6E-409C-BE32-E72D297353CC}">
              <c16:uniqueId val="{00000002-CD84-49A2-923F-38FA7C854C1B}"/>
            </c:ext>
          </c:extLst>
        </c:ser>
        <c:ser>
          <c:idx val="4"/>
          <c:order val="3"/>
          <c:tx>
            <c:strRef>
              <c:f>Sheet1!$A$5</c:f>
              <c:strCache>
                <c:ptCount val="1"/>
                <c:pt idx="0">
                  <c:v>Lokaförvaltningen</c:v>
                </c:pt>
              </c:strCache>
            </c:strRef>
          </c:tx>
          <c:spPr>
            <a:ln w="22225">
              <a:solidFill>
                <a:schemeClr val="accent1"/>
              </a:solidFill>
            </a:ln>
          </c:spPr>
          <c:marker>
            <c:symbol val="circle"/>
            <c:size val="5"/>
            <c:spPr>
              <a:solidFill>
                <a:schemeClr val="accent1"/>
              </a:solidFill>
              <a:ln>
                <a:solidFill>
                  <a:schemeClr val="accent1"/>
                </a:solidFill>
              </a:ln>
            </c:spPr>
          </c:marker>
          <c:cat>
            <c:strRef>
              <c:f>Sheet1!$B$1:$AC$1</c:f>
              <c:strCache>
                <c:ptCount val="28"/>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pt idx="26">
                  <c:v>16</c:v>
                </c:pt>
                <c:pt idx="27">
                  <c:v>17</c:v>
                </c:pt>
              </c:strCache>
            </c:strRef>
          </c:cat>
          <c:val>
            <c:numRef>
              <c:f>Sheet1!$B$5:$AC$5</c:f>
              <c:numCache>
                <c:formatCode>0.0</c:formatCode>
                <c:ptCount val="28"/>
                <c:pt idx="0">
                  <c:v>100</c:v>
                </c:pt>
                <c:pt idx="1">
                  <c:v>91.58450704225352</c:v>
                </c:pt>
                <c:pt idx="2">
                  <c:v>77.74647887323944</c:v>
                </c:pt>
                <c:pt idx="3">
                  <c:v>60.422535211267608</c:v>
                </c:pt>
                <c:pt idx="4">
                  <c:v>64.683098591549296</c:v>
                </c:pt>
                <c:pt idx="5">
                  <c:v>67.042253521126767</c:v>
                </c:pt>
                <c:pt idx="6">
                  <c:v>76.866197183098592</c:v>
                </c:pt>
                <c:pt idx="7">
                  <c:v>95.809859154929583</c:v>
                </c:pt>
                <c:pt idx="8">
                  <c:v>96.338028169014081</c:v>
                </c:pt>
                <c:pt idx="9">
                  <c:v>98.133802816901408</c:v>
                </c:pt>
                <c:pt idx="10">
                  <c:v>96.302816901408448</c:v>
                </c:pt>
                <c:pt idx="11">
                  <c:v>112.9225352112676</c:v>
                </c:pt>
                <c:pt idx="12">
                  <c:v>121.58450704225352</c:v>
                </c:pt>
                <c:pt idx="13">
                  <c:v>129.82394366197184</c:v>
                </c:pt>
                <c:pt idx="14">
                  <c:v>129.43661971830986</c:v>
                </c:pt>
                <c:pt idx="15">
                  <c:v>123.09859154929578</c:v>
                </c:pt>
                <c:pt idx="16">
                  <c:v>124.47183098591549</c:v>
                </c:pt>
                <c:pt idx="17">
                  <c:v>126.30281690140845</c:v>
                </c:pt>
                <c:pt idx="18">
                  <c:v>132.46478873239437</c:v>
                </c:pt>
                <c:pt idx="19">
                  <c:v>135.17605633802816</c:v>
                </c:pt>
                <c:pt idx="20">
                  <c:v>142.53521126760563</c:v>
                </c:pt>
                <c:pt idx="21">
                  <c:v>150.59859154929578</c:v>
                </c:pt>
                <c:pt idx="22">
                  <c:v>153.52112676056339</c:v>
                </c:pt>
                <c:pt idx="23">
                  <c:v>159.85915492957747</c:v>
                </c:pt>
                <c:pt idx="24">
                  <c:v>166.47887323943661</c:v>
                </c:pt>
                <c:pt idx="25">
                  <c:v>167.81690140845072</c:v>
                </c:pt>
                <c:pt idx="26">
                  <c:v>173.45070422535213</c:v>
                </c:pt>
                <c:pt idx="27">
                  <c:v>178.30985915492957</c:v>
                </c:pt>
              </c:numCache>
            </c:numRef>
          </c:val>
          <c:smooth val="0"/>
          <c:extLst>
            <c:ext xmlns:c16="http://schemas.microsoft.com/office/drawing/2014/chart" uri="{C3380CC4-5D6E-409C-BE32-E72D297353CC}">
              <c16:uniqueId val="{00000003-CD84-49A2-923F-38FA7C854C1B}"/>
            </c:ext>
          </c:extLst>
        </c:ser>
        <c:dLbls>
          <c:showLegendKey val="0"/>
          <c:showVal val="0"/>
          <c:showCatName val="0"/>
          <c:showSerName val="0"/>
          <c:showPercent val="0"/>
          <c:showBubbleSize val="0"/>
        </c:dLbls>
        <c:marker val="1"/>
        <c:smooth val="0"/>
        <c:axId val="123660160"/>
        <c:axId val="123661696"/>
      </c:lineChart>
      <c:catAx>
        <c:axId val="123636352"/>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250" b="0" i="0" u="none" strike="noStrike" baseline="0">
                <a:solidFill>
                  <a:srgbClr val="333399"/>
                </a:solidFill>
                <a:latin typeface="Arial Narrow" panose="020B0606020202030204" pitchFamily="34" charset="0"/>
                <a:ea typeface="Verdana"/>
                <a:cs typeface="Verdana"/>
              </a:defRPr>
            </a:pPr>
            <a:endParaRPr lang="fi-FI"/>
          </a:p>
        </c:txPr>
        <c:crossAx val="123658624"/>
        <c:crosses val="autoZero"/>
        <c:auto val="0"/>
        <c:lblAlgn val="ctr"/>
        <c:lblOffset val="100"/>
        <c:tickLblSkip val="1"/>
        <c:tickMarkSkip val="1"/>
        <c:noMultiLvlLbl val="0"/>
      </c:catAx>
      <c:valAx>
        <c:axId val="123658624"/>
        <c:scaling>
          <c:orientation val="minMax"/>
          <c:max val="190"/>
          <c:min val="50"/>
        </c:scaling>
        <c:delete val="0"/>
        <c:axPos val="l"/>
        <c:majorGridlines>
          <c:spPr>
            <a:ln w="317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290" b="0" i="0" u="none" strike="noStrike" baseline="0">
                <a:solidFill>
                  <a:srgbClr val="333399"/>
                </a:solidFill>
                <a:latin typeface="Verdana"/>
                <a:ea typeface="Verdana"/>
                <a:cs typeface="Verdana"/>
              </a:defRPr>
            </a:pPr>
            <a:endParaRPr lang="fi-FI"/>
          </a:p>
        </c:txPr>
        <c:crossAx val="123636352"/>
        <c:crosses val="autoZero"/>
        <c:crossBetween val="between"/>
        <c:majorUnit val="10"/>
        <c:minorUnit val="5"/>
      </c:valAx>
      <c:catAx>
        <c:axId val="123660160"/>
        <c:scaling>
          <c:orientation val="minMax"/>
        </c:scaling>
        <c:delete val="1"/>
        <c:axPos val="b"/>
        <c:numFmt formatCode="General" sourceLinked="1"/>
        <c:majorTickMark val="out"/>
        <c:minorTickMark val="none"/>
        <c:tickLblPos val="nextTo"/>
        <c:crossAx val="123661696"/>
        <c:crosses val="autoZero"/>
        <c:auto val="0"/>
        <c:lblAlgn val="ctr"/>
        <c:lblOffset val="100"/>
        <c:noMultiLvlLbl val="0"/>
      </c:catAx>
      <c:valAx>
        <c:axId val="123661696"/>
        <c:scaling>
          <c:orientation val="minMax"/>
          <c:max val="190"/>
          <c:min val="50"/>
        </c:scaling>
        <c:delete val="0"/>
        <c:axPos val="r"/>
        <c:numFmt formatCode="0" sourceLinked="0"/>
        <c:majorTickMark val="cross"/>
        <c:minorTickMark val="in"/>
        <c:tickLblPos val="nextTo"/>
        <c:spPr>
          <a:ln w="3927">
            <a:solidFill>
              <a:schemeClr val="tx1"/>
            </a:solidFill>
            <a:prstDash val="solid"/>
          </a:ln>
        </c:spPr>
        <c:txPr>
          <a:bodyPr rot="0" vert="horz"/>
          <a:lstStyle/>
          <a:p>
            <a:pPr>
              <a:defRPr sz="1290" b="0" i="0" u="none" strike="noStrike" baseline="0">
                <a:solidFill>
                  <a:srgbClr val="333399"/>
                </a:solidFill>
                <a:latin typeface="Verdana"/>
                <a:ea typeface="Verdana"/>
                <a:cs typeface="Verdana"/>
              </a:defRPr>
            </a:pPr>
            <a:endParaRPr lang="fi-FI"/>
          </a:p>
        </c:txPr>
        <c:crossAx val="123660160"/>
        <c:crosses val="max"/>
        <c:crossBetween val="between"/>
        <c:majorUnit val="10"/>
        <c:minorUnit val="5"/>
      </c:valAx>
      <c:spPr>
        <a:noFill/>
        <a:ln w="9525">
          <a:solidFill>
            <a:schemeClr val="tx1"/>
          </a:solidFill>
          <a:prstDash val="solid"/>
        </a:ln>
      </c:spPr>
    </c:plotArea>
    <c:legend>
      <c:legendPos val="r"/>
      <c:layout>
        <c:manualLayout>
          <c:xMode val="edge"/>
          <c:yMode val="edge"/>
          <c:x val="0.10668569221491217"/>
          <c:y val="0.13250216595245215"/>
          <c:w val="0.27677342099551017"/>
          <c:h val="0.23040224071155105"/>
        </c:manualLayout>
      </c:layout>
      <c:overlay val="0"/>
      <c:spPr>
        <a:solidFill>
          <a:schemeClr val="bg1"/>
        </a:solidFill>
        <a:ln w="3927">
          <a:solidFill>
            <a:schemeClr val="tx1"/>
          </a:solidFill>
          <a:prstDash val="solid"/>
        </a:ln>
      </c:spPr>
      <c:txPr>
        <a:bodyPr/>
        <a:lstStyle/>
        <a:p>
          <a:pPr>
            <a:defRPr sz="125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3.3492822966507178E-2"/>
          <c:w val="0.88571428571428568"/>
          <c:h val="0.89600620184183333"/>
        </c:manualLayout>
      </c:layout>
      <c:lineChart>
        <c:grouping val="standard"/>
        <c:varyColors val="0"/>
        <c:ser>
          <c:idx val="1"/>
          <c:order val="0"/>
          <c:tx>
            <c:strRef>
              <c:f>Sheet1!$A$2</c:f>
              <c:strCache>
                <c:ptCount val="1"/>
                <c:pt idx="0">
                  <c:v>Hela samhällsekonomin</c:v>
                </c:pt>
              </c:strCache>
            </c:strRef>
          </c:tx>
          <c:spPr>
            <a:ln w="22225">
              <a:solidFill>
                <a:srgbClr val="FF0000"/>
              </a:solidFill>
              <a:prstDash val="solid"/>
            </a:ln>
          </c:spPr>
          <c:marker>
            <c:symbol val="circle"/>
            <c:size val="5"/>
            <c:spPr>
              <a:solidFill>
                <a:srgbClr val="FF0000"/>
              </a:solidFill>
              <a:ln w="22225">
                <a:solidFill>
                  <a:srgbClr val="FF0000"/>
                </a:solidFill>
              </a:ln>
            </c:spPr>
          </c:marker>
          <c:cat>
            <c:strRef>
              <c:f>Sheet1!$B$1:$S$1</c:f>
              <c:strCache>
                <c:ptCount val="18"/>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Sheet1!$B$2:$S$2</c:f>
              <c:numCache>
                <c:formatCode>0.0</c:formatCode>
                <c:ptCount val="18"/>
                <c:pt idx="0">
                  <c:v>100</c:v>
                </c:pt>
                <c:pt idx="1">
                  <c:v>101.75710594315245</c:v>
                </c:pt>
                <c:pt idx="2">
                  <c:v>98.750293634014568</c:v>
                </c:pt>
                <c:pt idx="3">
                  <c:v>101.51515151515152</c:v>
                </c:pt>
                <c:pt idx="4">
                  <c:v>106.24853182992717</c:v>
                </c:pt>
                <c:pt idx="5">
                  <c:v>109.6993187690862</c:v>
                </c:pt>
                <c:pt idx="6">
                  <c:v>111.13460183227625</c:v>
                </c:pt>
                <c:pt idx="7">
                  <c:v>122.22222222222223</c:v>
                </c:pt>
                <c:pt idx="8">
                  <c:v>122.55813953488372</c:v>
                </c:pt>
                <c:pt idx="9">
                  <c:v>107.18111346018323</c:v>
                </c:pt>
                <c:pt idx="10">
                  <c:v>108.35799859055673</c:v>
                </c:pt>
                <c:pt idx="11">
                  <c:v>112.79539581865163</c:v>
                </c:pt>
                <c:pt idx="12">
                  <c:v>110.60371153394409</c:v>
                </c:pt>
                <c:pt idx="13">
                  <c:v>105.14211886304909</c:v>
                </c:pt>
                <c:pt idx="14">
                  <c:v>102.43128964059197</c:v>
                </c:pt>
                <c:pt idx="15">
                  <c:v>103.15010570824525</c:v>
                </c:pt>
                <c:pt idx="16">
                  <c:v>111.93798449612403</c:v>
                </c:pt>
                <c:pt idx="17">
                  <c:v>116.46229739252995</c:v>
                </c:pt>
              </c:numCache>
            </c:numRef>
          </c:val>
          <c:smooth val="0"/>
          <c:extLst>
            <c:ext xmlns:c16="http://schemas.microsoft.com/office/drawing/2014/chart" uri="{C3380CC4-5D6E-409C-BE32-E72D297353CC}">
              <c16:uniqueId val="{00000000-ADC5-4242-9702-DBA2851AB1B0}"/>
            </c:ext>
          </c:extLst>
        </c:ser>
        <c:dLbls>
          <c:showLegendKey val="0"/>
          <c:showVal val="0"/>
          <c:showCatName val="0"/>
          <c:showSerName val="0"/>
          <c:showPercent val="0"/>
          <c:showBubbleSize val="0"/>
        </c:dLbls>
        <c:marker val="1"/>
        <c:smooth val="0"/>
        <c:axId val="132747264"/>
        <c:axId val="132749184"/>
      </c:lineChart>
      <c:lineChart>
        <c:grouping val="standard"/>
        <c:varyColors val="0"/>
        <c:ser>
          <c:idx val="0"/>
          <c:order val="1"/>
          <c:tx>
            <c:strRef>
              <c:f>Sheet1!$A$3</c:f>
              <c:strCache>
                <c:ptCount val="1"/>
                <c:pt idx="0">
                  <c:v>Företagen</c:v>
                </c:pt>
              </c:strCache>
            </c:strRef>
          </c:tx>
          <c:spPr>
            <a:ln w="22225">
              <a:solidFill>
                <a:srgbClr val="00B050"/>
              </a:solidFill>
              <a:prstDash val="solid"/>
            </a:ln>
          </c:spPr>
          <c:marker>
            <c:symbol val="circle"/>
            <c:size val="5"/>
            <c:spPr>
              <a:solidFill>
                <a:schemeClr val="bg1"/>
              </a:solidFill>
              <a:ln>
                <a:solidFill>
                  <a:srgbClr val="00B050"/>
                </a:solidFill>
              </a:ln>
            </c:spPr>
          </c:marker>
          <c:cat>
            <c:strRef>
              <c:f>Sheet1!$B$1:$S$1</c:f>
              <c:strCache>
                <c:ptCount val="18"/>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Sheet1!$B$3:$S$3</c:f>
              <c:numCache>
                <c:formatCode>0.0</c:formatCode>
                <c:ptCount val="18"/>
                <c:pt idx="0">
                  <c:v>100</c:v>
                </c:pt>
                <c:pt idx="1">
                  <c:v>107.67095962881055</c:v>
                </c:pt>
                <c:pt idx="2">
                  <c:v>97.927236459823945</c:v>
                </c:pt>
                <c:pt idx="3">
                  <c:v>96.561293959498727</c:v>
                </c:pt>
                <c:pt idx="4">
                  <c:v>98.811846840986945</c:v>
                </c:pt>
                <c:pt idx="5">
                  <c:v>103.54277785004987</c:v>
                </c:pt>
                <c:pt idx="6">
                  <c:v>106.13590043796887</c:v>
                </c:pt>
                <c:pt idx="7">
                  <c:v>122.78738996574303</c:v>
                </c:pt>
                <c:pt idx="8">
                  <c:v>129.72117427691774</c:v>
                </c:pt>
                <c:pt idx="9">
                  <c:v>108.50353410519925</c:v>
                </c:pt>
                <c:pt idx="10">
                  <c:v>103.92437448506136</c:v>
                </c:pt>
                <c:pt idx="11">
                  <c:v>107.98751138285417</c:v>
                </c:pt>
                <c:pt idx="12">
                  <c:v>104.65287715190148</c:v>
                </c:pt>
                <c:pt idx="13">
                  <c:v>96.81713715797234</c:v>
                </c:pt>
                <c:pt idx="14">
                  <c:v>93.677637569923249</c:v>
                </c:pt>
                <c:pt idx="15">
                  <c:v>98.564676293309049</c:v>
                </c:pt>
                <c:pt idx="16">
                  <c:v>105.12987294566584</c:v>
                </c:pt>
                <c:pt idx="17">
                  <c:v>109.47920731971728</c:v>
                </c:pt>
              </c:numCache>
            </c:numRef>
          </c:val>
          <c:smooth val="0"/>
          <c:extLst>
            <c:ext xmlns:c16="http://schemas.microsoft.com/office/drawing/2014/chart" uri="{C3380CC4-5D6E-409C-BE32-E72D297353CC}">
              <c16:uniqueId val="{00000001-ADC5-4242-9702-DBA2851AB1B0}"/>
            </c:ext>
          </c:extLst>
        </c:ser>
        <c:ser>
          <c:idx val="2"/>
          <c:order val="2"/>
          <c:tx>
            <c:strRef>
              <c:f>Sheet1!$A$4</c:f>
              <c:strCache>
                <c:ptCount val="1"/>
                <c:pt idx="0">
                  <c:v>Privata hushållen</c:v>
                </c:pt>
              </c:strCache>
            </c:strRef>
          </c:tx>
          <c:spPr>
            <a:ln w="22225">
              <a:solidFill>
                <a:schemeClr val="accent5">
                  <a:lumMod val="75000"/>
                </a:schemeClr>
              </a:solidFill>
            </a:ln>
          </c:spPr>
          <c:marker>
            <c:symbol val="circle"/>
            <c:size val="5"/>
            <c:spPr>
              <a:solidFill>
                <a:schemeClr val="bg1"/>
              </a:solidFill>
              <a:ln>
                <a:solidFill>
                  <a:schemeClr val="accent5">
                    <a:lumMod val="75000"/>
                  </a:schemeClr>
                </a:solidFill>
              </a:ln>
            </c:spPr>
          </c:marker>
          <c:dPt>
            <c:idx val="16"/>
            <c:bubble3D val="0"/>
            <c:extLst>
              <c:ext xmlns:c16="http://schemas.microsoft.com/office/drawing/2014/chart" uri="{C3380CC4-5D6E-409C-BE32-E72D297353CC}">
                <c16:uniqueId val="{00000000-31E8-4704-B80D-694D4D11BDDE}"/>
              </c:ext>
            </c:extLst>
          </c:dPt>
          <c:cat>
            <c:strRef>
              <c:f>Sheet1!$B$1:$S$1</c:f>
              <c:strCache>
                <c:ptCount val="18"/>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Sheet1!$B$4:$S$4</c:f>
              <c:numCache>
                <c:formatCode>0.0</c:formatCode>
                <c:ptCount val="18"/>
                <c:pt idx="0">
                  <c:v>100</c:v>
                </c:pt>
                <c:pt idx="1">
                  <c:v>91.154642733862616</c:v>
                </c:pt>
                <c:pt idx="2">
                  <c:v>93.320676561960653</c:v>
                </c:pt>
                <c:pt idx="3">
                  <c:v>103.80566102865033</c:v>
                </c:pt>
                <c:pt idx="4">
                  <c:v>114.79979288919571</c:v>
                </c:pt>
                <c:pt idx="5">
                  <c:v>122.20400414221609</c:v>
                </c:pt>
                <c:pt idx="6">
                  <c:v>125.80255436658612</c:v>
                </c:pt>
                <c:pt idx="7">
                  <c:v>126.93303417328271</c:v>
                </c:pt>
                <c:pt idx="8">
                  <c:v>113.69520193303417</c:v>
                </c:pt>
                <c:pt idx="9">
                  <c:v>98.705557473248192</c:v>
                </c:pt>
                <c:pt idx="10">
                  <c:v>116.45667932343804</c:v>
                </c:pt>
                <c:pt idx="11">
                  <c:v>121.15119088712461</c:v>
                </c:pt>
                <c:pt idx="12">
                  <c:v>116.26682775284777</c:v>
                </c:pt>
                <c:pt idx="13">
                  <c:v>110.09665170866414</c:v>
                </c:pt>
                <c:pt idx="14">
                  <c:v>105.79047290300311</c:v>
                </c:pt>
                <c:pt idx="15">
                  <c:v>102.93406972730411</c:v>
                </c:pt>
                <c:pt idx="16">
                  <c:v>115.36071798412151</c:v>
                </c:pt>
                <c:pt idx="17">
                  <c:v>121.71211598205039</c:v>
                </c:pt>
              </c:numCache>
            </c:numRef>
          </c:val>
          <c:smooth val="0"/>
          <c:extLst>
            <c:ext xmlns:c16="http://schemas.microsoft.com/office/drawing/2014/chart" uri="{C3380CC4-5D6E-409C-BE32-E72D297353CC}">
              <c16:uniqueId val="{00000002-ADC5-4242-9702-DBA2851AB1B0}"/>
            </c:ext>
          </c:extLst>
        </c:ser>
        <c:ser>
          <c:idx val="4"/>
          <c:order val="3"/>
          <c:tx>
            <c:strRef>
              <c:f>Sheet1!$A$5</c:f>
              <c:strCache>
                <c:ptCount val="1"/>
                <c:pt idx="0">
                  <c:v>Lokaförvaltningen</c:v>
                </c:pt>
              </c:strCache>
            </c:strRef>
          </c:tx>
          <c:spPr>
            <a:ln w="22225">
              <a:solidFill>
                <a:schemeClr val="accent1"/>
              </a:solidFill>
            </a:ln>
          </c:spPr>
          <c:marker>
            <c:symbol val="circle"/>
            <c:size val="5"/>
            <c:spPr>
              <a:solidFill>
                <a:schemeClr val="accent1"/>
              </a:solidFill>
              <a:ln>
                <a:solidFill>
                  <a:schemeClr val="accent1"/>
                </a:solidFill>
              </a:ln>
            </c:spPr>
          </c:marker>
          <c:cat>
            <c:strRef>
              <c:f>Sheet1!$B$1:$S$1</c:f>
              <c:strCache>
                <c:ptCount val="18"/>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Sheet1!$B$5:$S$5</c:f>
              <c:numCache>
                <c:formatCode>0.0</c:formatCode>
                <c:ptCount val="18"/>
                <c:pt idx="0">
                  <c:v>100</c:v>
                </c:pt>
                <c:pt idx="1">
                  <c:v>117.25776965265082</c:v>
                </c:pt>
                <c:pt idx="2">
                  <c:v>126.25228519195612</c:v>
                </c:pt>
                <c:pt idx="3">
                  <c:v>134.80804387568557</c:v>
                </c:pt>
                <c:pt idx="4">
                  <c:v>134.40585009140767</c:v>
                </c:pt>
                <c:pt idx="5">
                  <c:v>127.82449725776965</c:v>
                </c:pt>
                <c:pt idx="6">
                  <c:v>129.25045703839123</c:v>
                </c:pt>
                <c:pt idx="7">
                  <c:v>131.15173674588667</c:v>
                </c:pt>
                <c:pt idx="8">
                  <c:v>137.55027422303473</c:v>
                </c:pt>
                <c:pt idx="9">
                  <c:v>140.36563071297988</c:v>
                </c:pt>
                <c:pt idx="10">
                  <c:v>148.0073126142596</c:v>
                </c:pt>
                <c:pt idx="11">
                  <c:v>156.38025594149909</c:v>
                </c:pt>
                <c:pt idx="12">
                  <c:v>159.41499085923218</c:v>
                </c:pt>
                <c:pt idx="13">
                  <c:v>165.9963436928702</c:v>
                </c:pt>
                <c:pt idx="14">
                  <c:v>172.87020109689215</c:v>
                </c:pt>
                <c:pt idx="15">
                  <c:v>174.25959780621571</c:v>
                </c:pt>
                <c:pt idx="16">
                  <c:v>180.10968921389397</c:v>
                </c:pt>
                <c:pt idx="17">
                  <c:v>185.15539305301644</c:v>
                </c:pt>
              </c:numCache>
            </c:numRef>
          </c:val>
          <c:smooth val="0"/>
          <c:extLst>
            <c:ext xmlns:c16="http://schemas.microsoft.com/office/drawing/2014/chart" uri="{C3380CC4-5D6E-409C-BE32-E72D297353CC}">
              <c16:uniqueId val="{00000003-ADC5-4242-9702-DBA2851AB1B0}"/>
            </c:ext>
          </c:extLst>
        </c:ser>
        <c:dLbls>
          <c:showLegendKey val="0"/>
          <c:showVal val="0"/>
          <c:showCatName val="0"/>
          <c:showSerName val="0"/>
          <c:showPercent val="0"/>
          <c:showBubbleSize val="0"/>
        </c:dLbls>
        <c:marker val="1"/>
        <c:smooth val="0"/>
        <c:axId val="132750720"/>
        <c:axId val="132760704"/>
      </c:lineChart>
      <c:catAx>
        <c:axId val="132747264"/>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220" b="0" i="0" u="none" strike="noStrike" baseline="0">
                <a:solidFill>
                  <a:srgbClr val="333399"/>
                </a:solidFill>
                <a:latin typeface="Verdana"/>
                <a:ea typeface="Verdana"/>
                <a:cs typeface="Verdana"/>
              </a:defRPr>
            </a:pPr>
            <a:endParaRPr lang="fi-FI"/>
          </a:p>
        </c:txPr>
        <c:crossAx val="132749184"/>
        <c:crosses val="autoZero"/>
        <c:auto val="0"/>
        <c:lblAlgn val="ctr"/>
        <c:lblOffset val="100"/>
        <c:tickLblSkip val="1"/>
        <c:tickMarkSkip val="1"/>
        <c:noMultiLvlLbl val="0"/>
      </c:catAx>
      <c:valAx>
        <c:axId val="132749184"/>
        <c:scaling>
          <c:orientation val="minMax"/>
          <c:max val="190"/>
          <c:min val="80"/>
        </c:scaling>
        <c:delete val="0"/>
        <c:axPos val="l"/>
        <c:majorGridlines>
          <c:spPr>
            <a:ln w="317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250" b="0" i="0" u="none" strike="noStrike" baseline="0">
                <a:solidFill>
                  <a:srgbClr val="333399"/>
                </a:solidFill>
                <a:latin typeface="Verdana"/>
                <a:ea typeface="Verdana"/>
                <a:cs typeface="Verdana"/>
              </a:defRPr>
            </a:pPr>
            <a:endParaRPr lang="fi-FI"/>
          </a:p>
        </c:txPr>
        <c:crossAx val="132747264"/>
        <c:crosses val="autoZero"/>
        <c:crossBetween val="between"/>
        <c:majorUnit val="10"/>
        <c:minorUnit val="5"/>
      </c:valAx>
      <c:catAx>
        <c:axId val="132750720"/>
        <c:scaling>
          <c:orientation val="minMax"/>
        </c:scaling>
        <c:delete val="1"/>
        <c:axPos val="b"/>
        <c:numFmt formatCode="General" sourceLinked="1"/>
        <c:majorTickMark val="out"/>
        <c:minorTickMark val="none"/>
        <c:tickLblPos val="nextTo"/>
        <c:crossAx val="132760704"/>
        <c:crosses val="autoZero"/>
        <c:auto val="0"/>
        <c:lblAlgn val="ctr"/>
        <c:lblOffset val="100"/>
        <c:noMultiLvlLbl val="0"/>
      </c:catAx>
      <c:valAx>
        <c:axId val="132760704"/>
        <c:scaling>
          <c:orientation val="minMax"/>
          <c:max val="190"/>
          <c:min val="80"/>
        </c:scaling>
        <c:delete val="0"/>
        <c:axPos val="r"/>
        <c:numFmt formatCode="0" sourceLinked="0"/>
        <c:majorTickMark val="cross"/>
        <c:minorTickMark val="in"/>
        <c:tickLblPos val="nextTo"/>
        <c:spPr>
          <a:ln w="3927">
            <a:solidFill>
              <a:schemeClr val="tx1"/>
            </a:solidFill>
            <a:prstDash val="solid"/>
          </a:ln>
        </c:spPr>
        <c:txPr>
          <a:bodyPr rot="0" vert="horz"/>
          <a:lstStyle/>
          <a:p>
            <a:pPr>
              <a:defRPr sz="1250" b="0" i="0" u="none" strike="noStrike" baseline="0">
                <a:solidFill>
                  <a:srgbClr val="333399"/>
                </a:solidFill>
                <a:latin typeface="Verdana"/>
                <a:ea typeface="Verdana"/>
                <a:cs typeface="Verdana"/>
              </a:defRPr>
            </a:pPr>
            <a:endParaRPr lang="fi-FI"/>
          </a:p>
        </c:txPr>
        <c:crossAx val="132750720"/>
        <c:crosses val="max"/>
        <c:crossBetween val="between"/>
        <c:majorUnit val="10"/>
        <c:minorUnit val="5"/>
      </c:valAx>
      <c:spPr>
        <a:noFill/>
        <a:ln w="9525">
          <a:solidFill>
            <a:schemeClr val="tx1"/>
          </a:solidFill>
          <a:prstDash val="solid"/>
        </a:ln>
      </c:spPr>
    </c:plotArea>
    <c:legend>
      <c:legendPos val="r"/>
      <c:layout>
        <c:manualLayout>
          <c:xMode val="edge"/>
          <c:yMode val="edge"/>
          <c:x val="0.10668569221491217"/>
          <c:y val="0.13250216595245215"/>
          <c:w val="0.25671284568859215"/>
          <c:h val="0.21832468350077505"/>
        </c:manualLayout>
      </c:layout>
      <c:overlay val="0"/>
      <c:spPr>
        <a:solidFill>
          <a:schemeClr val="bg1"/>
        </a:solidFill>
        <a:ln w="3927">
          <a:solidFill>
            <a:schemeClr val="tx1"/>
          </a:solidFill>
          <a:prstDash val="solid"/>
        </a:ln>
      </c:spPr>
      <c:txPr>
        <a:bodyPr/>
        <a:lstStyle/>
        <a:p>
          <a:pPr>
            <a:defRPr sz="11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3.111184571035475E-2"/>
          <c:w val="0.88571428571428568"/>
          <c:h val="0.84139967928225345"/>
        </c:manualLayout>
      </c:layout>
      <c:lineChart>
        <c:grouping val="standard"/>
        <c:varyColors val="0"/>
        <c:ser>
          <c:idx val="1"/>
          <c:order val="0"/>
          <c:tx>
            <c:strRef>
              <c:f>Sheet1!$A$2</c:f>
              <c:strCache>
                <c:ptCount val="1"/>
                <c:pt idx="0">
                  <c:v>Ej-avdragsbara investeringar1)</c:v>
                </c:pt>
              </c:strCache>
            </c:strRef>
          </c:tx>
          <c:spPr>
            <a:ln w="22225">
              <a:solidFill>
                <a:schemeClr val="accent5">
                  <a:lumMod val="75000"/>
                </a:schemeClr>
              </a:solidFill>
              <a:prstDash val="solid"/>
            </a:ln>
          </c:spPr>
          <c:marker>
            <c:symbol val="circle"/>
            <c:size val="5"/>
            <c:spPr>
              <a:solidFill>
                <a:schemeClr val="accent5">
                  <a:lumMod val="75000"/>
                </a:schemeClr>
              </a:solidFill>
              <a:ln w="25400">
                <a:noFill/>
              </a:ln>
            </c:spPr>
          </c:marker>
          <c:cat>
            <c:strRef>
              <c:f>Sheet1!$B$1:$V$1</c:f>
              <c:strCache>
                <c:ptCount val="21"/>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Sheet1!$B$2:$V$2</c:f>
              <c:numCache>
                <c:formatCode>0.000</c:formatCode>
                <c:ptCount val="21"/>
                <c:pt idx="0">
                  <c:v>0.29129106097989643</c:v>
                </c:pt>
                <c:pt idx="1">
                  <c:v>0.41028401895141542</c:v>
                </c:pt>
                <c:pt idx="2">
                  <c:v>0.29836504516686757</c:v>
                </c:pt>
                <c:pt idx="3">
                  <c:v>0.55279536743175406</c:v>
                </c:pt>
                <c:pt idx="4">
                  <c:v>0.50521599999999989</c:v>
                </c:pt>
                <c:pt idx="5">
                  <c:v>0.37264199999999947</c:v>
                </c:pt>
                <c:pt idx="6">
                  <c:v>0.41221599999999992</c:v>
                </c:pt>
                <c:pt idx="7">
                  <c:v>0.40086500000000003</c:v>
                </c:pt>
                <c:pt idx="8">
                  <c:v>0.35157099999999986</c:v>
                </c:pt>
                <c:pt idx="9">
                  <c:v>0.46205000000000007</c:v>
                </c:pt>
                <c:pt idx="10">
                  <c:v>0.53500300000000012</c:v>
                </c:pt>
                <c:pt idx="11">
                  <c:v>0.42564199999999985</c:v>
                </c:pt>
                <c:pt idx="12">
                  <c:v>0.52255200000000013</c:v>
                </c:pt>
                <c:pt idx="13">
                  <c:v>1.2370580000000002</c:v>
                </c:pt>
                <c:pt idx="14">
                  <c:v>0.53415799999999924</c:v>
                </c:pt>
                <c:pt idx="15">
                  <c:v>0.56400000000000006</c:v>
                </c:pt>
                <c:pt idx="16">
                  <c:v>0.77639799999999992</c:v>
                </c:pt>
                <c:pt idx="17">
                  <c:v>3.7989999999999999</c:v>
                </c:pt>
                <c:pt idx="18">
                  <c:v>0.64300000000000002</c:v>
                </c:pt>
                <c:pt idx="19">
                  <c:v>0.48199999999999998</c:v>
                </c:pt>
              </c:numCache>
            </c:numRef>
          </c:val>
          <c:smooth val="0"/>
          <c:extLst>
            <c:ext xmlns:c16="http://schemas.microsoft.com/office/drawing/2014/chart" uri="{C3380CC4-5D6E-409C-BE32-E72D297353CC}">
              <c16:uniqueId val="{00000000-78D9-4785-94FE-FA4C759815B4}"/>
            </c:ext>
          </c:extLst>
        </c:ser>
        <c:dLbls>
          <c:showLegendKey val="0"/>
          <c:showVal val="0"/>
          <c:showCatName val="0"/>
          <c:showSerName val="0"/>
          <c:showPercent val="0"/>
          <c:showBubbleSize val="0"/>
        </c:dLbls>
        <c:marker val="1"/>
        <c:smooth val="0"/>
        <c:axId val="43508480"/>
        <c:axId val="43510400"/>
      </c:lineChart>
      <c:lineChart>
        <c:grouping val="standard"/>
        <c:varyColors val="0"/>
        <c:ser>
          <c:idx val="0"/>
          <c:order val="1"/>
          <c:tx>
            <c:strRef>
              <c:f>Sheet1!$A$3</c:f>
              <c:strCache>
                <c:ptCount val="1"/>
                <c:pt idx="0">
                  <c:v>Avdragsbara investeringar</c:v>
                </c:pt>
              </c:strCache>
            </c:strRef>
          </c:tx>
          <c:spPr>
            <a:ln w="22225">
              <a:solidFill>
                <a:schemeClr val="accent1">
                  <a:lumMod val="75000"/>
                  <a:lumOff val="25000"/>
                </a:schemeClr>
              </a:solidFill>
              <a:prstDash val="solid"/>
            </a:ln>
          </c:spPr>
          <c:marker>
            <c:symbol val="circle"/>
            <c:size val="5"/>
            <c:spPr>
              <a:solidFill>
                <a:schemeClr val="bg1"/>
              </a:solidFill>
              <a:ln>
                <a:solidFill>
                  <a:schemeClr val="tx1">
                    <a:lumMod val="50000"/>
                    <a:lumOff val="50000"/>
                  </a:schemeClr>
                </a:solidFill>
              </a:ln>
            </c:spPr>
          </c:marker>
          <c:cat>
            <c:strRef>
              <c:f>Sheet1!$B$1:$V$1</c:f>
              <c:strCache>
                <c:ptCount val="21"/>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Sheet1!$B$3:$V$3</c:f>
              <c:numCache>
                <c:formatCode>0.000</c:formatCode>
                <c:ptCount val="21"/>
                <c:pt idx="0">
                  <c:v>1.9955601751172689</c:v>
                </c:pt>
                <c:pt idx="1">
                  <c:v>2.0920159509429457</c:v>
                </c:pt>
                <c:pt idx="2">
                  <c:v>2.0292906556469941</c:v>
                </c:pt>
                <c:pt idx="3">
                  <c:v>2.2924993869550079</c:v>
                </c:pt>
                <c:pt idx="4">
                  <c:v>2.5308549999999999</c:v>
                </c:pt>
                <c:pt idx="5">
                  <c:v>2.6273540000000004</c:v>
                </c:pt>
                <c:pt idx="6">
                  <c:v>2.7822279999999999</c:v>
                </c:pt>
                <c:pt idx="7">
                  <c:v>2.8915980000000001</c:v>
                </c:pt>
                <c:pt idx="8">
                  <c:v>2.879687000000001</c:v>
                </c:pt>
                <c:pt idx="9">
                  <c:v>3.0922680000000002</c:v>
                </c:pt>
                <c:pt idx="10">
                  <c:v>3.2505579999999998</c:v>
                </c:pt>
                <c:pt idx="11">
                  <c:v>3.7030789999999998</c:v>
                </c:pt>
                <c:pt idx="12">
                  <c:v>3.4689389999999998</c:v>
                </c:pt>
                <c:pt idx="13">
                  <c:v>4.4492759999999993</c:v>
                </c:pt>
                <c:pt idx="14">
                  <c:v>3.7788420000000005</c:v>
                </c:pt>
                <c:pt idx="15">
                  <c:v>4.03</c:v>
                </c:pt>
                <c:pt idx="16">
                  <c:v>3.9246019999999997</c:v>
                </c:pt>
                <c:pt idx="17">
                  <c:v>3.82</c:v>
                </c:pt>
                <c:pt idx="18">
                  <c:v>3.774</c:v>
                </c:pt>
                <c:pt idx="19">
                  <c:v>3.8580000000000001</c:v>
                </c:pt>
              </c:numCache>
            </c:numRef>
          </c:val>
          <c:smooth val="0"/>
          <c:extLst>
            <c:ext xmlns:c16="http://schemas.microsoft.com/office/drawing/2014/chart" uri="{C3380CC4-5D6E-409C-BE32-E72D297353CC}">
              <c16:uniqueId val="{00000001-78D9-4785-94FE-FA4C759815B4}"/>
            </c:ext>
          </c:extLst>
        </c:ser>
        <c:ser>
          <c:idx val="2"/>
          <c:order val="2"/>
          <c:tx>
            <c:strRef>
              <c:f>Sheet1!$A$4</c:f>
              <c:strCache>
                <c:ptCount val="1"/>
                <c:pt idx="0">
                  <c:v>Bruttoinvesteringar totalt</c:v>
                </c:pt>
              </c:strCache>
            </c:strRef>
          </c:tx>
          <c:spPr>
            <a:ln w="22225">
              <a:solidFill>
                <a:schemeClr val="accent1"/>
              </a:solidFill>
            </a:ln>
          </c:spPr>
          <c:marker>
            <c:symbol val="circle"/>
            <c:size val="5"/>
            <c:spPr>
              <a:solidFill>
                <a:schemeClr val="accent1"/>
              </a:solidFill>
              <a:ln>
                <a:solidFill>
                  <a:schemeClr val="accent1"/>
                </a:solidFill>
              </a:ln>
            </c:spPr>
          </c:marker>
          <c:cat>
            <c:strRef>
              <c:f>Sheet1!$B$1:$V$1</c:f>
              <c:strCache>
                <c:ptCount val="21"/>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Sheet1!$B$4:$V$4</c:f>
              <c:numCache>
                <c:formatCode>0.000</c:formatCode>
                <c:ptCount val="21"/>
                <c:pt idx="0">
                  <c:v>2.2868512360971653</c:v>
                </c:pt>
                <c:pt idx="1">
                  <c:v>2.5022999698943611</c:v>
                </c:pt>
                <c:pt idx="2">
                  <c:v>2.3276557008138616</c:v>
                </c:pt>
                <c:pt idx="3">
                  <c:v>2.8452947543867619</c:v>
                </c:pt>
                <c:pt idx="4">
                  <c:v>3.0360709999999997</c:v>
                </c:pt>
                <c:pt idx="5">
                  <c:v>2.9999959999999999</c:v>
                </c:pt>
                <c:pt idx="6">
                  <c:v>3.1944439999999998</c:v>
                </c:pt>
                <c:pt idx="7">
                  <c:v>3.2924630000000001</c:v>
                </c:pt>
                <c:pt idx="8">
                  <c:v>3.2312580000000009</c:v>
                </c:pt>
                <c:pt idx="9">
                  <c:v>3.5543180000000003</c:v>
                </c:pt>
                <c:pt idx="10">
                  <c:v>3.785561</c:v>
                </c:pt>
                <c:pt idx="11">
                  <c:v>4.1287209999999996</c:v>
                </c:pt>
                <c:pt idx="12">
                  <c:v>3.9914909999999999</c:v>
                </c:pt>
                <c:pt idx="13">
                  <c:v>5.6863339999999996</c:v>
                </c:pt>
                <c:pt idx="14">
                  <c:v>4.3129999999999997</c:v>
                </c:pt>
                <c:pt idx="15">
                  <c:v>4.5940000000000003</c:v>
                </c:pt>
                <c:pt idx="16">
                  <c:v>4.7009999999999996</c:v>
                </c:pt>
                <c:pt idx="17">
                  <c:v>7.6189999999999998</c:v>
                </c:pt>
                <c:pt idx="18">
                  <c:v>4.4169999999999998</c:v>
                </c:pt>
                <c:pt idx="19">
                  <c:v>4.34</c:v>
                </c:pt>
                <c:pt idx="20">
                  <c:v>4.633</c:v>
                </c:pt>
              </c:numCache>
            </c:numRef>
          </c:val>
          <c:smooth val="0"/>
          <c:extLst>
            <c:ext xmlns:c16="http://schemas.microsoft.com/office/drawing/2014/chart" uri="{C3380CC4-5D6E-409C-BE32-E72D297353CC}">
              <c16:uniqueId val="{00000002-78D9-4785-94FE-FA4C759815B4}"/>
            </c:ext>
          </c:extLst>
        </c:ser>
        <c:dLbls>
          <c:showLegendKey val="0"/>
          <c:showVal val="0"/>
          <c:showCatName val="0"/>
          <c:showSerName val="0"/>
          <c:showPercent val="0"/>
          <c:showBubbleSize val="0"/>
        </c:dLbls>
        <c:marker val="1"/>
        <c:smooth val="0"/>
        <c:axId val="143335808"/>
        <c:axId val="143337344"/>
      </c:lineChart>
      <c:catAx>
        <c:axId val="43508480"/>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200" b="0" i="0" u="none" strike="noStrike" baseline="0">
                <a:solidFill>
                  <a:srgbClr val="333399"/>
                </a:solidFill>
                <a:latin typeface="Verdana"/>
                <a:ea typeface="Verdana"/>
                <a:cs typeface="Verdana"/>
              </a:defRPr>
            </a:pPr>
            <a:endParaRPr lang="fi-FI"/>
          </a:p>
        </c:txPr>
        <c:crossAx val="43510400"/>
        <c:crosses val="autoZero"/>
        <c:auto val="0"/>
        <c:lblAlgn val="ctr"/>
        <c:lblOffset val="100"/>
        <c:tickLblSkip val="1"/>
        <c:tickMarkSkip val="1"/>
        <c:noMultiLvlLbl val="0"/>
      </c:catAx>
      <c:valAx>
        <c:axId val="43510400"/>
        <c:scaling>
          <c:orientation val="minMax"/>
          <c:max val="8"/>
          <c:min val="0"/>
        </c:scaling>
        <c:delete val="0"/>
        <c:axPos val="l"/>
        <c:majorGridlines>
          <c:spPr>
            <a:ln w="3175">
              <a:solidFill>
                <a:schemeClr val="tx1"/>
              </a:solidFill>
              <a:prstDash val="sysDot"/>
            </a:ln>
          </c:spPr>
        </c:majorGridlines>
        <c:numFmt formatCode="0.0" sourceLinked="0"/>
        <c:majorTickMark val="cross"/>
        <c:minorTickMark val="in"/>
        <c:tickLblPos val="nextTo"/>
        <c:spPr>
          <a:ln w="3927">
            <a:solidFill>
              <a:schemeClr val="tx1"/>
            </a:solidFill>
            <a:prstDash val="solid"/>
          </a:ln>
        </c:spPr>
        <c:txPr>
          <a:bodyPr rot="0" vert="horz"/>
          <a:lstStyle/>
          <a:p>
            <a:pPr>
              <a:defRPr sz="1250" b="0" i="0" u="none" strike="noStrike" baseline="0">
                <a:solidFill>
                  <a:srgbClr val="333399"/>
                </a:solidFill>
                <a:latin typeface="Verdana"/>
                <a:ea typeface="Verdana"/>
                <a:cs typeface="Verdana"/>
              </a:defRPr>
            </a:pPr>
            <a:endParaRPr lang="fi-FI"/>
          </a:p>
        </c:txPr>
        <c:crossAx val="43508480"/>
        <c:crosses val="autoZero"/>
        <c:crossBetween val="between"/>
        <c:majorUnit val="1"/>
        <c:minorUnit val="0.5"/>
      </c:valAx>
      <c:catAx>
        <c:axId val="143335808"/>
        <c:scaling>
          <c:orientation val="minMax"/>
        </c:scaling>
        <c:delete val="1"/>
        <c:axPos val="b"/>
        <c:numFmt formatCode="General" sourceLinked="1"/>
        <c:majorTickMark val="out"/>
        <c:minorTickMark val="none"/>
        <c:tickLblPos val="nextTo"/>
        <c:crossAx val="143337344"/>
        <c:crosses val="autoZero"/>
        <c:auto val="0"/>
        <c:lblAlgn val="ctr"/>
        <c:lblOffset val="100"/>
        <c:noMultiLvlLbl val="0"/>
      </c:catAx>
      <c:valAx>
        <c:axId val="143337344"/>
        <c:scaling>
          <c:orientation val="minMax"/>
          <c:max val="8"/>
          <c:min val="0"/>
        </c:scaling>
        <c:delete val="0"/>
        <c:axPos val="r"/>
        <c:numFmt formatCode="0.0" sourceLinked="0"/>
        <c:majorTickMark val="cross"/>
        <c:minorTickMark val="in"/>
        <c:tickLblPos val="nextTo"/>
        <c:spPr>
          <a:ln w="3927">
            <a:solidFill>
              <a:schemeClr val="tx1"/>
            </a:solidFill>
            <a:prstDash val="solid"/>
          </a:ln>
        </c:spPr>
        <c:txPr>
          <a:bodyPr rot="0" vert="horz"/>
          <a:lstStyle/>
          <a:p>
            <a:pPr>
              <a:defRPr sz="1250" b="0" i="0" u="none" strike="noStrike" baseline="0">
                <a:solidFill>
                  <a:srgbClr val="333399"/>
                </a:solidFill>
                <a:latin typeface="Verdana"/>
                <a:ea typeface="Verdana"/>
                <a:cs typeface="Verdana"/>
              </a:defRPr>
            </a:pPr>
            <a:endParaRPr lang="fi-FI"/>
          </a:p>
        </c:txPr>
        <c:crossAx val="143335808"/>
        <c:crosses val="max"/>
        <c:crossBetween val="between"/>
        <c:majorUnit val="1"/>
        <c:minorUnit val="0.5"/>
      </c:valAx>
      <c:spPr>
        <a:noFill/>
        <a:ln w="9525">
          <a:solidFill>
            <a:schemeClr val="tx1"/>
          </a:solidFill>
          <a:prstDash val="solid"/>
        </a:ln>
      </c:spPr>
    </c:plotArea>
    <c:legend>
      <c:legendPos val="b"/>
      <c:layout>
        <c:manualLayout>
          <c:xMode val="edge"/>
          <c:yMode val="edge"/>
          <c:x val="8.7006764913041365E-2"/>
          <c:y val="6.6412334662196051E-2"/>
          <c:w val="0.35364545313109813"/>
          <c:h val="0.18847927018967417"/>
        </c:manualLayout>
      </c:layout>
      <c:overlay val="0"/>
      <c:spPr>
        <a:solidFill>
          <a:schemeClr val="bg1"/>
        </a:solidFill>
        <a:ln w="3927">
          <a:solidFill>
            <a:schemeClr val="tx1"/>
          </a:solidFill>
          <a:prstDash val="solid"/>
        </a:ln>
      </c:spPr>
      <c:txPr>
        <a:bodyPr/>
        <a:lstStyle/>
        <a:p>
          <a:pPr>
            <a:defRPr sz="12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53968253968247E-2"/>
          <c:y val="3.0526648736059789E-2"/>
          <c:w val="0.86349206349206353"/>
          <c:h val="0.87377962948998322"/>
        </c:manualLayout>
      </c:layout>
      <c:barChart>
        <c:barDir val="col"/>
        <c:grouping val="clustered"/>
        <c:varyColors val="0"/>
        <c:ser>
          <c:idx val="1"/>
          <c:order val="0"/>
          <c:tx>
            <c:strRef>
              <c:f>Sheet1!$A$2</c:f>
              <c:strCache>
                <c:ptCount val="1"/>
                <c:pt idx="0">
                  <c:v>Årsbidrag</c:v>
                </c:pt>
              </c:strCache>
            </c:strRef>
          </c:tx>
          <c:spPr>
            <a:solidFill>
              <a:schemeClr val="accent1">
                <a:lumMod val="50000"/>
                <a:lumOff val="50000"/>
              </a:schemeClr>
            </a:solidFill>
            <a:ln w="3175">
              <a:solidFill>
                <a:schemeClr val="tx1"/>
              </a:solidFill>
              <a:prstDash val="solid"/>
            </a:ln>
          </c:spPr>
          <c:invertIfNegative val="0"/>
          <c:dPt>
            <c:idx val="22"/>
            <c:invertIfNegative val="0"/>
            <c:bubble3D val="0"/>
            <c:extLst>
              <c:ext xmlns:c16="http://schemas.microsoft.com/office/drawing/2014/chart" uri="{C3380CC4-5D6E-409C-BE32-E72D297353CC}">
                <c16:uniqueId val="{00000000-4853-48F9-B352-99E488B67E87}"/>
              </c:ext>
            </c:extLst>
          </c:dPt>
          <c:dPt>
            <c:idx val="23"/>
            <c:invertIfNegative val="0"/>
            <c:bubble3D val="0"/>
            <c:extLst>
              <c:ext xmlns:c16="http://schemas.microsoft.com/office/drawing/2014/chart" uri="{C3380CC4-5D6E-409C-BE32-E72D297353CC}">
                <c16:uniqueId val="{00000001-4853-48F9-B352-99E488B67E87}"/>
              </c:ext>
            </c:extLst>
          </c:dPt>
          <c:dPt>
            <c:idx val="24"/>
            <c:invertIfNegative val="0"/>
            <c:bubble3D val="0"/>
            <c:extLst>
              <c:ext xmlns:c16="http://schemas.microsoft.com/office/drawing/2014/chart" uri="{C3380CC4-5D6E-409C-BE32-E72D297353CC}">
                <c16:uniqueId val="{00000002-4853-48F9-B352-99E488B67E87}"/>
              </c:ext>
            </c:extLst>
          </c:dPt>
          <c:dPt>
            <c:idx val="25"/>
            <c:invertIfNegative val="0"/>
            <c:bubble3D val="0"/>
            <c:extLst>
              <c:ext xmlns:c16="http://schemas.microsoft.com/office/drawing/2014/chart" uri="{C3380CC4-5D6E-409C-BE32-E72D297353CC}">
                <c16:uniqueId val="{00000004-4853-48F9-B352-99E488B67E87}"/>
              </c:ext>
            </c:extLst>
          </c:dPt>
          <c:dPt>
            <c:idx val="26"/>
            <c:invertIfNegative val="0"/>
            <c:bubble3D val="0"/>
            <c:spPr>
              <a:solidFill>
                <a:schemeClr val="accent1">
                  <a:lumMod val="25000"/>
                  <a:lumOff val="75000"/>
                </a:schemeClr>
              </a:solidFill>
              <a:ln w="3175">
                <a:solidFill>
                  <a:schemeClr val="tx1"/>
                </a:solidFill>
                <a:prstDash val="solid"/>
              </a:ln>
            </c:spPr>
            <c:extLst>
              <c:ext xmlns:c16="http://schemas.microsoft.com/office/drawing/2014/chart" uri="{C3380CC4-5D6E-409C-BE32-E72D297353CC}">
                <c16:uniqueId val="{00000006-4853-48F9-B352-99E488B67E87}"/>
              </c:ext>
            </c:extLst>
          </c:dPt>
          <c:dPt>
            <c:idx val="27"/>
            <c:invertIfNegative val="0"/>
            <c:bubble3D val="0"/>
            <c:spPr>
              <a:solidFill>
                <a:schemeClr val="accent1">
                  <a:lumMod val="25000"/>
                  <a:lumOff val="75000"/>
                </a:schemeClr>
              </a:solidFill>
              <a:ln w="3175">
                <a:solidFill>
                  <a:schemeClr val="tx1"/>
                </a:solidFill>
                <a:prstDash val="solid"/>
              </a:ln>
            </c:spPr>
            <c:extLst>
              <c:ext xmlns:c16="http://schemas.microsoft.com/office/drawing/2014/chart" uri="{C3380CC4-5D6E-409C-BE32-E72D297353CC}">
                <c16:uniqueId val="{00000008-4853-48F9-B352-99E488B67E87}"/>
              </c:ext>
            </c:extLst>
          </c:dPt>
          <c:dPt>
            <c:idx val="28"/>
            <c:invertIfNegative val="0"/>
            <c:bubble3D val="0"/>
            <c:spPr>
              <a:solidFill>
                <a:schemeClr val="accent1">
                  <a:lumMod val="25000"/>
                  <a:lumOff val="75000"/>
                </a:schemeClr>
              </a:solidFill>
              <a:ln w="3175">
                <a:solidFill>
                  <a:schemeClr val="tx1"/>
                </a:solidFill>
                <a:prstDash val="solid"/>
              </a:ln>
            </c:spPr>
            <c:extLst>
              <c:ext xmlns:c16="http://schemas.microsoft.com/office/drawing/2014/chart" uri="{C3380CC4-5D6E-409C-BE32-E72D297353CC}">
                <c16:uniqueId val="{0000000A-4853-48F9-B352-99E488B67E87}"/>
              </c:ext>
            </c:extLst>
          </c:dPt>
          <c:dPt>
            <c:idx val="29"/>
            <c:invertIfNegative val="0"/>
            <c:bubble3D val="0"/>
            <c:spPr>
              <a:solidFill>
                <a:schemeClr val="accent1">
                  <a:lumMod val="25000"/>
                  <a:lumOff val="75000"/>
                </a:schemeClr>
              </a:solidFill>
              <a:ln w="3175">
                <a:solidFill>
                  <a:schemeClr val="tx1"/>
                </a:solidFill>
                <a:prstDash val="solid"/>
              </a:ln>
            </c:spPr>
            <c:extLst>
              <c:ext xmlns:c16="http://schemas.microsoft.com/office/drawing/2014/chart" uri="{C3380CC4-5D6E-409C-BE32-E72D297353CC}">
                <c16:uniqueId val="{0000000C-4853-48F9-B352-99E488B67E87}"/>
              </c:ext>
            </c:extLst>
          </c:dPt>
          <c:dPt>
            <c:idx val="30"/>
            <c:invertIfNegative val="0"/>
            <c:bubble3D val="0"/>
            <c:spPr>
              <a:solidFill>
                <a:schemeClr val="accent1">
                  <a:lumMod val="25000"/>
                  <a:lumOff val="75000"/>
                </a:schemeClr>
              </a:solidFill>
              <a:ln w="3175">
                <a:solidFill>
                  <a:schemeClr val="tx1"/>
                </a:solidFill>
                <a:prstDash val="solid"/>
              </a:ln>
            </c:spPr>
            <c:extLst>
              <c:ext xmlns:c16="http://schemas.microsoft.com/office/drawing/2014/chart" uri="{C3380CC4-5D6E-409C-BE32-E72D297353CC}">
                <c16:uniqueId val="{00000027-9B88-4334-9704-96B491D4BAA6}"/>
              </c:ext>
            </c:extLst>
          </c:dPt>
          <c:cat>
            <c:strRef>
              <c:f>Sheet1!$C$1:$AB$1</c:f>
              <c:strCache>
                <c:ptCount val="26"/>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c:v>
                </c:pt>
                <c:pt idx="23">
                  <c:v>15</c:v>
                </c:pt>
                <c:pt idx="24">
                  <c:v>16</c:v>
                </c:pt>
                <c:pt idx="25">
                  <c:v>17</c:v>
                </c:pt>
              </c:strCache>
            </c:strRef>
          </c:cat>
          <c:val>
            <c:numRef>
              <c:f>Sheet1!$C$2:$AB$2</c:f>
              <c:numCache>
                <c:formatCode>General</c:formatCode>
                <c:ptCount val="26"/>
                <c:pt idx="0">
                  <c:v>1.1399999999999999</c:v>
                </c:pt>
                <c:pt idx="1">
                  <c:v>1.73</c:v>
                </c:pt>
                <c:pt idx="2">
                  <c:v>1.92</c:v>
                </c:pt>
                <c:pt idx="3">
                  <c:v>2.12</c:v>
                </c:pt>
                <c:pt idx="4">
                  <c:v>1.93</c:v>
                </c:pt>
                <c:pt idx="5">
                  <c:v>1.25</c:v>
                </c:pt>
                <c:pt idx="6">
                  <c:v>1.49</c:v>
                </c:pt>
                <c:pt idx="7">
                  <c:v>1.5840000000000001</c:v>
                </c:pt>
                <c:pt idx="8">
                  <c:v>1.698</c:v>
                </c:pt>
                <c:pt idx="9">
                  <c:v>1.9530000000000001</c:v>
                </c:pt>
                <c:pt idx="10">
                  <c:v>2.2629999999999999</c:v>
                </c:pt>
                <c:pt idx="11">
                  <c:v>1.579</c:v>
                </c:pt>
                <c:pt idx="12">
                  <c:v>1.4379999999999999</c:v>
                </c:pt>
                <c:pt idx="13">
                  <c:v>1.4770000000000001</c:v>
                </c:pt>
                <c:pt idx="14">
                  <c:v>2.105</c:v>
                </c:pt>
                <c:pt idx="15">
                  <c:v>2.387</c:v>
                </c:pt>
                <c:pt idx="16">
                  <c:v>2.403</c:v>
                </c:pt>
                <c:pt idx="17">
                  <c:v>2.3069999999999999</c:v>
                </c:pt>
                <c:pt idx="18">
                  <c:v>3.024</c:v>
                </c:pt>
                <c:pt idx="19">
                  <c:v>2.5499999999999998</c:v>
                </c:pt>
                <c:pt idx="20">
                  <c:v>1.7929999999999999</c:v>
                </c:pt>
                <c:pt idx="21">
                  <c:v>2.69</c:v>
                </c:pt>
                <c:pt idx="22" formatCode="0.00">
                  <c:v>2.8750600000000039</c:v>
                </c:pt>
                <c:pt idx="23" formatCode="0.00">
                  <c:v>2.6975540000000087</c:v>
                </c:pt>
                <c:pt idx="24" formatCode="0.00">
                  <c:v>3.4220000000000002</c:v>
                </c:pt>
                <c:pt idx="25" formatCode="0.00">
                  <c:v>3.96</c:v>
                </c:pt>
              </c:numCache>
            </c:numRef>
          </c:val>
          <c:extLst>
            <c:ext xmlns:c16="http://schemas.microsoft.com/office/drawing/2014/chart" uri="{C3380CC4-5D6E-409C-BE32-E72D297353CC}">
              <c16:uniqueId val="{0000000D-4853-48F9-B352-99E488B67E87}"/>
            </c:ext>
          </c:extLst>
        </c:ser>
        <c:dLbls>
          <c:showLegendKey val="0"/>
          <c:showVal val="0"/>
          <c:showCatName val="0"/>
          <c:showSerName val="0"/>
          <c:showPercent val="0"/>
          <c:showBubbleSize val="0"/>
        </c:dLbls>
        <c:gapWidth val="44"/>
        <c:axId val="379670912"/>
        <c:axId val="379672448"/>
      </c:barChart>
      <c:lineChart>
        <c:grouping val="standard"/>
        <c:varyColors val="0"/>
        <c:ser>
          <c:idx val="2"/>
          <c:order val="1"/>
          <c:tx>
            <c:strRef>
              <c:f>Sheet1!$A$3</c:f>
              <c:strCache>
                <c:ptCount val="1"/>
                <c:pt idx="0">
                  <c:v>Investeringar, netto 1)</c:v>
                </c:pt>
              </c:strCache>
            </c:strRef>
          </c:tx>
          <c:spPr>
            <a:ln w="22225">
              <a:solidFill>
                <a:schemeClr val="accent5">
                  <a:lumMod val="75000"/>
                </a:schemeClr>
              </a:solidFill>
              <a:prstDash val="solid"/>
            </a:ln>
          </c:spPr>
          <c:marker>
            <c:symbol val="circle"/>
            <c:size val="5"/>
            <c:spPr>
              <a:solidFill>
                <a:schemeClr val="bg1"/>
              </a:solidFill>
              <a:ln>
                <a:solidFill>
                  <a:srgbClr val="C00000"/>
                </a:solidFill>
                <a:prstDash val="solid"/>
              </a:ln>
            </c:spPr>
          </c:marker>
          <c:dPt>
            <c:idx val="22"/>
            <c:bubble3D val="0"/>
            <c:extLst>
              <c:ext xmlns:c16="http://schemas.microsoft.com/office/drawing/2014/chart" uri="{C3380CC4-5D6E-409C-BE32-E72D297353CC}">
                <c16:uniqueId val="{0000000E-4853-48F9-B352-99E488B67E87}"/>
              </c:ext>
            </c:extLst>
          </c:dPt>
          <c:dPt>
            <c:idx val="23"/>
            <c:bubble3D val="0"/>
            <c:extLst>
              <c:ext xmlns:c16="http://schemas.microsoft.com/office/drawing/2014/chart" uri="{C3380CC4-5D6E-409C-BE32-E72D297353CC}">
                <c16:uniqueId val="{0000000F-4853-48F9-B352-99E488B67E87}"/>
              </c:ext>
            </c:extLst>
          </c:dPt>
          <c:dPt>
            <c:idx val="24"/>
            <c:bubble3D val="0"/>
            <c:extLst>
              <c:ext xmlns:c16="http://schemas.microsoft.com/office/drawing/2014/chart" uri="{C3380CC4-5D6E-409C-BE32-E72D297353CC}">
                <c16:uniqueId val="{00000010-4853-48F9-B352-99E488B67E87}"/>
              </c:ext>
            </c:extLst>
          </c:dPt>
          <c:dPt>
            <c:idx val="25"/>
            <c:bubble3D val="0"/>
            <c:extLst>
              <c:ext xmlns:c16="http://schemas.microsoft.com/office/drawing/2014/chart" uri="{C3380CC4-5D6E-409C-BE32-E72D297353CC}">
                <c16:uniqueId val="{00000012-4853-48F9-B352-99E488B67E87}"/>
              </c:ext>
            </c:extLst>
          </c:dPt>
          <c:dPt>
            <c:idx val="26"/>
            <c:bubble3D val="0"/>
            <c:spPr>
              <a:ln w="22225">
                <a:solidFill>
                  <a:schemeClr val="accent5">
                    <a:lumMod val="75000"/>
                  </a:schemeClr>
                </a:solidFill>
                <a:prstDash val="sysDash"/>
              </a:ln>
            </c:spPr>
            <c:extLst>
              <c:ext xmlns:c16="http://schemas.microsoft.com/office/drawing/2014/chart" uri="{C3380CC4-5D6E-409C-BE32-E72D297353CC}">
                <c16:uniqueId val="{00000014-4853-48F9-B352-99E488B67E87}"/>
              </c:ext>
            </c:extLst>
          </c:dPt>
          <c:dPt>
            <c:idx val="27"/>
            <c:bubble3D val="0"/>
            <c:spPr>
              <a:ln w="22225">
                <a:solidFill>
                  <a:schemeClr val="accent5">
                    <a:lumMod val="75000"/>
                  </a:schemeClr>
                </a:solidFill>
                <a:prstDash val="sysDash"/>
              </a:ln>
            </c:spPr>
            <c:extLst>
              <c:ext xmlns:c16="http://schemas.microsoft.com/office/drawing/2014/chart" uri="{C3380CC4-5D6E-409C-BE32-E72D297353CC}">
                <c16:uniqueId val="{00000016-4853-48F9-B352-99E488B67E87}"/>
              </c:ext>
            </c:extLst>
          </c:dPt>
          <c:dPt>
            <c:idx val="28"/>
            <c:bubble3D val="0"/>
            <c:spPr>
              <a:ln w="22225">
                <a:solidFill>
                  <a:schemeClr val="accent5">
                    <a:lumMod val="75000"/>
                  </a:schemeClr>
                </a:solidFill>
                <a:prstDash val="sysDash"/>
              </a:ln>
            </c:spPr>
            <c:extLst>
              <c:ext xmlns:c16="http://schemas.microsoft.com/office/drawing/2014/chart" uri="{C3380CC4-5D6E-409C-BE32-E72D297353CC}">
                <c16:uniqueId val="{00000018-4853-48F9-B352-99E488B67E87}"/>
              </c:ext>
            </c:extLst>
          </c:dPt>
          <c:dPt>
            <c:idx val="29"/>
            <c:bubble3D val="0"/>
            <c:spPr>
              <a:ln w="22225">
                <a:solidFill>
                  <a:schemeClr val="accent5">
                    <a:lumMod val="75000"/>
                  </a:schemeClr>
                </a:solidFill>
                <a:prstDash val="sysDash"/>
              </a:ln>
            </c:spPr>
            <c:extLst>
              <c:ext xmlns:c16="http://schemas.microsoft.com/office/drawing/2014/chart" uri="{C3380CC4-5D6E-409C-BE32-E72D297353CC}">
                <c16:uniqueId val="{0000001A-4853-48F9-B352-99E488B67E87}"/>
              </c:ext>
            </c:extLst>
          </c:dPt>
          <c:dPt>
            <c:idx val="30"/>
            <c:bubble3D val="0"/>
            <c:spPr>
              <a:ln w="22225">
                <a:solidFill>
                  <a:schemeClr val="accent5">
                    <a:lumMod val="75000"/>
                  </a:schemeClr>
                </a:solidFill>
                <a:prstDash val="sysDash"/>
              </a:ln>
            </c:spPr>
            <c:extLst>
              <c:ext xmlns:c16="http://schemas.microsoft.com/office/drawing/2014/chart" uri="{C3380CC4-5D6E-409C-BE32-E72D297353CC}">
                <c16:uniqueId val="{00000028-9B88-4334-9704-96B491D4BAA6}"/>
              </c:ext>
            </c:extLst>
          </c:dPt>
          <c:cat>
            <c:strRef>
              <c:f>Sheet1!$C$1:$AB$1</c:f>
              <c:strCache>
                <c:ptCount val="26"/>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c:v>
                </c:pt>
                <c:pt idx="23">
                  <c:v>15</c:v>
                </c:pt>
                <c:pt idx="24">
                  <c:v>16</c:v>
                </c:pt>
                <c:pt idx="25">
                  <c:v>17</c:v>
                </c:pt>
              </c:strCache>
            </c:strRef>
          </c:cat>
          <c:val>
            <c:numRef>
              <c:f>Sheet1!$C$3:$AB$3</c:f>
              <c:numCache>
                <c:formatCode>General</c:formatCode>
                <c:ptCount val="26"/>
                <c:pt idx="0">
                  <c:v>1.5149999999999999</c:v>
                </c:pt>
                <c:pt idx="1">
                  <c:v>1.1739999999999999</c:v>
                </c:pt>
                <c:pt idx="2">
                  <c:v>1.091</c:v>
                </c:pt>
                <c:pt idx="3">
                  <c:v>0.94499999999999995</c:v>
                </c:pt>
                <c:pt idx="4">
                  <c:v>1.425</c:v>
                </c:pt>
                <c:pt idx="5">
                  <c:v>1.7090000000000001</c:v>
                </c:pt>
                <c:pt idx="6">
                  <c:v>1.6910000000000001</c:v>
                </c:pt>
                <c:pt idx="7">
                  <c:v>1.333</c:v>
                </c:pt>
                <c:pt idx="8">
                  <c:v>1.675</c:v>
                </c:pt>
                <c:pt idx="9">
                  <c:v>2.3370000000000002</c:v>
                </c:pt>
                <c:pt idx="10">
                  <c:v>2.109</c:v>
                </c:pt>
                <c:pt idx="11">
                  <c:v>2.327</c:v>
                </c:pt>
                <c:pt idx="12">
                  <c:v>2.4489999999999998</c:v>
                </c:pt>
                <c:pt idx="13">
                  <c:v>2.0960000000000001</c:v>
                </c:pt>
                <c:pt idx="14">
                  <c:v>1.776</c:v>
                </c:pt>
                <c:pt idx="15">
                  <c:v>2.68</c:v>
                </c:pt>
                <c:pt idx="16">
                  <c:v>3.0059999999999998</c:v>
                </c:pt>
                <c:pt idx="17">
                  <c:v>3.0790000000000002</c:v>
                </c:pt>
                <c:pt idx="18">
                  <c:v>3.016</c:v>
                </c:pt>
                <c:pt idx="19">
                  <c:v>3.3239999999999998</c:v>
                </c:pt>
                <c:pt idx="20">
                  <c:v>3.4729999999999999</c:v>
                </c:pt>
                <c:pt idx="21">
                  <c:v>3.53</c:v>
                </c:pt>
                <c:pt idx="22" formatCode="0.00">
                  <c:v>2.3354450000000004</c:v>
                </c:pt>
                <c:pt idx="23" formatCode="0.00">
                  <c:v>3.25</c:v>
                </c:pt>
                <c:pt idx="24" formatCode="0.00">
                  <c:v>3.2829999999999999</c:v>
                </c:pt>
                <c:pt idx="25" formatCode="0.00">
                  <c:v>3.4409999999999998</c:v>
                </c:pt>
              </c:numCache>
            </c:numRef>
          </c:val>
          <c:smooth val="0"/>
          <c:extLst>
            <c:ext xmlns:c16="http://schemas.microsoft.com/office/drawing/2014/chart" uri="{C3380CC4-5D6E-409C-BE32-E72D297353CC}">
              <c16:uniqueId val="{0000001B-4853-48F9-B352-99E488B67E87}"/>
            </c:ext>
          </c:extLst>
        </c:ser>
        <c:dLbls>
          <c:showLegendKey val="0"/>
          <c:showVal val="0"/>
          <c:showCatName val="0"/>
          <c:showSerName val="0"/>
          <c:showPercent val="0"/>
          <c:showBubbleSize val="0"/>
        </c:dLbls>
        <c:marker val="1"/>
        <c:smooth val="0"/>
        <c:axId val="379673984"/>
        <c:axId val="379675776"/>
      </c:lineChart>
      <c:catAx>
        <c:axId val="379670912"/>
        <c:scaling>
          <c:orientation val="minMax"/>
        </c:scaling>
        <c:delete val="0"/>
        <c:axPos val="b"/>
        <c:numFmt formatCode="General" sourceLinked="1"/>
        <c:majorTickMark val="out"/>
        <c:minorTickMark val="none"/>
        <c:tickLblPos val="nextTo"/>
        <c:spPr>
          <a:ln w="3870">
            <a:solidFill>
              <a:schemeClr val="tx1"/>
            </a:solidFill>
            <a:prstDash val="solid"/>
          </a:ln>
        </c:spPr>
        <c:txPr>
          <a:bodyPr rot="0" vert="horz"/>
          <a:lstStyle/>
          <a:p>
            <a:pPr>
              <a:defRPr sz="1300" b="0" i="0" u="none" strike="noStrike" baseline="0">
                <a:solidFill>
                  <a:schemeClr val="accent1"/>
                </a:solidFill>
                <a:latin typeface="Arial Narrow" panose="020B0606020202030204" pitchFamily="34" charset="0"/>
                <a:ea typeface="Verdana"/>
                <a:cs typeface="Verdana"/>
              </a:defRPr>
            </a:pPr>
            <a:endParaRPr lang="fi-FI"/>
          </a:p>
        </c:txPr>
        <c:crossAx val="379672448"/>
        <c:crosses val="autoZero"/>
        <c:auto val="0"/>
        <c:lblAlgn val="ctr"/>
        <c:lblOffset val="100"/>
        <c:tickLblSkip val="1"/>
        <c:tickMarkSkip val="1"/>
        <c:noMultiLvlLbl val="0"/>
      </c:catAx>
      <c:valAx>
        <c:axId val="379672448"/>
        <c:scaling>
          <c:orientation val="minMax"/>
          <c:max val="4"/>
          <c:min val="0"/>
        </c:scaling>
        <c:delete val="0"/>
        <c:axPos val="l"/>
        <c:majorGridlines>
          <c:spPr>
            <a:ln w="6350">
              <a:solidFill>
                <a:schemeClr val="tx1"/>
              </a:solidFill>
              <a:prstDash val="sysDot"/>
            </a:ln>
          </c:spPr>
        </c:majorGridlines>
        <c:numFmt formatCode="0.0" sourceLinked="0"/>
        <c:majorTickMark val="out"/>
        <c:minorTickMark val="in"/>
        <c:tickLblPos val="nextTo"/>
        <c:spPr>
          <a:ln w="3870">
            <a:solidFill>
              <a:schemeClr val="tx1"/>
            </a:solidFill>
            <a:prstDash val="solid"/>
          </a:ln>
        </c:spPr>
        <c:txPr>
          <a:bodyPr rot="0" vert="horz"/>
          <a:lstStyle/>
          <a:p>
            <a:pPr>
              <a:defRPr sz="1250" b="0" i="0" u="none" strike="noStrike" baseline="0">
                <a:solidFill>
                  <a:schemeClr val="accent1"/>
                </a:solidFill>
                <a:latin typeface="Verdana"/>
                <a:ea typeface="Verdana"/>
                <a:cs typeface="Verdana"/>
              </a:defRPr>
            </a:pPr>
            <a:endParaRPr lang="fi-FI"/>
          </a:p>
        </c:txPr>
        <c:crossAx val="379670912"/>
        <c:crosses val="autoZero"/>
        <c:crossBetween val="between"/>
        <c:majorUnit val="0.5"/>
        <c:minorUnit val="0.1"/>
      </c:valAx>
      <c:catAx>
        <c:axId val="379673984"/>
        <c:scaling>
          <c:orientation val="minMax"/>
        </c:scaling>
        <c:delete val="1"/>
        <c:axPos val="b"/>
        <c:numFmt formatCode="General" sourceLinked="1"/>
        <c:majorTickMark val="out"/>
        <c:minorTickMark val="none"/>
        <c:tickLblPos val="nextTo"/>
        <c:crossAx val="379675776"/>
        <c:crosses val="autoZero"/>
        <c:auto val="0"/>
        <c:lblAlgn val="ctr"/>
        <c:lblOffset val="100"/>
        <c:noMultiLvlLbl val="0"/>
      </c:catAx>
      <c:valAx>
        <c:axId val="379675776"/>
        <c:scaling>
          <c:orientation val="minMax"/>
          <c:max val="4"/>
        </c:scaling>
        <c:delete val="0"/>
        <c:axPos val="r"/>
        <c:numFmt formatCode="0.0" sourceLinked="0"/>
        <c:majorTickMark val="cross"/>
        <c:minorTickMark val="none"/>
        <c:tickLblPos val="nextTo"/>
        <c:spPr>
          <a:ln w="3870">
            <a:solidFill>
              <a:schemeClr val="tx1"/>
            </a:solidFill>
            <a:prstDash val="solid"/>
          </a:ln>
        </c:spPr>
        <c:txPr>
          <a:bodyPr rot="0" vert="horz"/>
          <a:lstStyle/>
          <a:p>
            <a:pPr>
              <a:defRPr sz="1250" b="0" i="0" u="none" strike="noStrike" baseline="0">
                <a:solidFill>
                  <a:schemeClr val="accent1"/>
                </a:solidFill>
                <a:latin typeface="Verdana"/>
                <a:ea typeface="Verdana"/>
                <a:cs typeface="Verdana"/>
              </a:defRPr>
            </a:pPr>
            <a:endParaRPr lang="fi-FI"/>
          </a:p>
        </c:txPr>
        <c:crossAx val="379673984"/>
        <c:crosses val="max"/>
        <c:crossBetween val="between"/>
      </c:valAx>
      <c:spPr>
        <a:noFill/>
        <a:ln w="9525">
          <a:solidFill>
            <a:schemeClr val="tx1"/>
          </a:solidFill>
          <a:prstDash val="solid"/>
        </a:ln>
      </c:spPr>
    </c:plotArea>
    <c:legend>
      <c:legendPos val="r"/>
      <c:layout>
        <c:manualLayout>
          <c:xMode val="edge"/>
          <c:yMode val="edge"/>
          <c:x val="0.12377692389223675"/>
          <c:y val="8.6258934192497125E-2"/>
          <c:w val="0.28346160771408541"/>
          <c:h val="0.13687943412538886"/>
        </c:manualLayout>
      </c:layout>
      <c:overlay val="0"/>
      <c:spPr>
        <a:solidFill>
          <a:schemeClr val="bg1"/>
        </a:solidFill>
        <a:ln w="3870">
          <a:solidFill>
            <a:schemeClr val="tx1"/>
          </a:solidFill>
          <a:prstDash val="solid"/>
        </a:ln>
      </c:spPr>
      <c:txPr>
        <a:bodyPr/>
        <a:lstStyle/>
        <a:p>
          <a:pPr>
            <a:defRPr sz="122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041692630147851E-2"/>
          <c:y val="3.0625022566941829E-2"/>
          <c:w val="0.87954830614805524"/>
          <c:h val="0.88272239437684219"/>
        </c:manualLayout>
      </c:layout>
      <c:barChart>
        <c:barDir val="col"/>
        <c:grouping val="clustered"/>
        <c:varyColors val="0"/>
        <c:ser>
          <c:idx val="1"/>
          <c:order val="0"/>
          <c:tx>
            <c:strRef>
              <c:f>Sheet1!$A$2</c:f>
              <c:strCache>
                <c:ptCount val="1"/>
                <c:pt idx="0">
                  <c:v>Ändring av lånestocken</c:v>
                </c:pt>
              </c:strCache>
            </c:strRef>
          </c:tx>
          <c:spPr>
            <a:solidFill>
              <a:schemeClr val="accent5">
                <a:lumMod val="60000"/>
                <a:lumOff val="40000"/>
              </a:schemeClr>
            </a:solidFill>
            <a:ln w="3175">
              <a:solidFill>
                <a:schemeClr val="tx2"/>
              </a:solidFill>
              <a:prstDash val="solid"/>
            </a:ln>
          </c:spPr>
          <c:invertIfNegative val="0"/>
          <c:cat>
            <c:strRef>
              <c:f>Sheet1!$B$1:$V$1</c:f>
              <c:strCache>
                <c:ptCount val="21"/>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Sheet1!$B$2:$V$2</c:f>
              <c:numCache>
                <c:formatCode>0.00</c:formatCode>
                <c:ptCount val="21"/>
                <c:pt idx="0">
                  <c:v>0.13</c:v>
                </c:pt>
                <c:pt idx="1">
                  <c:v>-9.5867118083065184E-3</c:v>
                </c:pt>
                <c:pt idx="2">
                  <c:v>-0.22708363817395047</c:v>
                </c:pt>
                <c:pt idx="3">
                  <c:v>0.16461864194976944</c:v>
                </c:pt>
                <c:pt idx="4">
                  <c:v>0.28369049029808002</c:v>
                </c:pt>
                <c:pt idx="5">
                  <c:v>0.51768199999999887</c:v>
                </c:pt>
                <c:pt idx="6">
                  <c:v>0.77193400000000023</c:v>
                </c:pt>
                <c:pt idx="7">
                  <c:v>1.0155680000000002</c:v>
                </c:pt>
                <c:pt idx="8">
                  <c:v>1.0842760000000007</c:v>
                </c:pt>
                <c:pt idx="9">
                  <c:v>0.70286900000000063</c:v>
                </c:pt>
                <c:pt idx="10">
                  <c:v>0.60376699999999983</c:v>
                </c:pt>
                <c:pt idx="11">
                  <c:v>0.58501299999999723</c:v>
                </c:pt>
                <c:pt idx="12">
                  <c:v>1.2865560000000023</c:v>
                </c:pt>
                <c:pt idx="13">
                  <c:v>0.78926399999999919</c:v>
                </c:pt>
                <c:pt idx="14">
                  <c:v>0.62381500000000056</c:v>
                </c:pt>
                <c:pt idx="15">
                  <c:v>1.514</c:v>
                </c:pt>
                <c:pt idx="16">
                  <c:v>1.74</c:v>
                </c:pt>
                <c:pt idx="17">
                  <c:v>0.97799999999999998</c:v>
                </c:pt>
                <c:pt idx="18">
                  <c:v>0.86299999999999999</c:v>
                </c:pt>
                <c:pt idx="19">
                  <c:v>0.70199999999999996</c:v>
                </c:pt>
                <c:pt idx="20">
                  <c:v>0.32100000000000001</c:v>
                </c:pt>
              </c:numCache>
            </c:numRef>
          </c:val>
          <c:extLst>
            <c:ext xmlns:c16="http://schemas.microsoft.com/office/drawing/2014/chart" uri="{C3380CC4-5D6E-409C-BE32-E72D297353CC}">
              <c16:uniqueId val="{00000000-BBE1-4B54-A9FB-BACD792AAB20}"/>
            </c:ext>
          </c:extLst>
        </c:ser>
        <c:dLbls>
          <c:showLegendKey val="0"/>
          <c:showVal val="0"/>
          <c:showCatName val="0"/>
          <c:showSerName val="0"/>
          <c:showPercent val="0"/>
          <c:showBubbleSize val="0"/>
        </c:dLbls>
        <c:gapWidth val="72"/>
        <c:axId val="171918464"/>
        <c:axId val="171920384"/>
      </c:barChart>
      <c:barChart>
        <c:barDir val="col"/>
        <c:grouping val="clustered"/>
        <c:varyColors val="0"/>
        <c:ser>
          <c:idx val="0"/>
          <c:order val="1"/>
          <c:tx>
            <c:strRef>
              <c:f>Sheet1!$A$3</c:f>
              <c:strCache>
                <c:ptCount val="1"/>
                <c:pt idx="0">
                  <c:v>Verksamhetens och investeringarnas kassaflöde</c:v>
                </c:pt>
              </c:strCache>
            </c:strRef>
          </c:tx>
          <c:spPr>
            <a:solidFill>
              <a:schemeClr val="accent1">
                <a:lumMod val="50000"/>
                <a:lumOff val="50000"/>
              </a:schemeClr>
            </a:solidFill>
            <a:ln w="3175">
              <a:solidFill>
                <a:schemeClr val="tx2"/>
              </a:solidFill>
              <a:prstDash val="solid"/>
            </a:ln>
          </c:spPr>
          <c:invertIfNegative val="0"/>
          <c:cat>
            <c:strRef>
              <c:f>Sheet1!$B$1:$V$1</c:f>
              <c:strCache>
                <c:ptCount val="21"/>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Sheet1!$B$3:$V$3</c:f>
              <c:numCache>
                <c:formatCode>0.00</c:formatCode>
                <c:ptCount val="21"/>
                <c:pt idx="0">
                  <c:v>-0.15107850507843404</c:v>
                </c:pt>
                <c:pt idx="1">
                  <c:v>-0.87222258662939622</c:v>
                </c:pt>
                <c:pt idx="2">
                  <c:v>0.13352933026053551</c:v>
                </c:pt>
                <c:pt idx="3">
                  <c:v>-3.3122957206265596E-2</c:v>
                </c:pt>
                <c:pt idx="4">
                  <c:v>-0.47667499999999952</c:v>
                </c:pt>
                <c:pt idx="5">
                  <c:v>2.3942999999997369E-2</c:v>
                </c:pt>
                <c:pt idx="6">
                  <c:v>-0.93488100000000451</c:v>
                </c:pt>
                <c:pt idx="7">
                  <c:v>-1.238753999999999</c:v>
                </c:pt>
                <c:pt idx="8">
                  <c:v>-0.93803600000000165</c:v>
                </c:pt>
                <c:pt idx="9">
                  <c:v>9.3088000000003376E-2</c:v>
                </c:pt>
                <c:pt idx="10">
                  <c:v>-0.59042400000000139</c:v>
                </c:pt>
                <c:pt idx="11">
                  <c:v>-0.87720000000000653</c:v>
                </c:pt>
                <c:pt idx="12">
                  <c:v>-1.000480000000004</c:v>
                </c:pt>
                <c:pt idx="13">
                  <c:v>-0.31403799999998866</c:v>
                </c:pt>
                <c:pt idx="14">
                  <c:v>-1.1140000000000001</c:v>
                </c:pt>
                <c:pt idx="15">
                  <c:v>-1.98</c:v>
                </c:pt>
                <c:pt idx="16">
                  <c:v>-1.0900000000000001</c:v>
                </c:pt>
                <c:pt idx="17">
                  <c:v>-9.7000000000000003E-2</c:v>
                </c:pt>
                <c:pt idx="18">
                  <c:v>-0.83199999999999996</c:v>
                </c:pt>
                <c:pt idx="19">
                  <c:v>-0.112</c:v>
                </c:pt>
                <c:pt idx="20">
                  <c:v>0.13100000000000001</c:v>
                </c:pt>
              </c:numCache>
            </c:numRef>
          </c:val>
          <c:extLst>
            <c:ext xmlns:c16="http://schemas.microsoft.com/office/drawing/2014/chart" uri="{C3380CC4-5D6E-409C-BE32-E72D297353CC}">
              <c16:uniqueId val="{00000001-BBE1-4B54-A9FB-BACD792AAB20}"/>
            </c:ext>
          </c:extLst>
        </c:ser>
        <c:dLbls>
          <c:showLegendKey val="0"/>
          <c:showVal val="0"/>
          <c:showCatName val="0"/>
          <c:showSerName val="0"/>
          <c:showPercent val="0"/>
          <c:showBubbleSize val="0"/>
        </c:dLbls>
        <c:gapWidth val="120"/>
        <c:overlap val="-1"/>
        <c:axId val="171926272"/>
        <c:axId val="171927808"/>
      </c:barChart>
      <c:lineChart>
        <c:grouping val="standard"/>
        <c:varyColors val="0"/>
        <c:ser>
          <c:idx val="2"/>
          <c:order val="2"/>
          <c:tx>
            <c:strRef>
              <c:f>Sheet1!$A$4</c:f>
              <c:strCache>
                <c:ptCount val="1"/>
                <c:pt idx="0">
                  <c:v>Lokalförvaltningens nettoutlåning</c:v>
                </c:pt>
              </c:strCache>
            </c:strRef>
          </c:tx>
          <c:spPr>
            <a:ln w="12700">
              <a:solidFill>
                <a:schemeClr val="tx2"/>
              </a:solidFill>
            </a:ln>
          </c:spPr>
          <c:marker>
            <c:symbol val="circle"/>
            <c:size val="5"/>
            <c:spPr>
              <a:solidFill>
                <a:schemeClr val="tx2"/>
              </a:solidFill>
              <a:ln>
                <a:solidFill>
                  <a:schemeClr val="tx2"/>
                </a:solidFill>
              </a:ln>
            </c:spPr>
          </c:marker>
          <c:cat>
            <c:strRef>
              <c:f>Sheet1!$B$1:$V$1</c:f>
              <c:strCache>
                <c:ptCount val="21"/>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Sheet1!$B$4:$V$4</c:f>
              <c:numCache>
                <c:formatCode>0.00</c:formatCode>
                <c:ptCount val="21"/>
                <c:pt idx="0">
                  <c:v>-0.57699999999999996</c:v>
                </c:pt>
                <c:pt idx="1">
                  <c:v>-0.28799999999999998</c:v>
                </c:pt>
                <c:pt idx="2">
                  <c:v>-0.215</c:v>
                </c:pt>
                <c:pt idx="3">
                  <c:v>0.26500000000000001</c:v>
                </c:pt>
                <c:pt idx="4">
                  <c:v>-0.61099999999999999</c:v>
                </c:pt>
                <c:pt idx="5">
                  <c:v>-0.54500000000000004</c:v>
                </c:pt>
                <c:pt idx="6">
                  <c:v>-1.028</c:v>
                </c:pt>
                <c:pt idx="7">
                  <c:v>-1.2250000000000001</c:v>
                </c:pt>
                <c:pt idx="8">
                  <c:v>-1.1870000000000001</c:v>
                </c:pt>
                <c:pt idx="9">
                  <c:v>-0.56499999999999995</c:v>
                </c:pt>
                <c:pt idx="10">
                  <c:v>-0.33200000000000002</c:v>
                </c:pt>
                <c:pt idx="11">
                  <c:v>-0.75</c:v>
                </c:pt>
                <c:pt idx="12">
                  <c:v>-1.1299999999999999</c:v>
                </c:pt>
                <c:pt idx="13">
                  <c:v>-0.40699999999999997</c:v>
                </c:pt>
                <c:pt idx="14">
                  <c:v>-1.0569999999999999</c:v>
                </c:pt>
                <c:pt idx="15">
                  <c:v>-2.1339999999999999</c:v>
                </c:pt>
                <c:pt idx="16">
                  <c:v>-1.4670000000000001</c:v>
                </c:pt>
                <c:pt idx="17">
                  <c:v>-1.573</c:v>
                </c:pt>
                <c:pt idx="18" formatCode="0.0">
                  <c:v>-1.3719999999999928</c:v>
                </c:pt>
                <c:pt idx="19" formatCode="0.0">
                  <c:v>-0.94799999999999329</c:v>
                </c:pt>
                <c:pt idx="20" formatCode="0.0">
                  <c:v>-0.22299999999999898</c:v>
                </c:pt>
              </c:numCache>
            </c:numRef>
          </c:val>
          <c:smooth val="0"/>
          <c:extLst>
            <c:ext xmlns:c16="http://schemas.microsoft.com/office/drawing/2014/chart" uri="{C3380CC4-5D6E-409C-BE32-E72D297353CC}">
              <c16:uniqueId val="{00000002-BBE1-4B54-A9FB-BACD792AAB20}"/>
            </c:ext>
          </c:extLst>
        </c:ser>
        <c:ser>
          <c:idx val="3"/>
          <c:order val="3"/>
          <c:tx>
            <c:strRef>
              <c:f>Sheet1!$A$5</c:f>
              <c:strCache>
                <c:ptCount val="1"/>
                <c:pt idx="0">
                  <c:v>(Nationalräkenskaperna)</c:v>
                </c:pt>
              </c:strCache>
            </c:strRef>
          </c:tx>
          <c:spPr>
            <a:ln>
              <a:noFill/>
            </a:ln>
          </c:spPr>
          <c:marker>
            <c:spPr>
              <a:ln>
                <a:noFill/>
              </a:ln>
            </c:spPr>
          </c:marker>
          <c:cat>
            <c:strRef>
              <c:f>Sheet1!$B$1:$V$1</c:f>
              <c:strCache>
                <c:ptCount val="21"/>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Sheet1!$B$5:$V$5</c:f>
              <c:numCache>
                <c:formatCode>General</c:formatCode>
                <c:ptCount val="21"/>
                <c:pt idx="2">
                  <c:v>0.6</c:v>
                </c:pt>
                <c:pt idx="3">
                  <c:v>0.7</c:v>
                </c:pt>
              </c:numCache>
            </c:numRef>
          </c:val>
          <c:smooth val="0"/>
          <c:extLst>
            <c:ext xmlns:c16="http://schemas.microsoft.com/office/drawing/2014/chart" uri="{C3380CC4-5D6E-409C-BE32-E72D297353CC}">
              <c16:uniqueId val="{00000003-BBE1-4B54-A9FB-BACD792AAB20}"/>
            </c:ext>
          </c:extLst>
        </c:ser>
        <c:dLbls>
          <c:showLegendKey val="0"/>
          <c:showVal val="0"/>
          <c:showCatName val="0"/>
          <c:showSerName val="0"/>
          <c:showPercent val="0"/>
          <c:showBubbleSize val="0"/>
        </c:dLbls>
        <c:marker val="1"/>
        <c:smooth val="0"/>
        <c:axId val="171926272"/>
        <c:axId val="171927808"/>
      </c:lineChart>
      <c:catAx>
        <c:axId val="171918464"/>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150" b="0" i="0" u="none" strike="noStrike" baseline="0">
                <a:solidFill>
                  <a:schemeClr val="accent1"/>
                </a:solidFill>
                <a:latin typeface="Verdana"/>
                <a:ea typeface="Verdana"/>
                <a:cs typeface="Verdana"/>
              </a:defRPr>
            </a:pPr>
            <a:endParaRPr lang="fi-FI"/>
          </a:p>
        </c:txPr>
        <c:crossAx val="171920384"/>
        <c:crosses val="autoZero"/>
        <c:auto val="0"/>
        <c:lblAlgn val="ctr"/>
        <c:lblOffset val="100"/>
        <c:tickLblSkip val="1"/>
        <c:tickMarkSkip val="1"/>
        <c:noMultiLvlLbl val="0"/>
      </c:catAx>
      <c:valAx>
        <c:axId val="171920384"/>
        <c:scaling>
          <c:orientation val="minMax"/>
          <c:max val="2.5"/>
          <c:min val="-2.5"/>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250" b="0" i="0" u="none" strike="noStrike" baseline="0">
                <a:solidFill>
                  <a:schemeClr val="accent1"/>
                </a:solidFill>
                <a:latin typeface="Verdana"/>
                <a:ea typeface="Verdana"/>
                <a:cs typeface="Verdana"/>
              </a:defRPr>
            </a:pPr>
            <a:endParaRPr lang="fi-FI"/>
          </a:p>
        </c:txPr>
        <c:crossAx val="171918464"/>
        <c:crosses val="autoZero"/>
        <c:crossBetween val="between"/>
        <c:majorUnit val="0.5"/>
        <c:minorUnit val="0.1"/>
      </c:valAx>
      <c:catAx>
        <c:axId val="171926272"/>
        <c:scaling>
          <c:orientation val="minMax"/>
        </c:scaling>
        <c:delete val="1"/>
        <c:axPos val="b"/>
        <c:numFmt formatCode="General" sourceLinked="1"/>
        <c:majorTickMark val="out"/>
        <c:minorTickMark val="none"/>
        <c:tickLblPos val="nextTo"/>
        <c:crossAx val="171927808"/>
        <c:crosses val="autoZero"/>
        <c:auto val="0"/>
        <c:lblAlgn val="ctr"/>
        <c:lblOffset val="100"/>
        <c:noMultiLvlLbl val="0"/>
      </c:catAx>
      <c:valAx>
        <c:axId val="171927808"/>
        <c:scaling>
          <c:orientation val="minMax"/>
          <c:max val="2.5"/>
          <c:min val="-2.5"/>
        </c:scaling>
        <c:delete val="0"/>
        <c:axPos val="r"/>
        <c:numFmt formatCode="0.0" sourceLinked="0"/>
        <c:majorTickMark val="cross"/>
        <c:minorTickMark val="none"/>
        <c:tickLblPos val="nextTo"/>
        <c:spPr>
          <a:ln w="3870">
            <a:solidFill>
              <a:schemeClr val="tx1"/>
            </a:solidFill>
            <a:prstDash val="solid"/>
          </a:ln>
        </c:spPr>
        <c:txPr>
          <a:bodyPr rot="0" vert="horz"/>
          <a:lstStyle/>
          <a:p>
            <a:pPr>
              <a:defRPr sz="1250" b="0" i="0" u="none" strike="noStrike" baseline="0">
                <a:solidFill>
                  <a:schemeClr val="accent1"/>
                </a:solidFill>
                <a:latin typeface="Verdana"/>
                <a:ea typeface="Verdana"/>
                <a:cs typeface="Verdana"/>
              </a:defRPr>
            </a:pPr>
            <a:endParaRPr lang="fi-FI"/>
          </a:p>
        </c:txPr>
        <c:crossAx val="171926272"/>
        <c:crosses val="max"/>
        <c:crossBetween val="between"/>
        <c:majorUnit val="0.5"/>
        <c:minorUnit val="0.1"/>
      </c:valAx>
      <c:spPr>
        <a:noFill/>
        <a:ln w="9525">
          <a:solidFill>
            <a:schemeClr val="tx1"/>
          </a:solidFill>
          <a:prstDash val="solid"/>
        </a:ln>
      </c:spPr>
    </c:plotArea>
    <c:legend>
      <c:legendPos val="r"/>
      <c:legendEntry>
        <c:idx val="2"/>
        <c:txPr>
          <a:bodyPr/>
          <a:lstStyle/>
          <a:p>
            <a:pPr>
              <a:defRPr sz="800" b="0" i="1" u="none" strike="noStrike" baseline="0">
                <a:solidFill>
                  <a:schemeClr val="tx2"/>
                </a:solidFill>
                <a:latin typeface="Verdana"/>
                <a:ea typeface="Verdana"/>
                <a:cs typeface="Verdana"/>
              </a:defRPr>
            </a:pPr>
            <a:endParaRPr lang="fi-FI"/>
          </a:p>
        </c:txPr>
      </c:legendEntry>
      <c:legendEntry>
        <c:idx val="3"/>
        <c:txPr>
          <a:bodyPr/>
          <a:lstStyle/>
          <a:p>
            <a:pPr>
              <a:defRPr sz="800" b="0" i="1" u="none" strike="noStrike" baseline="0">
                <a:solidFill>
                  <a:schemeClr val="tx2"/>
                </a:solidFill>
                <a:latin typeface="Verdana"/>
                <a:ea typeface="Verdana"/>
                <a:cs typeface="Verdana"/>
              </a:defRPr>
            </a:pPr>
            <a:endParaRPr lang="fi-FI"/>
          </a:p>
        </c:txPr>
      </c:legendEntry>
      <c:layout>
        <c:manualLayout>
          <c:xMode val="edge"/>
          <c:yMode val="edge"/>
          <c:x val="7.9581629163723216E-2"/>
          <c:y val="3.8287214329833237E-2"/>
          <c:w val="0.44354923041447714"/>
          <c:h val="0.2012686843730698"/>
        </c:manualLayout>
      </c:layout>
      <c:overlay val="0"/>
      <c:spPr>
        <a:solidFill>
          <a:schemeClr val="bg1"/>
        </a:solidFill>
        <a:ln w="3870">
          <a:solidFill>
            <a:schemeClr val="tx1"/>
          </a:solidFill>
          <a:prstDash val="solid"/>
        </a:ln>
      </c:spPr>
      <c:txPr>
        <a:bodyPr/>
        <a:lstStyle/>
        <a:p>
          <a:pPr>
            <a:defRPr sz="8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9657853810265E-2"/>
          <c:y val="5.2391866307915327E-2"/>
          <c:w val="0.90933234784612404"/>
          <c:h val="0.85314307894201802"/>
        </c:manualLayout>
      </c:layout>
      <c:lineChart>
        <c:grouping val="standard"/>
        <c:varyColors val="0"/>
        <c:ser>
          <c:idx val="3"/>
          <c:order val="0"/>
          <c:tx>
            <c:strRef>
              <c:f>Sheet1!$A$2</c:f>
              <c:strCache>
                <c:ptCount val="1"/>
                <c:pt idx="0">
                  <c:v>Årsbidrag i % av avskrivningarna</c:v>
                </c:pt>
              </c:strCache>
            </c:strRef>
          </c:tx>
          <c:spPr>
            <a:ln w="22225">
              <a:solidFill>
                <a:srgbClr val="000000"/>
              </a:solidFill>
              <a:prstDash val="solid"/>
            </a:ln>
          </c:spPr>
          <c:marker>
            <c:symbol val="circle"/>
            <c:size val="5"/>
            <c:spPr>
              <a:solidFill>
                <a:srgbClr val="000000"/>
              </a:solidFill>
              <a:ln>
                <a:solidFill>
                  <a:srgbClr val="000000"/>
                </a:solidFill>
                <a:prstDash val="solid"/>
              </a:ln>
            </c:spPr>
          </c:marker>
          <c:cat>
            <c:strRef>
              <c:f>Sheet1!$B$1:$V$1</c:f>
              <c:strCache>
                <c:ptCount val="21"/>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Sheet1!$B$2:$V$2</c:f>
              <c:numCache>
                <c:formatCode>0.000</c:formatCode>
                <c:ptCount val="21"/>
                <c:pt idx="0">
                  <c:v>102.72475795297372</c:v>
                </c:pt>
                <c:pt idx="1">
                  <c:v>117.13270855332631</c:v>
                </c:pt>
                <c:pt idx="2">
                  <c:v>116.3789707363152</c:v>
                </c:pt>
                <c:pt idx="3">
                  <c:v>119.49187866990127</c:v>
                </c:pt>
                <c:pt idx="4">
                  <c:v>134.66486349304441</c:v>
                </c:pt>
                <c:pt idx="5">
                  <c:v>145.14372555472369</c:v>
                </c:pt>
                <c:pt idx="6">
                  <c:v>98.356317978435882</c:v>
                </c:pt>
                <c:pt idx="7">
                  <c:v>85.071143531380613</c:v>
                </c:pt>
                <c:pt idx="8">
                  <c:v>84.057855525116011</c:v>
                </c:pt>
                <c:pt idx="9">
                  <c:v>118.10744535937008</c:v>
                </c:pt>
                <c:pt idx="10">
                  <c:v>129.81335082149789</c:v>
                </c:pt>
                <c:pt idx="11">
                  <c:v>123.53601934753519</c:v>
                </c:pt>
                <c:pt idx="12">
                  <c:v>113.26241695549405</c:v>
                </c:pt>
                <c:pt idx="13">
                  <c:v>140.33307080259266</c:v>
                </c:pt>
                <c:pt idx="14">
                  <c:v>114.31135038133692</c:v>
                </c:pt>
                <c:pt idx="15">
                  <c:v>74.562864279766856</c:v>
                </c:pt>
                <c:pt idx="16">
                  <c:v>102.5904761904762</c:v>
                </c:pt>
                <c:pt idx="17">
                  <c:v>108.94278135657446</c:v>
                </c:pt>
                <c:pt idx="18" formatCode="General">
                  <c:v>101.23827392120074</c:v>
                </c:pt>
                <c:pt idx="19" formatCode="General">
                  <c:v>125.85509378447959</c:v>
                </c:pt>
                <c:pt idx="20">
                  <c:v>140.67500000000001</c:v>
                </c:pt>
              </c:numCache>
            </c:numRef>
          </c:val>
          <c:smooth val="0"/>
          <c:extLst>
            <c:ext xmlns:c16="http://schemas.microsoft.com/office/drawing/2014/chart" uri="{C3380CC4-5D6E-409C-BE32-E72D297353CC}">
              <c16:uniqueId val="{00000000-BDAF-4581-8BFE-05CD7CCEE0EE}"/>
            </c:ext>
          </c:extLst>
        </c:ser>
        <c:ser>
          <c:idx val="0"/>
          <c:order val="1"/>
          <c:tx>
            <c:strRef>
              <c:f>Sheet1!$A$3</c:f>
              <c:strCache>
                <c:ptCount val="1"/>
                <c:pt idx="0">
                  <c:v>Årsbidrag i % av de egna anskaffningsutgifterna för investeringar som avskrivs 1)</c:v>
                </c:pt>
              </c:strCache>
            </c:strRef>
          </c:tx>
          <c:spPr>
            <a:ln w="22225">
              <a:solidFill>
                <a:schemeClr val="accent5">
                  <a:lumMod val="75000"/>
                </a:schemeClr>
              </a:solidFill>
              <a:prstDash val="solid"/>
            </a:ln>
          </c:spPr>
          <c:marker>
            <c:symbol val="circle"/>
            <c:size val="5"/>
            <c:spPr>
              <a:solidFill>
                <a:srgbClr val="FFFFFF"/>
              </a:solidFill>
              <a:ln>
                <a:solidFill>
                  <a:schemeClr val="accent5">
                    <a:lumMod val="75000"/>
                  </a:schemeClr>
                </a:solidFill>
                <a:prstDash val="solid"/>
              </a:ln>
            </c:spPr>
          </c:marker>
          <c:cat>
            <c:strRef>
              <c:f>Sheet1!$B$1:$V$1</c:f>
              <c:strCache>
                <c:ptCount val="21"/>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Sheet1!$B$3:$V$3</c:f>
              <c:numCache>
                <c:formatCode>0.000</c:formatCode>
                <c:ptCount val="21"/>
                <c:pt idx="0">
                  <c:v>72.913359451375811</c:v>
                </c:pt>
                <c:pt idx="1">
                  <c:v>85.404851363940836</c:v>
                </c:pt>
                <c:pt idx="2">
                  <c:v>91.827465240941905</c:v>
                </c:pt>
                <c:pt idx="3">
                  <c:v>82.147715173653438</c:v>
                </c:pt>
                <c:pt idx="4">
                  <c:v>84.033899501310898</c:v>
                </c:pt>
                <c:pt idx="5">
                  <c:v>92.376337228624521</c:v>
                </c:pt>
                <c:pt idx="6">
                  <c:v>61.238375540490665</c:v>
                </c:pt>
                <c:pt idx="7">
                  <c:v>53.713732736292101</c:v>
                </c:pt>
                <c:pt idx="8">
                  <c:v>55.401377101873479</c:v>
                </c:pt>
                <c:pt idx="9">
                  <c:v>72.688267796717881</c:v>
                </c:pt>
                <c:pt idx="10">
                  <c:v>78.988775793142693</c:v>
                </c:pt>
                <c:pt idx="11">
                  <c:v>68.691681573523113</c:v>
                </c:pt>
                <c:pt idx="12">
                  <c:v>71.38535905274513</c:v>
                </c:pt>
                <c:pt idx="13">
                  <c:v>72.230024974377471</c:v>
                </c:pt>
                <c:pt idx="14">
                  <c:v>72.102827460876853</c:v>
                </c:pt>
                <c:pt idx="15">
                  <c:v>46.860282574568288</c:v>
                </c:pt>
                <c:pt idx="16">
                  <c:v>72.890124565514768</c:v>
                </c:pt>
                <c:pt idx="17">
                  <c:v>80.217633928571431</c:v>
                </c:pt>
                <c:pt idx="18" formatCode="General">
                  <c:v>75.68022440392707</c:v>
                </c:pt>
                <c:pt idx="19" formatCode="General">
                  <c:v>92.270871903115037</c:v>
                </c:pt>
              </c:numCache>
            </c:numRef>
          </c:val>
          <c:smooth val="0"/>
          <c:extLst>
            <c:ext xmlns:c16="http://schemas.microsoft.com/office/drawing/2014/chart" uri="{C3380CC4-5D6E-409C-BE32-E72D297353CC}">
              <c16:uniqueId val="{00000001-BDAF-4581-8BFE-05CD7CCEE0EE}"/>
            </c:ext>
          </c:extLst>
        </c:ser>
        <c:ser>
          <c:idx val="2"/>
          <c:order val="2"/>
          <c:tx>
            <c:strRef>
              <c:f>Sheet1!$A$4</c:f>
              <c:strCache>
                <c:ptCount val="1"/>
                <c:pt idx="0">
                  <c:v>Årsbidrag i % av de egna anskaffningsutgifterna för investeringar 1)</c:v>
                </c:pt>
              </c:strCache>
            </c:strRef>
          </c:tx>
          <c:spPr>
            <a:ln w="22225">
              <a:solidFill>
                <a:srgbClr val="C00000"/>
              </a:solidFill>
            </a:ln>
          </c:spPr>
          <c:marker>
            <c:symbol val="circle"/>
            <c:size val="5"/>
            <c:spPr>
              <a:solidFill>
                <a:srgbClr val="C00000"/>
              </a:solidFill>
              <a:ln>
                <a:solidFill>
                  <a:srgbClr val="C00000"/>
                </a:solidFill>
              </a:ln>
            </c:spPr>
          </c:marker>
          <c:cat>
            <c:strRef>
              <c:f>Sheet1!$B$1:$V$1</c:f>
              <c:strCache>
                <c:ptCount val="21"/>
                <c:pt idx="0">
                  <c:v>1997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strCache>
            </c:strRef>
          </c:cat>
          <c:val>
            <c:numRef>
              <c:f>Sheet1!$B$4:$V$4</c:f>
              <c:numCache>
                <c:formatCode>0.000</c:formatCode>
                <c:ptCount val="21"/>
                <c:pt idx="0">
                  <c:v>62.593902758525516</c:v>
                </c:pt>
                <c:pt idx="1">
                  <c:v>69.166256557524378</c:v>
                </c:pt>
                <c:pt idx="2">
                  <c:v>78.27544941375902</c:v>
                </c:pt>
                <c:pt idx="3">
                  <c:v>64.814819772150685</c:v>
                </c:pt>
                <c:pt idx="4">
                  <c:v>69.026246169900233</c:v>
                </c:pt>
                <c:pt idx="5">
                  <c:v>80.177814852561553</c:v>
                </c:pt>
                <c:pt idx="6">
                  <c:v>52.821702190371099</c:v>
                </c:pt>
                <c:pt idx="7">
                  <c:v>46.726050620883555</c:v>
                </c:pt>
                <c:pt idx="8">
                  <c:v>48.945816425927667</c:v>
                </c:pt>
                <c:pt idx="9">
                  <c:v>62.68368214447208</c:v>
                </c:pt>
                <c:pt idx="10">
                  <c:v>67.10893138210983</c:v>
                </c:pt>
                <c:pt idx="11">
                  <c:v>61.234281417652745</c:v>
                </c:pt>
                <c:pt idx="12">
                  <c:v>61.446246684081594</c:v>
                </c:pt>
                <c:pt idx="13">
                  <c:v>55.761755377274042</c:v>
                </c:pt>
                <c:pt idx="14">
                  <c:v>62.635201573254669</c:v>
                </c:pt>
                <c:pt idx="15">
                  <c:v>40.834473324213405</c:v>
                </c:pt>
                <c:pt idx="16">
                  <c:v>60.232610154327894</c:v>
                </c:pt>
                <c:pt idx="17">
                  <c:v>38.940809968847354</c:v>
                </c:pt>
                <c:pt idx="18" formatCode="General">
                  <c:v>64.115969581749056</c:v>
                </c:pt>
                <c:pt idx="19" formatCode="General">
                  <c:v>81.651157241708418</c:v>
                </c:pt>
                <c:pt idx="20">
                  <c:v>88.471999999999994</c:v>
                </c:pt>
              </c:numCache>
            </c:numRef>
          </c:val>
          <c:smooth val="0"/>
          <c:extLst>
            <c:ext xmlns:c16="http://schemas.microsoft.com/office/drawing/2014/chart" uri="{C3380CC4-5D6E-409C-BE32-E72D297353CC}">
              <c16:uniqueId val="{00000002-BDAF-4581-8BFE-05CD7CCEE0EE}"/>
            </c:ext>
          </c:extLst>
        </c:ser>
        <c:dLbls>
          <c:showLegendKey val="0"/>
          <c:showVal val="0"/>
          <c:showCatName val="0"/>
          <c:showSerName val="0"/>
          <c:showPercent val="0"/>
          <c:showBubbleSize val="0"/>
        </c:dLbls>
        <c:marker val="1"/>
        <c:smooth val="0"/>
        <c:axId val="78161792"/>
        <c:axId val="78794752"/>
      </c:lineChart>
      <c:catAx>
        <c:axId val="78161792"/>
        <c:scaling>
          <c:orientation val="minMax"/>
        </c:scaling>
        <c:delete val="0"/>
        <c:axPos val="b"/>
        <c:numFmt formatCode="General" sourceLinked="1"/>
        <c:majorTickMark val="cross"/>
        <c:minorTickMark val="none"/>
        <c:tickLblPos val="nextTo"/>
        <c:spPr>
          <a:ln w="4330">
            <a:solidFill>
              <a:schemeClr val="tx1"/>
            </a:solidFill>
            <a:prstDash val="solid"/>
          </a:ln>
        </c:spPr>
        <c:txPr>
          <a:bodyPr rot="0" vert="horz"/>
          <a:lstStyle/>
          <a:p>
            <a:pPr>
              <a:defRPr sz="1300" b="0" i="0" u="none" strike="noStrike" baseline="0">
                <a:solidFill>
                  <a:schemeClr val="accent1"/>
                </a:solidFill>
                <a:latin typeface="Arial Narrow" panose="020B0606020202030204" pitchFamily="34" charset="0"/>
                <a:ea typeface="Verdana"/>
                <a:cs typeface="Verdana"/>
              </a:defRPr>
            </a:pPr>
            <a:endParaRPr lang="fi-FI"/>
          </a:p>
        </c:txPr>
        <c:crossAx val="78794752"/>
        <c:crosses val="autoZero"/>
        <c:auto val="0"/>
        <c:lblAlgn val="ctr"/>
        <c:lblOffset val="100"/>
        <c:tickLblSkip val="1"/>
        <c:tickMarkSkip val="1"/>
        <c:noMultiLvlLbl val="0"/>
      </c:catAx>
      <c:valAx>
        <c:axId val="78794752"/>
        <c:scaling>
          <c:orientation val="minMax"/>
          <c:max val="160"/>
          <c:min val="0"/>
        </c:scaling>
        <c:delete val="0"/>
        <c:axPos val="l"/>
        <c:majorGridlines>
          <c:spPr>
            <a:ln w="3175">
              <a:solidFill>
                <a:schemeClr val="tx1"/>
              </a:solidFill>
              <a:prstDash val="sysDot"/>
            </a:ln>
          </c:spPr>
        </c:majorGridlines>
        <c:numFmt formatCode="#,##0" sourceLinked="0"/>
        <c:majorTickMark val="cross"/>
        <c:minorTickMark val="in"/>
        <c:tickLblPos val="nextTo"/>
        <c:spPr>
          <a:ln w="4330">
            <a:solidFill>
              <a:schemeClr val="tx1"/>
            </a:solidFill>
            <a:prstDash val="solid"/>
          </a:ln>
        </c:spPr>
        <c:txPr>
          <a:bodyPr rot="0" vert="horz"/>
          <a:lstStyle/>
          <a:p>
            <a:pPr>
              <a:defRPr sz="1300" b="0" i="0" u="none" strike="noStrike" baseline="0">
                <a:solidFill>
                  <a:schemeClr val="accent1"/>
                </a:solidFill>
                <a:latin typeface="Verdana"/>
                <a:ea typeface="Verdana"/>
                <a:cs typeface="Verdana"/>
              </a:defRPr>
            </a:pPr>
            <a:endParaRPr lang="fi-FI"/>
          </a:p>
        </c:txPr>
        <c:crossAx val="78161792"/>
        <c:crosses val="autoZero"/>
        <c:crossBetween val="between"/>
        <c:majorUnit val="20"/>
        <c:minorUnit val="5"/>
      </c:valAx>
      <c:spPr>
        <a:noFill/>
        <a:ln w="9525">
          <a:solidFill>
            <a:schemeClr val="tx1"/>
          </a:solidFill>
          <a:prstDash val="solid"/>
        </a:ln>
      </c:spPr>
    </c:plotArea>
    <c:legend>
      <c:legendPos val="b"/>
      <c:layout>
        <c:manualLayout>
          <c:xMode val="edge"/>
          <c:yMode val="edge"/>
          <c:x val="0.11028181500603804"/>
          <c:y val="0.72046308496228084"/>
          <c:w val="0.68000491359483883"/>
          <c:h val="0.15281803755271031"/>
        </c:manualLayout>
      </c:layout>
      <c:overlay val="0"/>
      <c:spPr>
        <a:solidFill>
          <a:schemeClr val="bg1"/>
        </a:solidFill>
        <a:ln w="6350">
          <a:solidFill>
            <a:srgbClr val="002060"/>
          </a:solidFill>
        </a:ln>
      </c:spPr>
      <c:txPr>
        <a:bodyPr/>
        <a:lstStyle/>
        <a:p>
          <a:pPr>
            <a:defRPr sz="9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455"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3.3492822966507178E-2"/>
          <c:w val="0.88571428571428568"/>
          <c:h val="0.89600620184183333"/>
        </c:manualLayout>
      </c:layout>
      <c:barChart>
        <c:barDir val="col"/>
        <c:grouping val="stacked"/>
        <c:varyColors val="0"/>
        <c:ser>
          <c:idx val="0"/>
          <c:order val="0"/>
          <c:tx>
            <c:strRef>
              <c:f>Sheet1!$A$2</c:f>
              <c:strCache>
                <c:ptCount val="1"/>
                <c:pt idx="0">
                  <c:v>Övriga förändringar i lånestocken</c:v>
                </c:pt>
              </c:strCache>
            </c:strRef>
          </c:tx>
          <c:spPr>
            <a:solidFill>
              <a:schemeClr val="accent5">
                <a:lumMod val="60000"/>
                <a:lumOff val="40000"/>
              </a:schemeClr>
            </a:solidFill>
            <a:ln w="6350">
              <a:solidFill>
                <a:schemeClr val="tx2"/>
              </a:solidFill>
              <a:prstDash val="solid"/>
            </a:ln>
          </c:spPr>
          <c:invertIfNegative val="0"/>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Sheet1!$B$2:$S$2</c:f>
              <c:numCache>
                <c:formatCode>0.000</c:formatCode>
                <c:ptCount val="18"/>
                <c:pt idx="0">
                  <c:v>101.96685172720578</c:v>
                </c:pt>
                <c:pt idx="1">
                  <c:v>147.54169506688231</c:v>
                </c:pt>
                <c:pt idx="2">
                  <c:v>405.12400000000002</c:v>
                </c:pt>
                <c:pt idx="3">
                  <c:v>693.82500000000005</c:v>
                </c:pt>
                <c:pt idx="4">
                  <c:v>870.99</c:v>
                </c:pt>
                <c:pt idx="5">
                  <c:v>863.25400000000002</c:v>
                </c:pt>
                <c:pt idx="6">
                  <c:v>592.01699999999994</c:v>
                </c:pt>
                <c:pt idx="7">
                  <c:v>458.88400000000001</c:v>
                </c:pt>
                <c:pt idx="8">
                  <c:v>443.52300000000002</c:v>
                </c:pt>
                <c:pt idx="9">
                  <c:v>1140.771</c:v>
                </c:pt>
                <c:pt idx="10">
                  <c:v>675.51400000000001</c:v>
                </c:pt>
                <c:pt idx="11">
                  <c:v>437.53399999999999</c:v>
                </c:pt>
                <c:pt idx="12">
                  <c:v>1177.8150000000001</c:v>
                </c:pt>
                <c:pt idx="13">
                  <c:v>1560.5830000000001</c:v>
                </c:pt>
                <c:pt idx="14">
                  <c:v>883.40700000000004</c:v>
                </c:pt>
                <c:pt idx="15">
                  <c:v>809.27099999999996</c:v>
                </c:pt>
                <c:pt idx="16">
                  <c:v>552.572</c:v>
                </c:pt>
                <c:pt idx="17">
                  <c:v>43.837000000000003</c:v>
                </c:pt>
              </c:numCache>
            </c:numRef>
          </c:val>
          <c:extLst>
            <c:ext xmlns:c16="http://schemas.microsoft.com/office/drawing/2014/chart" uri="{C3380CC4-5D6E-409C-BE32-E72D297353CC}">
              <c16:uniqueId val="{00000000-0023-4839-AF91-078C71808A2E}"/>
            </c:ext>
          </c:extLst>
        </c:ser>
        <c:ser>
          <c:idx val="2"/>
          <c:order val="1"/>
          <c:tx>
            <c:strRef>
              <c:f>Sheet1!$A$3</c:f>
              <c:strCache>
                <c:ptCount val="1"/>
                <c:pt idx="0">
                  <c:v>Lån för löpande utgifter 1)</c:v>
                </c:pt>
              </c:strCache>
            </c:strRef>
          </c:tx>
          <c:spPr>
            <a:solidFill>
              <a:schemeClr val="accent5">
                <a:lumMod val="50000"/>
              </a:schemeClr>
            </a:solidFill>
            <a:ln w="6350">
              <a:solidFill>
                <a:schemeClr val="tx2"/>
              </a:solidFill>
            </a:ln>
          </c:spPr>
          <c:invertIfNegative val="0"/>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Sheet1!$B$3:$S$3</c:f>
              <c:numCache>
                <c:formatCode>0.000</c:formatCode>
                <c:ptCount val="18"/>
                <c:pt idx="0">
                  <c:v>86.316000000000003</c:v>
                </c:pt>
                <c:pt idx="1">
                  <c:v>43.747999999999998</c:v>
                </c:pt>
                <c:pt idx="2">
                  <c:v>27.187999999999999</c:v>
                </c:pt>
                <c:pt idx="3">
                  <c:v>36</c:v>
                </c:pt>
                <c:pt idx="4">
                  <c:v>71.165000000000006</c:v>
                </c:pt>
                <c:pt idx="5">
                  <c:v>80.010999999999996</c:v>
                </c:pt>
                <c:pt idx="6">
                  <c:v>33.143000000000001</c:v>
                </c:pt>
                <c:pt idx="7">
                  <c:v>18.959</c:v>
                </c:pt>
                <c:pt idx="8">
                  <c:v>35.935000000000002</c:v>
                </c:pt>
                <c:pt idx="9">
                  <c:v>16.606000000000002</c:v>
                </c:pt>
                <c:pt idx="10">
                  <c:v>1.494</c:v>
                </c:pt>
                <c:pt idx="11">
                  <c:v>45.784999999999997</c:v>
                </c:pt>
                <c:pt idx="12">
                  <c:v>90.048000000000002</c:v>
                </c:pt>
                <c:pt idx="13">
                  <c:v>16.326000000000001</c:v>
                </c:pt>
                <c:pt idx="14">
                  <c:v>8.593</c:v>
                </c:pt>
                <c:pt idx="15">
                  <c:v>7.7290000000000001</c:v>
                </c:pt>
                <c:pt idx="16">
                  <c:v>7.4279999999999999</c:v>
                </c:pt>
                <c:pt idx="17">
                  <c:v>1.163</c:v>
                </c:pt>
              </c:numCache>
            </c:numRef>
          </c:val>
          <c:extLst>
            <c:ext xmlns:c16="http://schemas.microsoft.com/office/drawing/2014/chart" uri="{C3380CC4-5D6E-409C-BE32-E72D297353CC}">
              <c16:uniqueId val="{00000001-0023-4839-AF91-078C71808A2E}"/>
            </c:ext>
          </c:extLst>
        </c:ser>
        <c:dLbls>
          <c:showLegendKey val="0"/>
          <c:showVal val="0"/>
          <c:showCatName val="0"/>
          <c:showSerName val="0"/>
          <c:showPercent val="0"/>
          <c:showBubbleSize val="0"/>
        </c:dLbls>
        <c:gapWidth val="70"/>
        <c:overlap val="100"/>
        <c:axId val="109482752"/>
        <c:axId val="109484288"/>
      </c:barChart>
      <c:catAx>
        <c:axId val="109482752"/>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400" b="0" i="0" u="none" strike="noStrike" baseline="0">
                <a:solidFill>
                  <a:srgbClr val="002060"/>
                </a:solidFill>
                <a:latin typeface="Verdana"/>
                <a:ea typeface="Verdana"/>
                <a:cs typeface="Verdana"/>
              </a:defRPr>
            </a:pPr>
            <a:endParaRPr lang="fi-FI"/>
          </a:p>
        </c:txPr>
        <c:crossAx val="109484288"/>
        <c:crosses val="autoZero"/>
        <c:auto val="0"/>
        <c:lblAlgn val="ctr"/>
        <c:lblOffset val="100"/>
        <c:tickLblSkip val="1"/>
        <c:tickMarkSkip val="1"/>
        <c:noMultiLvlLbl val="0"/>
      </c:catAx>
      <c:valAx>
        <c:axId val="109484288"/>
        <c:scaling>
          <c:orientation val="minMax"/>
          <c:max val="1600"/>
          <c:min val="0"/>
        </c:scaling>
        <c:delete val="0"/>
        <c:axPos val="l"/>
        <c:majorGridlines>
          <c:spPr>
            <a:ln w="952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500" b="0" i="0" u="none" strike="noStrike" baseline="0">
                <a:solidFill>
                  <a:srgbClr val="002060"/>
                </a:solidFill>
                <a:latin typeface="Verdana"/>
                <a:ea typeface="Verdana"/>
                <a:cs typeface="Verdana"/>
              </a:defRPr>
            </a:pPr>
            <a:endParaRPr lang="fi-FI"/>
          </a:p>
        </c:txPr>
        <c:crossAx val="109482752"/>
        <c:crosses val="autoZero"/>
        <c:crossBetween val="between"/>
        <c:majorUnit val="200"/>
        <c:minorUnit val="100"/>
      </c:valAx>
      <c:spPr>
        <a:noFill/>
        <a:ln w="15707">
          <a:solidFill>
            <a:schemeClr val="tx1"/>
          </a:solidFill>
          <a:prstDash val="solid"/>
        </a:ln>
      </c:spPr>
    </c:plotArea>
    <c:legend>
      <c:legendPos val="r"/>
      <c:layout>
        <c:manualLayout>
          <c:xMode val="edge"/>
          <c:yMode val="edge"/>
          <c:x val="0.14939113723452155"/>
          <c:y val="0.11122200332355481"/>
          <c:w val="0.31997590963003725"/>
          <c:h val="0.25390000439075117"/>
        </c:manualLayout>
      </c:layout>
      <c:overlay val="0"/>
      <c:spPr>
        <a:solidFill>
          <a:schemeClr val="bg1"/>
        </a:solidFill>
        <a:ln w="3927">
          <a:solidFill>
            <a:schemeClr val="tx1"/>
          </a:solidFill>
          <a:prstDash val="solid"/>
        </a:ln>
      </c:spPr>
      <c:txPr>
        <a:bodyPr/>
        <a:lstStyle/>
        <a:p>
          <a:pPr>
            <a:defRPr sz="12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0.25227</cdr:x>
      <cdr:y>0.59965</cdr:y>
    </cdr:from>
    <cdr:to>
      <cdr:x>0.55285</cdr:x>
      <cdr:y>0.65998</cdr:y>
    </cdr:to>
    <cdr:sp macro="" textlink="">
      <cdr:nvSpPr>
        <cdr:cNvPr id="2" name="Tekstiruutu 1"/>
        <cdr:cNvSpPr txBox="1"/>
      </cdr:nvSpPr>
      <cdr:spPr>
        <a:xfrm xmlns:a="http://schemas.openxmlformats.org/drawingml/2006/main">
          <a:off x="2085263" y="2089606"/>
          <a:ext cx="2484560" cy="2102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200" dirty="0" err="1" smtClean="0">
              <a:solidFill>
                <a:schemeClr val="accent1">
                  <a:lumMod val="50000"/>
                  <a:lumOff val="50000"/>
                </a:schemeClr>
              </a:solidFill>
            </a:rPr>
            <a:t>Genomsnittlig</a:t>
          </a:r>
          <a:r>
            <a:rPr lang="fi-FI" sz="1200" dirty="0" smtClean="0">
              <a:solidFill>
                <a:schemeClr val="accent1">
                  <a:lumMod val="50000"/>
                  <a:lumOff val="50000"/>
                </a:schemeClr>
              </a:solidFill>
            </a:rPr>
            <a:t> </a:t>
          </a:r>
          <a:r>
            <a:rPr lang="fi-FI" sz="1200" dirty="0" err="1" smtClean="0">
              <a:solidFill>
                <a:schemeClr val="accent1">
                  <a:lumMod val="50000"/>
                  <a:lumOff val="50000"/>
                </a:schemeClr>
              </a:solidFill>
            </a:rPr>
            <a:t>årsändring</a:t>
          </a:r>
          <a:r>
            <a:rPr lang="fi-FI" sz="1200" dirty="0" smtClean="0">
              <a:solidFill>
                <a:schemeClr val="accent1">
                  <a:lumMod val="50000"/>
                  <a:lumOff val="50000"/>
                </a:schemeClr>
              </a:solidFill>
            </a:rPr>
            <a:t> 3,5 %</a:t>
          </a:r>
          <a:endParaRPr lang="fi-FI" sz="1200" dirty="0">
            <a:solidFill>
              <a:schemeClr val="accent1">
                <a:lumMod val="50000"/>
                <a:lumOff val="50000"/>
              </a:schemeClr>
            </a:solidFill>
          </a:endParaRPr>
        </a:p>
      </cdr:txBody>
    </cdr:sp>
  </cdr:relSizeAnchor>
  <cdr:relSizeAnchor xmlns:cdr="http://schemas.openxmlformats.org/drawingml/2006/chartDrawing">
    <cdr:from>
      <cdr:x>0.25051</cdr:x>
      <cdr:y>0.38527</cdr:y>
    </cdr:from>
    <cdr:to>
      <cdr:x>0.55109</cdr:x>
      <cdr:y>0.4456</cdr:y>
    </cdr:to>
    <cdr:sp macro="" textlink="">
      <cdr:nvSpPr>
        <cdr:cNvPr id="3" name="Tekstiruutu 1"/>
        <cdr:cNvSpPr txBox="1"/>
      </cdr:nvSpPr>
      <cdr:spPr>
        <a:xfrm xmlns:a="http://schemas.openxmlformats.org/drawingml/2006/main">
          <a:off x="2070676" y="1342559"/>
          <a:ext cx="2484560" cy="2102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dirty="0" err="1">
              <a:solidFill>
                <a:schemeClr val="accent1"/>
              </a:solidFill>
            </a:rPr>
            <a:t>Genomsnittlig</a:t>
          </a:r>
          <a:r>
            <a:rPr lang="fi-FI" sz="1200" dirty="0">
              <a:solidFill>
                <a:schemeClr val="accent1"/>
              </a:solidFill>
            </a:rPr>
            <a:t> </a:t>
          </a:r>
          <a:r>
            <a:rPr lang="fi-FI" sz="1200" dirty="0" err="1">
              <a:solidFill>
                <a:schemeClr val="accent1"/>
              </a:solidFill>
            </a:rPr>
            <a:t>årsändring</a:t>
          </a:r>
          <a:r>
            <a:rPr lang="fi-FI" sz="1200" dirty="0">
              <a:solidFill>
                <a:schemeClr val="accent1"/>
              </a:solidFill>
            </a:rPr>
            <a:t> 3,6 </a:t>
          </a:r>
          <a:r>
            <a:rPr lang="fi-FI" sz="1200" dirty="0" smtClean="0">
              <a:solidFill>
                <a:schemeClr val="accent1"/>
              </a:solidFill>
            </a:rPr>
            <a:t>%</a:t>
          </a:r>
          <a:endParaRPr lang="fi-FI" sz="1200" dirty="0">
            <a:solidFill>
              <a:schemeClr val="accent1"/>
            </a:solidFill>
          </a:endParaRPr>
        </a:p>
      </cdr:txBody>
    </cdr:sp>
  </cdr:relSizeAnchor>
  <cdr:relSizeAnchor xmlns:cdr="http://schemas.openxmlformats.org/drawingml/2006/chartDrawing">
    <cdr:from>
      <cdr:x>0.25269</cdr:x>
      <cdr:y>0.73433</cdr:y>
    </cdr:from>
    <cdr:to>
      <cdr:x>0.55327</cdr:x>
      <cdr:y>0.79466</cdr:y>
    </cdr:to>
    <cdr:sp macro="" textlink="">
      <cdr:nvSpPr>
        <cdr:cNvPr id="4" name="Tekstiruutu 1"/>
        <cdr:cNvSpPr txBox="1"/>
      </cdr:nvSpPr>
      <cdr:spPr>
        <a:xfrm xmlns:a="http://schemas.openxmlformats.org/drawingml/2006/main">
          <a:off x="2088742" y="2558910"/>
          <a:ext cx="2484560" cy="2102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dirty="0" err="1">
              <a:solidFill>
                <a:schemeClr val="accent5">
                  <a:lumMod val="75000"/>
                </a:schemeClr>
              </a:solidFill>
            </a:rPr>
            <a:t>Genomsnittlig</a:t>
          </a:r>
          <a:r>
            <a:rPr lang="fi-FI" sz="1200" dirty="0">
              <a:solidFill>
                <a:schemeClr val="accent5">
                  <a:lumMod val="75000"/>
                </a:schemeClr>
              </a:solidFill>
            </a:rPr>
            <a:t> </a:t>
          </a:r>
          <a:r>
            <a:rPr lang="fi-FI" sz="1200" dirty="0" err="1">
              <a:solidFill>
                <a:schemeClr val="accent5">
                  <a:lumMod val="75000"/>
                </a:schemeClr>
              </a:solidFill>
            </a:rPr>
            <a:t>årsändring</a:t>
          </a:r>
          <a:r>
            <a:rPr lang="fi-FI" sz="1200" dirty="0">
              <a:solidFill>
                <a:schemeClr val="accent5">
                  <a:lumMod val="75000"/>
                </a:schemeClr>
              </a:solidFill>
            </a:rPr>
            <a:t> 2,7 </a:t>
          </a:r>
          <a:r>
            <a:rPr lang="fi-FI" sz="1200" dirty="0" smtClean="0">
              <a:solidFill>
                <a:schemeClr val="accent5">
                  <a:lumMod val="75000"/>
                </a:schemeClr>
              </a:solidFill>
            </a:rPr>
            <a:t>%</a:t>
          </a:r>
          <a:endParaRPr lang="fi-FI" sz="1200" dirty="0">
            <a:solidFill>
              <a:schemeClr val="accent5">
                <a:lumMod val="7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FA15B-FE45-45FE-A5C1-2286D62DBEA0}" type="datetimeFigureOut">
              <a:rPr lang="fi-FI" smtClean="0"/>
              <a:t>29.1.2019</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E36A8-0A76-4C63-8941-B39E4C045E49}" type="slidenum">
              <a:rPr lang="fi-FI" smtClean="0"/>
              <a:t>‹#›</a:t>
            </a:fld>
            <a:endParaRPr lang="fi-FI"/>
          </a:p>
        </p:txBody>
      </p:sp>
    </p:spTree>
    <p:extLst>
      <p:ext uri="{BB962C8B-B14F-4D97-AF65-F5344CB8AC3E}">
        <p14:creationId xmlns:p14="http://schemas.microsoft.com/office/powerpoint/2010/main" val="138491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Bolagiseringen</a:t>
            </a:r>
            <a:r>
              <a:rPr lang="fi-FI" baseline="0" dirty="0" smtClean="0"/>
              <a:t> av de </a:t>
            </a:r>
            <a:r>
              <a:rPr lang="fi-FI" baseline="0" dirty="0" err="1" smtClean="0"/>
              <a:t>kommunala</a:t>
            </a:r>
            <a:r>
              <a:rPr lang="fi-FI" baseline="0" dirty="0" smtClean="0"/>
              <a:t> </a:t>
            </a:r>
            <a:r>
              <a:rPr lang="fi-FI" baseline="0" dirty="0" err="1" smtClean="0"/>
              <a:t>affärsverken</a:t>
            </a:r>
            <a:r>
              <a:rPr lang="fi-FI" baseline="0" dirty="0" smtClean="0"/>
              <a:t> 2014 </a:t>
            </a:r>
            <a:r>
              <a:rPr lang="fi-FI" baseline="0" dirty="0" err="1" smtClean="0"/>
              <a:t>inverkar</a:t>
            </a:r>
            <a:r>
              <a:rPr lang="fi-FI" baseline="0" dirty="0" smtClean="0"/>
              <a:t> </a:t>
            </a:r>
            <a:r>
              <a:rPr lang="fi-FI" baseline="0" dirty="0" err="1" smtClean="0"/>
              <a:t>på</a:t>
            </a:r>
            <a:r>
              <a:rPr lang="fi-FI" baseline="0" dirty="0" smtClean="0"/>
              <a:t> </a:t>
            </a:r>
            <a:r>
              <a:rPr lang="fi-FI" baseline="0" dirty="0" err="1" smtClean="0"/>
              <a:t>n</a:t>
            </a:r>
            <a:r>
              <a:rPr lang="fi-FI" dirty="0" err="1" smtClean="0"/>
              <a:t>ettoinvesteringarnas</a:t>
            </a:r>
            <a:r>
              <a:rPr lang="fi-FI" baseline="0" dirty="0" smtClean="0"/>
              <a:t> </a:t>
            </a:r>
            <a:r>
              <a:rPr lang="fi-FI" baseline="0" dirty="0" err="1" smtClean="0"/>
              <a:t>nivå</a:t>
            </a:r>
            <a:r>
              <a:rPr lang="fi-FI" baseline="0" dirty="0" smtClean="0"/>
              <a:t> </a:t>
            </a:r>
            <a:r>
              <a:rPr lang="fi-FI" baseline="0" dirty="0" err="1" smtClean="0"/>
              <a:t>år</a:t>
            </a:r>
            <a:r>
              <a:rPr lang="fi-FI" baseline="0" dirty="0" smtClean="0"/>
              <a:t> 2014</a:t>
            </a:r>
            <a:endParaRPr lang="fi-FI" dirty="0"/>
          </a:p>
        </p:txBody>
      </p:sp>
      <p:sp>
        <p:nvSpPr>
          <p:cNvPr id="4" name="Dian numeron paikkamerkki 3"/>
          <p:cNvSpPr>
            <a:spLocks noGrp="1"/>
          </p:cNvSpPr>
          <p:nvPr>
            <p:ph type="sldNum" sz="quarter" idx="10"/>
          </p:nvPr>
        </p:nvSpPr>
        <p:spPr/>
        <p:txBody>
          <a:bodyPr/>
          <a:lstStyle/>
          <a:p>
            <a:fld id="{1BAE36A8-0A76-4C63-8941-B39E4C045E49}" type="slidenum">
              <a:rPr lang="fi-FI" smtClean="0"/>
              <a:t>6</a:t>
            </a:fld>
            <a:endParaRPr lang="fi-FI"/>
          </a:p>
        </p:txBody>
      </p:sp>
    </p:spTree>
    <p:extLst>
      <p:ext uri="{BB962C8B-B14F-4D97-AF65-F5344CB8AC3E}">
        <p14:creationId xmlns:p14="http://schemas.microsoft.com/office/powerpoint/2010/main" val="423550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79375" y="739775"/>
            <a:ext cx="6577013" cy="3700463"/>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7</a:t>
            </a:fld>
            <a:endParaRPr lang="fi-FI"/>
          </a:p>
        </p:txBody>
      </p:sp>
    </p:spTree>
    <p:extLst>
      <p:ext uri="{BB962C8B-B14F-4D97-AF65-F5344CB8AC3E}">
        <p14:creationId xmlns:p14="http://schemas.microsoft.com/office/powerpoint/2010/main" val="61396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F1F28E6-F993-48EA-88AB-C4D8225D27EC}" type="slidenum">
              <a:rPr lang="fi-FI" smtClean="0">
                <a:latin typeface="Arial" charset="0"/>
              </a:rPr>
              <a:pPr fontAlgn="base">
                <a:spcBef>
                  <a:spcPct val="0"/>
                </a:spcBef>
                <a:spcAft>
                  <a:spcPct val="0"/>
                </a:spcAft>
                <a:defRPr/>
              </a:pPr>
              <a:t>8</a:t>
            </a:fld>
            <a:endParaRPr lang="fi-FI" smtClean="0">
              <a:latin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218071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79375" y="739775"/>
            <a:ext cx="6577013" cy="3700463"/>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9</a:t>
            </a:fld>
            <a:endParaRPr lang="fi-FI"/>
          </a:p>
        </p:txBody>
      </p:sp>
    </p:spTree>
    <p:extLst>
      <p:ext uri="{BB962C8B-B14F-4D97-AF65-F5344CB8AC3E}">
        <p14:creationId xmlns:p14="http://schemas.microsoft.com/office/powerpoint/2010/main" val="257981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904" indent="-284578">
              <a:defRPr>
                <a:solidFill>
                  <a:schemeClr val="tx1"/>
                </a:solidFill>
                <a:latin typeface="Verdana" pitchFamily="34" charset="0"/>
              </a:defRPr>
            </a:lvl2pPr>
            <a:lvl3pPr marL="1138314" indent="-227663">
              <a:defRPr>
                <a:solidFill>
                  <a:schemeClr val="tx1"/>
                </a:solidFill>
                <a:latin typeface="Verdana" pitchFamily="34" charset="0"/>
              </a:defRPr>
            </a:lvl3pPr>
            <a:lvl4pPr marL="1593639" indent="-227663">
              <a:defRPr>
                <a:solidFill>
                  <a:schemeClr val="tx1"/>
                </a:solidFill>
                <a:latin typeface="Verdana" pitchFamily="34" charset="0"/>
              </a:defRPr>
            </a:lvl4pPr>
            <a:lvl5pPr marL="2048965" indent="-227663">
              <a:defRPr>
                <a:solidFill>
                  <a:schemeClr val="tx1"/>
                </a:solidFill>
                <a:latin typeface="Verdana" pitchFamily="34" charset="0"/>
              </a:defRPr>
            </a:lvl5pPr>
            <a:lvl6pPr marL="2504290" indent="-227663" fontAlgn="base">
              <a:spcBef>
                <a:spcPct val="0"/>
              </a:spcBef>
              <a:spcAft>
                <a:spcPct val="0"/>
              </a:spcAft>
              <a:defRPr>
                <a:solidFill>
                  <a:schemeClr val="tx1"/>
                </a:solidFill>
                <a:latin typeface="Verdana" pitchFamily="34" charset="0"/>
              </a:defRPr>
            </a:lvl6pPr>
            <a:lvl7pPr marL="2959616" indent="-227663" fontAlgn="base">
              <a:spcBef>
                <a:spcPct val="0"/>
              </a:spcBef>
              <a:spcAft>
                <a:spcPct val="0"/>
              </a:spcAft>
              <a:defRPr>
                <a:solidFill>
                  <a:schemeClr val="tx1"/>
                </a:solidFill>
                <a:latin typeface="Verdana" pitchFamily="34" charset="0"/>
              </a:defRPr>
            </a:lvl7pPr>
            <a:lvl8pPr marL="3414941" indent="-227663" fontAlgn="base">
              <a:spcBef>
                <a:spcPct val="0"/>
              </a:spcBef>
              <a:spcAft>
                <a:spcPct val="0"/>
              </a:spcAft>
              <a:defRPr>
                <a:solidFill>
                  <a:schemeClr val="tx1"/>
                </a:solidFill>
                <a:latin typeface="Verdana" pitchFamily="34" charset="0"/>
              </a:defRPr>
            </a:lvl8pPr>
            <a:lvl9pPr marL="3870267" indent="-22766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latin typeface="Arial" charset="0"/>
              </a:rPr>
              <a:pPr fontAlgn="base">
                <a:spcBef>
                  <a:spcPct val="0"/>
                </a:spcBef>
                <a:spcAft>
                  <a:spcPct val="0"/>
                </a:spcAft>
                <a:defRPr/>
              </a:pPr>
              <a:t>10</a:t>
            </a:fld>
            <a:endParaRPr lang="fi-FI">
              <a:latin typeface="Arial" charset="0"/>
            </a:endParaRPr>
          </a:p>
        </p:txBody>
      </p:sp>
      <p:sp>
        <p:nvSpPr>
          <p:cNvPr id="46083" name="Rectangle 2"/>
          <p:cNvSpPr>
            <a:spLocks noGrp="1" noRot="1" noChangeAspect="1" noChangeArrowheads="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374618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904" indent="-284578">
              <a:defRPr>
                <a:solidFill>
                  <a:schemeClr val="tx1"/>
                </a:solidFill>
                <a:latin typeface="Verdana" pitchFamily="34" charset="0"/>
              </a:defRPr>
            </a:lvl2pPr>
            <a:lvl3pPr marL="1138314" indent="-227663">
              <a:defRPr>
                <a:solidFill>
                  <a:schemeClr val="tx1"/>
                </a:solidFill>
                <a:latin typeface="Verdana" pitchFamily="34" charset="0"/>
              </a:defRPr>
            </a:lvl3pPr>
            <a:lvl4pPr marL="1593639" indent="-227663">
              <a:defRPr>
                <a:solidFill>
                  <a:schemeClr val="tx1"/>
                </a:solidFill>
                <a:latin typeface="Verdana" pitchFamily="34" charset="0"/>
              </a:defRPr>
            </a:lvl4pPr>
            <a:lvl5pPr marL="2048965" indent="-227663">
              <a:defRPr>
                <a:solidFill>
                  <a:schemeClr val="tx1"/>
                </a:solidFill>
                <a:latin typeface="Verdana" pitchFamily="34" charset="0"/>
              </a:defRPr>
            </a:lvl5pPr>
            <a:lvl6pPr marL="2504290" indent="-227663" fontAlgn="base">
              <a:spcBef>
                <a:spcPct val="0"/>
              </a:spcBef>
              <a:spcAft>
                <a:spcPct val="0"/>
              </a:spcAft>
              <a:defRPr>
                <a:solidFill>
                  <a:schemeClr val="tx1"/>
                </a:solidFill>
                <a:latin typeface="Verdana" pitchFamily="34" charset="0"/>
              </a:defRPr>
            </a:lvl6pPr>
            <a:lvl7pPr marL="2959616" indent="-227663" fontAlgn="base">
              <a:spcBef>
                <a:spcPct val="0"/>
              </a:spcBef>
              <a:spcAft>
                <a:spcPct val="0"/>
              </a:spcAft>
              <a:defRPr>
                <a:solidFill>
                  <a:schemeClr val="tx1"/>
                </a:solidFill>
                <a:latin typeface="Verdana" pitchFamily="34" charset="0"/>
              </a:defRPr>
            </a:lvl7pPr>
            <a:lvl8pPr marL="3414941" indent="-227663" fontAlgn="base">
              <a:spcBef>
                <a:spcPct val="0"/>
              </a:spcBef>
              <a:spcAft>
                <a:spcPct val="0"/>
              </a:spcAft>
              <a:defRPr>
                <a:solidFill>
                  <a:schemeClr val="tx1"/>
                </a:solidFill>
                <a:latin typeface="Verdana" pitchFamily="34" charset="0"/>
              </a:defRPr>
            </a:lvl8pPr>
            <a:lvl9pPr marL="3870267" indent="-22766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8C078C2-0FBA-4EF2-8589-29F7CE82A5E2}" type="slidenum">
              <a:rPr lang="fi-FI" smtClean="0">
                <a:latin typeface="Arial" charset="0"/>
              </a:rPr>
              <a:pPr fontAlgn="base">
                <a:spcBef>
                  <a:spcPct val="0"/>
                </a:spcBef>
                <a:spcAft>
                  <a:spcPct val="0"/>
                </a:spcAft>
                <a:defRPr/>
              </a:pPr>
              <a:t>11</a:t>
            </a:fld>
            <a:endParaRPr lang="fi-FI">
              <a:latin typeface="Arial" charset="0"/>
            </a:endParaRPr>
          </a:p>
        </p:txBody>
      </p:sp>
      <p:sp>
        <p:nvSpPr>
          <p:cNvPr id="47107" name="Rectangle 2"/>
          <p:cNvSpPr>
            <a:spLocks noGrp="1" noRot="1" noChangeAspect="1" noChangeArrowheads="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647697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algn="ctr" eaLnBrk="0" hangingPunct="0">
              <a:defRPr sz="1000">
                <a:solidFill>
                  <a:srgbClr val="003882"/>
                </a:solidFill>
                <a:latin typeface="Verdana" pitchFamily="34" charset="0"/>
              </a:defRPr>
            </a:lvl1pPr>
            <a:lvl2pPr marL="739904" indent="-284578" algn="ctr" eaLnBrk="0" hangingPunct="0">
              <a:defRPr sz="1000">
                <a:solidFill>
                  <a:srgbClr val="003882"/>
                </a:solidFill>
                <a:latin typeface="Verdana" pitchFamily="34" charset="0"/>
              </a:defRPr>
            </a:lvl2pPr>
            <a:lvl3pPr marL="1138314" indent="-227663" algn="ctr" eaLnBrk="0" hangingPunct="0">
              <a:defRPr sz="1000">
                <a:solidFill>
                  <a:srgbClr val="003882"/>
                </a:solidFill>
                <a:latin typeface="Verdana" pitchFamily="34" charset="0"/>
              </a:defRPr>
            </a:lvl3pPr>
            <a:lvl4pPr marL="1593639" indent="-227663" algn="ctr" eaLnBrk="0" hangingPunct="0">
              <a:defRPr sz="1000">
                <a:solidFill>
                  <a:srgbClr val="003882"/>
                </a:solidFill>
                <a:latin typeface="Verdana" pitchFamily="34" charset="0"/>
              </a:defRPr>
            </a:lvl4pPr>
            <a:lvl5pPr marL="2048965" indent="-227663" algn="ctr" eaLnBrk="0" hangingPunct="0">
              <a:defRPr sz="1000">
                <a:solidFill>
                  <a:srgbClr val="003882"/>
                </a:solidFill>
                <a:latin typeface="Verdana" pitchFamily="34" charset="0"/>
              </a:defRPr>
            </a:lvl5pPr>
            <a:lvl6pPr marL="2504290" indent="-227663" algn="ctr" eaLnBrk="0" fontAlgn="base" hangingPunct="0">
              <a:spcBef>
                <a:spcPct val="0"/>
              </a:spcBef>
              <a:spcAft>
                <a:spcPct val="0"/>
              </a:spcAft>
              <a:defRPr sz="1000">
                <a:solidFill>
                  <a:srgbClr val="003882"/>
                </a:solidFill>
                <a:latin typeface="Verdana" pitchFamily="34" charset="0"/>
              </a:defRPr>
            </a:lvl6pPr>
            <a:lvl7pPr marL="2959616" indent="-227663" algn="ctr" eaLnBrk="0" fontAlgn="base" hangingPunct="0">
              <a:spcBef>
                <a:spcPct val="0"/>
              </a:spcBef>
              <a:spcAft>
                <a:spcPct val="0"/>
              </a:spcAft>
              <a:defRPr sz="1000">
                <a:solidFill>
                  <a:srgbClr val="003882"/>
                </a:solidFill>
                <a:latin typeface="Verdana" pitchFamily="34" charset="0"/>
              </a:defRPr>
            </a:lvl7pPr>
            <a:lvl8pPr marL="3414941" indent="-227663" algn="ctr" eaLnBrk="0" fontAlgn="base" hangingPunct="0">
              <a:spcBef>
                <a:spcPct val="0"/>
              </a:spcBef>
              <a:spcAft>
                <a:spcPct val="0"/>
              </a:spcAft>
              <a:defRPr sz="1000">
                <a:solidFill>
                  <a:srgbClr val="003882"/>
                </a:solidFill>
                <a:latin typeface="Verdana" pitchFamily="34" charset="0"/>
              </a:defRPr>
            </a:lvl8pPr>
            <a:lvl9pPr marL="3870267" indent="-227663" algn="ctr" eaLnBrk="0" fontAlgn="base" hangingPunct="0">
              <a:spcBef>
                <a:spcPct val="0"/>
              </a:spcBef>
              <a:spcAft>
                <a:spcPct val="0"/>
              </a:spcAft>
              <a:defRPr sz="1000">
                <a:solidFill>
                  <a:srgbClr val="003882"/>
                </a:solidFill>
                <a:latin typeface="Verdana" pitchFamily="34" charset="0"/>
              </a:defRPr>
            </a:lvl9pPr>
          </a:lstStyle>
          <a:p>
            <a:pPr algn="r" eaLnBrk="1" hangingPunct="1">
              <a:defRPr/>
            </a:pPr>
            <a:fld id="{9C3DF23C-9FFC-4B08-85B4-C775A5E8D69F}" type="slidenum">
              <a:rPr lang="fi-FI" sz="1200">
                <a:solidFill>
                  <a:schemeClr val="tx1"/>
                </a:solidFill>
                <a:latin typeface="Arial" charset="0"/>
              </a:rPr>
              <a:pPr algn="r" eaLnBrk="1" hangingPunct="1">
                <a:defRPr/>
              </a:pPr>
              <a:t>12</a:t>
            </a:fld>
            <a:endParaRPr lang="fi-FI" sz="1200">
              <a:solidFill>
                <a:schemeClr val="tx1"/>
              </a:solidFill>
              <a:latin typeface="Arial" charset="0"/>
            </a:endParaRPr>
          </a:p>
        </p:txBody>
      </p:sp>
      <p:sp>
        <p:nvSpPr>
          <p:cNvPr id="60419" name="Rectangle 2"/>
          <p:cNvSpPr>
            <a:spLocks noGrp="1" noRot="1" noChangeAspect="1" noChangeArrowheads="1" noTextEdit="1"/>
          </p:cNvSpPr>
          <p:nvPr>
            <p:ph type="sldImg"/>
          </p:nvPr>
        </p:nvSpPr>
        <p:spPr bwMode="auto">
          <a:xfrm>
            <a:off x="80963" y="739775"/>
            <a:ext cx="6577012"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p>
        </p:txBody>
      </p:sp>
    </p:spTree>
    <p:extLst>
      <p:ext uri="{BB962C8B-B14F-4D97-AF65-F5344CB8AC3E}">
        <p14:creationId xmlns:p14="http://schemas.microsoft.com/office/powerpoint/2010/main" val="4118060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Ränteutgifterna</a:t>
            </a:r>
            <a:r>
              <a:rPr lang="fi-FI" dirty="0" smtClean="0"/>
              <a:t> </a:t>
            </a:r>
            <a:r>
              <a:rPr lang="fi-FI" dirty="0" err="1" smtClean="0"/>
              <a:t>enligt</a:t>
            </a:r>
            <a:r>
              <a:rPr lang="fi-FI" dirty="0" smtClean="0"/>
              <a:t> </a:t>
            </a:r>
            <a:r>
              <a:rPr lang="fi-FI" dirty="0" err="1" smtClean="0"/>
              <a:t>resultaträningen</a:t>
            </a:r>
            <a:r>
              <a:rPr lang="fi-FI" dirty="0" smtClean="0"/>
              <a:t> </a:t>
            </a:r>
            <a:r>
              <a:rPr lang="fi-FI" dirty="0" err="1" smtClean="0"/>
              <a:t>dividerat</a:t>
            </a:r>
            <a:r>
              <a:rPr lang="fi-FI" dirty="0" smtClean="0"/>
              <a:t> </a:t>
            </a:r>
            <a:r>
              <a:rPr lang="fi-FI" dirty="0" err="1" smtClean="0"/>
              <a:t>med</a:t>
            </a:r>
            <a:r>
              <a:rPr lang="fi-FI" dirty="0" smtClean="0"/>
              <a:t> </a:t>
            </a:r>
            <a:r>
              <a:rPr lang="fi-FI" dirty="0" err="1" smtClean="0"/>
              <a:t>lånestocken</a:t>
            </a:r>
            <a:r>
              <a:rPr lang="fi-FI" dirty="0" smtClean="0"/>
              <a:t> </a:t>
            </a:r>
            <a:r>
              <a:rPr lang="fi-FI" dirty="0" err="1" smtClean="0"/>
              <a:t>år</a:t>
            </a:r>
            <a:r>
              <a:rPr lang="fi-FI" dirty="0" smtClean="0"/>
              <a:t> t </a:t>
            </a:r>
            <a:r>
              <a:rPr lang="fi-FI" dirty="0" err="1" smtClean="0"/>
              <a:t>och</a:t>
            </a:r>
            <a:r>
              <a:rPr lang="fi-FI" dirty="0" smtClean="0"/>
              <a:t> t-1</a:t>
            </a:r>
            <a:endParaRPr lang="fi-FI" dirty="0"/>
          </a:p>
        </p:txBody>
      </p:sp>
      <p:sp>
        <p:nvSpPr>
          <p:cNvPr id="4" name="Dian numeron paikkamerkki 3"/>
          <p:cNvSpPr>
            <a:spLocks noGrp="1"/>
          </p:cNvSpPr>
          <p:nvPr>
            <p:ph type="sldNum" sz="quarter" idx="10"/>
          </p:nvPr>
        </p:nvSpPr>
        <p:spPr/>
        <p:txBody>
          <a:bodyPr/>
          <a:lstStyle/>
          <a:p>
            <a:fld id="{1BAE36A8-0A76-4C63-8941-B39E4C045E49}" type="slidenum">
              <a:rPr lang="fi-FI" smtClean="0"/>
              <a:t>14</a:t>
            </a:fld>
            <a:endParaRPr lang="fi-FI"/>
          </a:p>
        </p:txBody>
      </p:sp>
    </p:spTree>
    <p:extLst>
      <p:ext uri="{BB962C8B-B14F-4D97-AF65-F5344CB8AC3E}">
        <p14:creationId xmlns:p14="http://schemas.microsoft.com/office/powerpoint/2010/main" val="2670649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rotWithShape="1">
          <a:blip r:embed="rId2" cstate="screen">
            <a:extLst>
              <a:ext uri="{28A0092B-C50C-407E-A947-70E740481C1C}">
                <a14:useLocalDpi xmlns:a14="http://schemas.microsoft.com/office/drawing/2010/main"/>
              </a:ext>
            </a:extLst>
          </a:blip>
          <a:srcRect l="-1238" r="1238" b="16001"/>
          <a:stretch/>
        </p:blipFill>
        <p:spPr>
          <a:xfrm>
            <a:off x="6474616" y="2983260"/>
            <a:ext cx="2666766" cy="2160240"/>
          </a:xfrm>
          <a:prstGeom prst="rect">
            <a:avLst/>
          </a:prstGeom>
        </p:spPr>
      </p:pic>
      <p:sp>
        <p:nvSpPr>
          <p:cNvPr id="2" name="Title 1"/>
          <p:cNvSpPr>
            <a:spLocks noGrp="1"/>
          </p:cNvSpPr>
          <p:nvPr>
            <p:ph type="ctrTitle"/>
          </p:nvPr>
        </p:nvSpPr>
        <p:spPr>
          <a:xfrm>
            <a:off x="680400" y="1368900"/>
            <a:ext cx="7297200" cy="11016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2475900"/>
            <a:ext cx="6102000" cy="12285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8" name="Rectangle 9"/>
          <p:cNvSpPr/>
          <p:nvPr userDrawn="1"/>
        </p:nvSpPr>
        <p:spPr>
          <a:xfrm>
            <a:off x="0" y="771550"/>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p:cNvSpPr/>
          <p:nvPr userDrawn="1"/>
        </p:nvSpPr>
        <p:spPr>
          <a:xfrm>
            <a:off x="604463" y="287598"/>
            <a:ext cx="7935074" cy="400110"/>
          </a:xfrm>
          <a:prstGeom prst="rect">
            <a:avLst/>
          </a:prstGeom>
        </p:spPr>
        <p:txBody>
          <a:bodyPr wrap="square">
            <a:spAutoFit/>
          </a:bodyPr>
          <a:lstStyle/>
          <a:p>
            <a:pPr algn="r"/>
            <a:r>
              <a:rPr lang="sv-SE" sz="1000" dirty="0" smtClean="0">
                <a:solidFill>
                  <a:schemeClr val="accent2"/>
                </a:solidFill>
              </a:rPr>
              <a:t>Onnistuva Suomi </a:t>
            </a:r>
            <a:r>
              <a:rPr lang="sv-SE" sz="1000" dirty="0" err="1" smtClean="0">
                <a:solidFill>
                  <a:schemeClr val="accent2"/>
                </a:solidFill>
              </a:rPr>
              <a:t>tehdään</a:t>
            </a:r>
            <a:r>
              <a:rPr lang="sv-SE" sz="1000" dirty="0" smtClean="0">
                <a:solidFill>
                  <a:schemeClr val="accent2"/>
                </a:solidFill>
              </a:rPr>
              <a:t> </a:t>
            </a:r>
            <a:r>
              <a:rPr lang="sv-SE" sz="1000" dirty="0" err="1" smtClean="0">
                <a:solidFill>
                  <a:schemeClr val="accent2"/>
                </a:solidFill>
              </a:rPr>
              <a:t>lähellä</a:t>
            </a:r>
            <a:endParaRPr lang="sv-SE" sz="1000" dirty="0" smtClean="0">
              <a:solidFill>
                <a:schemeClr val="accent2"/>
              </a:solidFill>
            </a:endParaRPr>
          </a:p>
          <a:p>
            <a:pPr algn="r"/>
            <a:r>
              <a:rPr lang="sv-SE" sz="1000" dirty="0" smtClean="0">
                <a:solidFill>
                  <a:schemeClr val="accent2"/>
                </a:solidFill>
              </a:rPr>
              <a:t>Finlands framgång skapas lokalt </a:t>
            </a:r>
            <a:endParaRPr lang="fi-FI" sz="1000" b="0" dirty="0">
              <a:solidFill>
                <a:schemeClr val="accent2"/>
              </a:solidFill>
              <a:latin typeface="+mn-lt"/>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267" y="161777"/>
            <a:ext cx="1958409" cy="465286"/>
          </a:xfrm>
          <a:prstGeom prst="rect">
            <a:avLst/>
          </a:prstGeom>
        </p:spPr>
      </p:pic>
    </p:spTree>
    <p:extLst>
      <p:ext uri="{BB962C8B-B14F-4D97-AF65-F5344CB8AC3E}">
        <p14:creationId xmlns:p14="http://schemas.microsoft.com/office/powerpoint/2010/main" val="3938378044"/>
      </p:ext>
    </p:extLst>
  </p:cSld>
  <p:clrMapOvr>
    <a:masterClrMapping/>
  </p:clrMapOvr>
  <p:extLst mod="1">
    <p:ext uri="{DCECCB84-F9BA-43D5-87BE-67443E8EF086}">
      <p15:sldGuideLst xmlns:p15="http://schemas.microsoft.com/office/powerpoint/2012/main">
        <p15:guide id="1" orient="horz" pos="395"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59579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8">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6291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9">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96445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05978"/>
            <a:ext cx="7779600" cy="85725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pPr algn="r"/>
            <a:r>
              <a:rPr lang="fi-FI" smtClean="0"/>
              <a:t>[pvm]</a:t>
            </a:r>
            <a:endParaRPr lang="fi-FI" dirty="0"/>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88188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05200"/>
            <a:ext cx="2970000" cy="8721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a:t>
            </a:r>
          </a:p>
        </p:txBody>
      </p:sp>
      <p:sp>
        <p:nvSpPr>
          <p:cNvPr id="8" name="Tekstin paikkamerkki 7"/>
          <p:cNvSpPr>
            <a:spLocks noGrp="1"/>
          </p:cNvSpPr>
          <p:nvPr>
            <p:ph type="body" sz="quarter" idx="14"/>
          </p:nvPr>
        </p:nvSpPr>
        <p:spPr>
          <a:xfrm>
            <a:off x="680400" y="1077300"/>
            <a:ext cx="2970000" cy="35181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a:t>
            </a:r>
          </a:p>
        </p:txBody>
      </p:sp>
      <p:sp>
        <p:nvSpPr>
          <p:cNvPr id="10" name="Sisällön paikkamerkki 9"/>
          <p:cNvSpPr>
            <a:spLocks noGrp="1"/>
          </p:cNvSpPr>
          <p:nvPr>
            <p:ph sz="quarter" idx="15"/>
          </p:nvPr>
        </p:nvSpPr>
        <p:spPr>
          <a:xfrm>
            <a:off x="3747600" y="205199"/>
            <a:ext cx="4712400" cy="43902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23986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Rectangle 7"/>
          <p:cNvSpPr/>
          <p:nvPr userDrawn="1"/>
        </p:nvSpPr>
        <p:spPr>
          <a:xfrm>
            <a:off x="0" y="5042299"/>
            <a:ext cx="9144000" cy="10596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342900" fontAlgn="auto">
              <a:spcBef>
                <a:spcPts val="0"/>
              </a:spcBef>
              <a:spcAft>
                <a:spcPts val="0"/>
              </a:spcAft>
              <a:defRPr/>
            </a:pPr>
            <a:endParaRPr lang="fi-FI" sz="1350">
              <a:solidFill>
                <a:prstClr val="white"/>
              </a:solidFill>
            </a:endParaRPr>
          </a:p>
        </p:txBody>
      </p:sp>
    </p:spTree>
    <p:extLst>
      <p:ext uri="{BB962C8B-B14F-4D97-AF65-F5344CB8AC3E}">
        <p14:creationId xmlns:p14="http://schemas.microsoft.com/office/powerpoint/2010/main" val="573549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pPr algn="r"/>
            <a:r>
              <a:rPr lang="fi-FI" smtClean="0"/>
              <a:t>[pvm]</a:t>
            </a:r>
            <a:endParaRPr lang="fi-FI" dirty="0"/>
          </a:p>
        </p:txBody>
      </p:sp>
      <p:sp>
        <p:nvSpPr>
          <p:cNvPr id="4" name="Dian numeron paikkamerkki 3"/>
          <p:cNvSpPr>
            <a:spLocks noGrp="1"/>
          </p:cNvSpPr>
          <p:nvPr>
            <p:ph type="sldNum" sz="quarter" idx="11"/>
          </p:nvPr>
        </p:nvSpPr>
        <p:spPr/>
        <p:txBody>
          <a:bodyPr/>
          <a:lstStyle/>
          <a:p>
            <a:fld id="{529BDC67-9A7E-42C8-BC4E-FBA2E376B5B6}" type="slidenum">
              <a:rPr lang="fi-FI" smtClean="0"/>
              <a:pPr/>
              <a:t>‹#›</a:t>
            </a:fld>
            <a:endParaRPr lang="fi-FI" dirty="0"/>
          </a:p>
        </p:txBody>
      </p:sp>
    </p:spTree>
    <p:extLst>
      <p:ext uri="{BB962C8B-B14F-4D97-AF65-F5344CB8AC3E}">
        <p14:creationId xmlns:p14="http://schemas.microsoft.com/office/powerpoint/2010/main" val="1355557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841375"/>
            <a:ext cx="6858000" cy="17907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r>
              <a:rPr lang="fi-FI" smtClean="0"/>
              <a:t>[pvm]</a:t>
            </a:r>
            <a:endParaRPr lang="fi-FI"/>
          </a:p>
        </p:txBody>
      </p:sp>
      <p:sp>
        <p:nvSpPr>
          <p:cNvPr id="5" name="Alatunnisteen paikkamerkki 4"/>
          <p:cNvSpPr>
            <a:spLocks noGrp="1"/>
          </p:cNvSpPr>
          <p:nvPr>
            <p:ph type="ftr" sz="quarter" idx="11"/>
          </p:nvPr>
        </p:nvSpPr>
        <p:spPr/>
        <p:txBody>
          <a:bodyPr/>
          <a:lstStyle/>
          <a:p>
            <a:r>
              <a:rPr lang="fi-FI" smtClean="0"/>
              <a:t>7.11.2017/hp</a:t>
            </a:r>
            <a:endParaRPr lang="fi-FI"/>
          </a:p>
        </p:txBody>
      </p:sp>
      <p:sp>
        <p:nvSpPr>
          <p:cNvPr id="6" name="Dian numeron paikkamerkki 5"/>
          <p:cNvSpPr>
            <a:spLocks noGrp="1"/>
          </p:cNvSpPr>
          <p:nvPr>
            <p:ph type="sldNum" sz="quarter" idx="12"/>
          </p:nvPr>
        </p:nvSpPr>
        <p:spPr/>
        <p:txBody>
          <a:bodyPr/>
          <a:lstStyle/>
          <a:p>
            <a:fld id="{268C5871-3042-4E69-BB2A-BD47B252C04A}" type="slidenum">
              <a:rPr lang="fi-FI" smtClean="0"/>
              <a:t>‹#›</a:t>
            </a:fld>
            <a:endParaRPr lang="fi-FI"/>
          </a:p>
        </p:txBody>
      </p:sp>
    </p:spTree>
    <p:extLst>
      <p:ext uri="{BB962C8B-B14F-4D97-AF65-F5344CB8AC3E}">
        <p14:creationId xmlns:p14="http://schemas.microsoft.com/office/powerpoint/2010/main" val="2379199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r>
              <a:rPr lang="fi-FI" smtClean="0"/>
              <a:t>[pvm]</a:t>
            </a:r>
            <a:endParaRPr lang="fi-FI"/>
          </a:p>
        </p:txBody>
      </p:sp>
      <p:sp>
        <p:nvSpPr>
          <p:cNvPr id="5" name="Alatunnisteen paikkamerkki 4"/>
          <p:cNvSpPr>
            <a:spLocks noGrp="1"/>
          </p:cNvSpPr>
          <p:nvPr>
            <p:ph type="ftr" sz="quarter" idx="11"/>
          </p:nvPr>
        </p:nvSpPr>
        <p:spPr/>
        <p:txBody>
          <a:bodyPr/>
          <a:lstStyle/>
          <a:p>
            <a:r>
              <a:rPr lang="fi-FI" smtClean="0"/>
              <a:t>7.11.2017/hp</a:t>
            </a:r>
            <a:endParaRPr lang="fi-FI"/>
          </a:p>
        </p:txBody>
      </p:sp>
      <p:sp>
        <p:nvSpPr>
          <p:cNvPr id="6" name="Dian numeron paikkamerkki 5"/>
          <p:cNvSpPr>
            <a:spLocks noGrp="1"/>
          </p:cNvSpPr>
          <p:nvPr>
            <p:ph type="sldNum" sz="quarter" idx="12"/>
          </p:nvPr>
        </p:nvSpPr>
        <p:spPr/>
        <p:txBody>
          <a:bodyPr/>
          <a:lstStyle/>
          <a:p>
            <a:fld id="{268C5871-3042-4E69-BB2A-BD47B252C04A}" type="slidenum">
              <a:rPr lang="fi-FI" smtClean="0"/>
              <a:t>‹#›</a:t>
            </a:fld>
            <a:endParaRPr lang="fi-FI"/>
          </a:p>
        </p:txBody>
      </p:sp>
    </p:spTree>
    <p:extLst>
      <p:ext uri="{BB962C8B-B14F-4D97-AF65-F5344CB8AC3E}">
        <p14:creationId xmlns:p14="http://schemas.microsoft.com/office/powerpoint/2010/main" val="855763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282700"/>
            <a:ext cx="7886700" cy="2139950"/>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r>
              <a:rPr lang="fi-FI" smtClean="0"/>
              <a:t>[pvm]</a:t>
            </a:r>
            <a:endParaRPr lang="fi-FI"/>
          </a:p>
        </p:txBody>
      </p:sp>
      <p:sp>
        <p:nvSpPr>
          <p:cNvPr id="5" name="Alatunnisteen paikkamerkki 4"/>
          <p:cNvSpPr>
            <a:spLocks noGrp="1"/>
          </p:cNvSpPr>
          <p:nvPr>
            <p:ph type="ftr" sz="quarter" idx="11"/>
          </p:nvPr>
        </p:nvSpPr>
        <p:spPr/>
        <p:txBody>
          <a:bodyPr/>
          <a:lstStyle/>
          <a:p>
            <a:r>
              <a:rPr lang="fi-FI" smtClean="0"/>
              <a:t>7.11.2017/hp</a:t>
            </a:r>
            <a:endParaRPr lang="fi-FI"/>
          </a:p>
        </p:txBody>
      </p:sp>
      <p:sp>
        <p:nvSpPr>
          <p:cNvPr id="6" name="Dian numeron paikkamerkki 5"/>
          <p:cNvSpPr>
            <a:spLocks noGrp="1"/>
          </p:cNvSpPr>
          <p:nvPr>
            <p:ph type="sldNum" sz="quarter" idx="12"/>
          </p:nvPr>
        </p:nvSpPr>
        <p:spPr/>
        <p:txBody>
          <a:bodyPr/>
          <a:lstStyle/>
          <a:p>
            <a:fld id="{268C5871-3042-4E69-BB2A-BD47B252C04A}" type="slidenum">
              <a:rPr lang="fi-FI" smtClean="0"/>
              <a:t>‹#›</a:t>
            </a:fld>
            <a:endParaRPr lang="fi-FI"/>
          </a:p>
        </p:txBody>
      </p:sp>
    </p:spTree>
    <p:extLst>
      <p:ext uri="{BB962C8B-B14F-4D97-AF65-F5344CB8AC3E}">
        <p14:creationId xmlns:p14="http://schemas.microsoft.com/office/powerpoint/2010/main" val="263360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a:xfrm>
            <a:off x="680400" y="1203598"/>
            <a:ext cx="7779600" cy="33939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pPr algn="r"/>
            <a:r>
              <a:rPr lang="fi-FI" smtClean="0"/>
              <a:t>[pvm]</a:t>
            </a:r>
            <a:endParaRPr lang="fi-FI" dirty="0"/>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dirty="0"/>
          </a:p>
        </p:txBody>
      </p:sp>
    </p:spTree>
    <p:extLst>
      <p:ext uri="{BB962C8B-B14F-4D97-AF65-F5344CB8AC3E}">
        <p14:creationId xmlns:p14="http://schemas.microsoft.com/office/powerpoint/2010/main" val="2306315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28650" y="1370013"/>
            <a:ext cx="3867150" cy="3262312"/>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370013"/>
            <a:ext cx="3867150" cy="3262312"/>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r>
              <a:rPr lang="fi-FI" smtClean="0"/>
              <a:t>[pvm]</a:t>
            </a:r>
            <a:endParaRPr lang="fi-FI"/>
          </a:p>
        </p:txBody>
      </p:sp>
      <p:sp>
        <p:nvSpPr>
          <p:cNvPr id="6" name="Alatunnisteen paikkamerkki 5"/>
          <p:cNvSpPr>
            <a:spLocks noGrp="1"/>
          </p:cNvSpPr>
          <p:nvPr>
            <p:ph type="ftr" sz="quarter" idx="11"/>
          </p:nvPr>
        </p:nvSpPr>
        <p:spPr/>
        <p:txBody>
          <a:bodyPr/>
          <a:lstStyle/>
          <a:p>
            <a:r>
              <a:rPr lang="fi-FI" smtClean="0"/>
              <a:t>7.11.2017/hp</a:t>
            </a:r>
            <a:endParaRPr lang="fi-FI"/>
          </a:p>
        </p:txBody>
      </p:sp>
      <p:sp>
        <p:nvSpPr>
          <p:cNvPr id="7" name="Dian numeron paikkamerkki 6"/>
          <p:cNvSpPr>
            <a:spLocks noGrp="1"/>
          </p:cNvSpPr>
          <p:nvPr>
            <p:ph type="sldNum" sz="quarter" idx="12"/>
          </p:nvPr>
        </p:nvSpPr>
        <p:spPr/>
        <p:txBody>
          <a:bodyPr/>
          <a:lstStyle/>
          <a:p>
            <a:fld id="{268C5871-3042-4E69-BB2A-BD47B252C04A}" type="slidenum">
              <a:rPr lang="fi-FI" smtClean="0"/>
              <a:t>‹#›</a:t>
            </a:fld>
            <a:endParaRPr lang="fi-FI"/>
          </a:p>
        </p:txBody>
      </p:sp>
    </p:spTree>
    <p:extLst>
      <p:ext uri="{BB962C8B-B14F-4D97-AF65-F5344CB8AC3E}">
        <p14:creationId xmlns:p14="http://schemas.microsoft.com/office/powerpoint/2010/main" val="4236865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30238" y="274638"/>
            <a:ext cx="7886700" cy="993775"/>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630238" y="1879600"/>
            <a:ext cx="3868737" cy="276225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4629150" y="1879600"/>
            <a:ext cx="3887788" cy="276225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r>
              <a:rPr lang="fi-FI" smtClean="0"/>
              <a:t>[pvm]</a:t>
            </a:r>
            <a:endParaRPr lang="fi-FI"/>
          </a:p>
        </p:txBody>
      </p:sp>
      <p:sp>
        <p:nvSpPr>
          <p:cNvPr id="8" name="Alatunnisteen paikkamerkki 7"/>
          <p:cNvSpPr>
            <a:spLocks noGrp="1"/>
          </p:cNvSpPr>
          <p:nvPr>
            <p:ph type="ftr" sz="quarter" idx="11"/>
          </p:nvPr>
        </p:nvSpPr>
        <p:spPr/>
        <p:txBody>
          <a:bodyPr/>
          <a:lstStyle/>
          <a:p>
            <a:r>
              <a:rPr lang="fi-FI" smtClean="0"/>
              <a:t>7.11.2017/hp</a:t>
            </a:r>
            <a:endParaRPr lang="fi-FI"/>
          </a:p>
        </p:txBody>
      </p:sp>
      <p:sp>
        <p:nvSpPr>
          <p:cNvPr id="9" name="Dian numeron paikkamerkki 8"/>
          <p:cNvSpPr>
            <a:spLocks noGrp="1"/>
          </p:cNvSpPr>
          <p:nvPr>
            <p:ph type="sldNum" sz="quarter" idx="12"/>
          </p:nvPr>
        </p:nvSpPr>
        <p:spPr/>
        <p:txBody>
          <a:bodyPr/>
          <a:lstStyle/>
          <a:p>
            <a:fld id="{268C5871-3042-4E69-BB2A-BD47B252C04A}" type="slidenum">
              <a:rPr lang="fi-FI" smtClean="0"/>
              <a:t>‹#›</a:t>
            </a:fld>
            <a:endParaRPr lang="fi-FI"/>
          </a:p>
        </p:txBody>
      </p:sp>
    </p:spTree>
    <p:extLst>
      <p:ext uri="{BB962C8B-B14F-4D97-AF65-F5344CB8AC3E}">
        <p14:creationId xmlns:p14="http://schemas.microsoft.com/office/powerpoint/2010/main" val="522680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r>
              <a:rPr lang="fi-FI" smtClean="0"/>
              <a:t>[pvm]</a:t>
            </a:r>
            <a:endParaRPr lang="fi-FI"/>
          </a:p>
        </p:txBody>
      </p:sp>
      <p:sp>
        <p:nvSpPr>
          <p:cNvPr id="4" name="Alatunnisteen paikkamerkki 3"/>
          <p:cNvSpPr>
            <a:spLocks noGrp="1"/>
          </p:cNvSpPr>
          <p:nvPr>
            <p:ph type="ftr" sz="quarter" idx="11"/>
          </p:nvPr>
        </p:nvSpPr>
        <p:spPr/>
        <p:txBody>
          <a:bodyPr/>
          <a:lstStyle/>
          <a:p>
            <a:r>
              <a:rPr lang="fi-FI" smtClean="0"/>
              <a:t>7.11.2017/hp</a:t>
            </a:r>
            <a:endParaRPr lang="fi-FI"/>
          </a:p>
        </p:txBody>
      </p:sp>
      <p:sp>
        <p:nvSpPr>
          <p:cNvPr id="5" name="Dian numeron paikkamerkki 4"/>
          <p:cNvSpPr>
            <a:spLocks noGrp="1"/>
          </p:cNvSpPr>
          <p:nvPr>
            <p:ph type="sldNum" sz="quarter" idx="12"/>
          </p:nvPr>
        </p:nvSpPr>
        <p:spPr/>
        <p:txBody>
          <a:bodyPr/>
          <a:lstStyle/>
          <a:p>
            <a:fld id="{268C5871-3042-4E69-BB2A-BD47B252C04A}" type="slidenum">
              <a:rPr lang="fi-FI" smtClean="0"/>
              <a:t>‹#›</a:t>
            </a:fld>
            <a:endParaRPr lang="fi-FI"/>
          </a:p>
        </p:txBody>
      </p:sp>
    </p:spTree>
    <p:extLst>
      <p:ext uri="{BB962C8B-B14F-4D97-AF65-F5344CB8AC3E}">
        <p14:creationId xmlns:p14="http://schemas.microsoft.com/office/powerpoint/2010/main" val="2239136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[pvm]</a:t>
            </a:r>
            <a:endParaRPr lang="fi-FI"/>
          </a:p>
        </p:txBody>
      </p:sp>
      <p:sp>
        <p:nvSpPr>
          <p:cNvPr id="3" name="Alatunnisteen paikkamerkki 2"/>
          <p:cNvSpPr>
            <a:spLocks noGrp="1"/>
          </p:cNvSpPr>
          <p:nvPr>
            <p:ph type="ftr" sz="quarter" idx="11"/>
          </p:nvPr>
        </p:nvSpPr>
        <p:spPr/>
        <p:txBody>
          <a:bodyPr/>
          <a:lstStyle/>
          <a:p>
            <a:r>
              <a:rPr lang="fi-FI" smtClean="0"/>
              <a:t>7.11.2017/hp</a:t>
            </a:r>
            <a:endParaRPr lang="fi-FI"/>
          </a:p>
        </p:txBody>
      </p:sp>
      <p:sp>
        <p:nvSpPr>
          <p:cNvPr id="4" name="Dian numeron paikkamerkki 3"/>
          <p:cNvSpPr>
            <a:spLocks noGrp="1"/>
          </p:cNvSpPr>
          <p:nvPr>
            <p:ph type="sldNum" sz="quarter" idx="12"/>
          </p:nvPr>
        </p:nvSpPr>
        <p:spPr/>
        <p:txBody>
          <a:bodyPr/>
          <a:lstStyle/>
          <a:p>
            <a:fld id="{268C5871-3042-4E69-BB2A-BD47B252C04A}" type="slidenum">
              <a:rPr lang="fi-FI" smtClean="0"/>
              <a:t>‹#›</a:t>
            </a:fld>
            <a:endParaRPr lang="fi-FI"/>
          </a:p>
        </p:txBody>
      </p:sp>
    </p:spTree>
    <p:extLst>
      <p:ext uri="{BB962C8B-B14F-4D97-AF65-F5344CB8AC3E}">
        <p14:creationId xmlns:p14="http://schemas.microsoft.com/office/powerpoint/2010/main" val="2089215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30238" y="342900"/>
            <a:ext cx="2949575" cy="120015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r>
              <a:rPr lang="fi-FI" smtClean="0"/>
              <a:t>[pvm]</a:t>
            </a:r>
            <a:endParaRPr lang="fi-FI"/>
          </a:p>
        </p:txBody>
      </p:sp>
      <p:sp>
        <p:nvSpPr>
          <p:cNvPr id="6" name="Alatunnisteen paikkamerkki 5"/>
          <p:cNvSpPr>
            <a:spLocks noGrp="1"/>
          </p:cNvSpPr>
          <p:nvPr>
            <p:ph type="ftr" sz="quarter" idx="11"/>
          </p:nvPr>
        </p:nvSpPr>
        <p:spPr/>
        <p:txBody>
          <a:bodyPr/>
          <a:lstStyle/>
          <a:p>
            <a:r>
              <a:rPr lang="fi-FI" smtClean="0"/>
              <a:t>7.11.2017/hp</a:t>
            </a:r>
            <a:endParaRPr lang="fi-FI"/>
          </a:p>
        </p:txBody>
      </p:sp>
      <p:sp>
        <p:nvSpPr>
          <p:cNvPr id="7" name="Dian numeron paikkamerkki 6"/>
          <p:cNvSpPr>
            <a:spLocks noGrp="1"/>
          </p:cNvSpPr>
          <p:nvPr>
            <p:ph type="sldNum" sz="quarter" idx="12"/>
          </p:nvPr>
        </p:nvSpPr>
        <p:spPr/>
        <p:txBody>
          <a:bodyPr/>
          <a:lstStyle/>
          <a:p>
            <a:fld id="{268C5871-3042-4E69-BB2A-BD47B252C04A}" type="slidenum">
              <a:rPr lang="fi-FI" smtClean="0"/>
              <a:t>‹#›</a:t>
            </a:fld>
            <a:endParaRPr lang="fi-FI"/>
          </a:p>
        </p:txBody>
      </p:sp>
    </p:spTree>
    <p:extLst>
      <p:ext uri="{BB962C8B-B14F-4D97-AF65-F5344CB8AC3E}">
        <p14:creationId xmlns:p14="http://schemas.microsoft.com/office/powerpoint/2010/main" val="4010034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30238" y="342900"/>
            <a:ext cx="2949575" cy="120015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r>
              <a:rPr lang="fi-FI" smtClean="0"/>
              <a:t>[pvm]</a:t>
            </a:r>
            <a:endParaRPr lang="fi-FI"/>
          </a:p>
        </p:txBody>
      </p:sp>
      <p:sp>
        <p:nvSpPr>
          <p:cNvPr id="6" name="Alatunnisteen paikkamerkki 5"/>
          <p:cNvSpPr>
            <a:spLocks noGrp="1"/>
          </p:cNvSpPr>
          <p:nvPr>
            <p:ph type="ftr" sz="quarter" idx="11"/>
          </p:nvPr>
        </p:nvSpPr>
        <p:spPr/>
        <p:txBody>
          <a:bodyPr/>
          <a:lstStyle/>
          <a:p>
            <a:r>
              <a:rPr lang="fi-FI" smtClean="0"/>
              <a:t>7.11.2017/hp</a:t>
            </a:r>
            <a:endParaRPr lang="fi-FI"/>
          </a:p>
        </p:txBody>
      </p:sp>
      <p:sp>
        <p:nvSpPr>
          <p:cNvPr id="7" name="Dian numeron paikkamerkki 6"/>
          <p:cNvSpPr>
            <a:spLocks noGrp="1"/>
          </p:cNvSpPr>
          <p:nvPr>
            <p:ph type="sldNum" sz="quarter" idx="12"/>
          </p:nvPr>
        </p:nvSpPr>
        <p:spPr/>
        <p:txBody>
          <a:bodyPr/>
          <a:lstStyle/>
          <a:p>
            <a:fld id="{268C5871-3042-4E69-BB2A-BD47B252C04A}" type="slidenum">
              <a:rPr lang="fi-FI" smtClean="0"/>
              <a:t>‹#›</a:t>
            </a:fld>
            <a:endParaRPr lang="fi-FI"/>
          </a:p>
        </p:txBody>
      </p:sp>
    </p:spTree>
    <p:extLst>
      <p:ext uri="{BB962C8B-B14F-4D97-AF65-F5344CB8AC3E}">
        <p14:creationId xmlns:p14="http://schemas.microsoft.com/office/powerpoint/2010/main" val="3096216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r>
              <a:rPr lang="fi-FI" smtClean="0"/>
              <a:t>[pvm]</a:t>
            </a:r>
            <a:endParaRPr lang="fi-FI"/>
          </a:p>
        </p:txBody>
      </p:sp>
      <p:sp>
        <p:nvSpPr>
          <p:cNvPr id="5" name="Alatunnisteen paikkamerkki 4"/>
          <p:cNvSpPr>
            <a:spLocks noGrp="1"/>
          </p:cNvSpPr>
          <p:nvPr>
            <p:ph type="ftr" sz="quarter" idx="11"/>
          </p:nvPr>
        </p:nvSpPr>
        <p:spPr/>
        <p:txBody>
          <a:bodyPr/>
          <a:lstStyle/>
          <a:p>
            <a:r>
              <a:rPr lang="fi-FI" smtClean="0"/>
              <a:t>7.11.2017/hp</a:t>
            </a:r>
            <a:endParaRPr lang="fi-FI"/>
          </a:p>
        </p:txBody>
      </p:sp>
      <p:sp>
        <p:nvSpPr>
          <p:cNvPr id="6" name="Dian numeron paikkamerkki 5"/>
          <p:cNvSpPr>
            <a:spLocks noGrp="1"/>
          </p:cNvSpPr>
          <p:nvPr>
            <p:ph type="sldNum" sz="quarter" idx="12"/>
          </p:nvPr>
        </p:nvSpPr>
        <p:spPr/>
        <p:txBody>
          <a:bodyPr/>
          <a:lstStyle/>
          <a:p>
            <a:fld id="{268C5871-3042-4E69-BB2A-BD47B252C04A}" type="slidenum">
              <a:rPr lang="fi-FI" smtClean="0"/>
              <a:t>‹#›</a:t>
            </a:fld>
            <a:endParaRPr lang="fi-FI"/>
          </a:p>
        </p:txBody>
      </p:sp>
    </p:spTree>
    <p:extLst>
      <p:ext uri="{BB962C8B-B14F-4D97-AF65-F5344CB8AC3E}">
        <p14:creationId xmlns:p14="http://schemas.microsoft.com/office/powerpoint/2010/main" val="2375982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274638"/>
            <a:ext cx="1971675" cy="4357687"/>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28650" y="274638"/>
            <a:ext cx="5762625" cy="4357687"/>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r>
              <a:rPr lang="fi-FI" smtClean="0"/>
              <a:t>[pvm]</a:t>
            </a:r>
            <a:endParaRPr lang="fi-FI"/>
          </a:p>
        </p:txBody>
      </p:sp>
      <p:sp>
        <p:nvSpPr>
          <p:cNvPr id="5" name="Alatunnisteen paikkamerkki 4"/>
          <p:cNvSpPr>
            <a:spLocks noGrp="1"/>
          </p:cNvSpPr>
          <p:nvPr>
            <p:ph type="ftr" sz="quarter" idx="11"/>
          </p:nvPr>
        </p:nvSpPr>
        <p:spPr/>
        <p:txBody>
          <a:bodyPr/>
          <a:lstStyle/>
          <a:p>
            <a:r>
              <a:rPr lang="fi-FI" smtClean="0"/>
              <a:t>7.11.2017/hp</a:t>
            </a:r>
            <a:endParaRPr lang="fi-FI"/>
          </a:p>
        </p:txBody>
      </p:sp>
      <p:sp>
        <p:nvSpPr>
          <p:cNvPr id="6" name="Dian numeron paikkamerkki 5"/>
          <p:cNvSpPr>
            <a:spLocks noGrp="1"/>
          </p:cNvSpPr>
          <p:nvPr>
            <p:ph type="sldNum" sz="quarter" idx="12"/>
          </p:nvPr>
        </p:nvSpPr>
        <p:spPr/>
        <p:txBody>
          <a:bodyPr/>
          <a:lstStyle/>
          <a:p>
            <a:fld id="{268C5871-3042-4E69-BB2A-BD47B252C04A}" type="slidenum">
              <a:rPr lang="fi-FI" smtClean="0"/>
              <a:t>‹#›</a:t>
            </a:fld>
            <a:endParaRPr lang="fi-FI"/>
          </a:p>
        </p:txBody>
      </p:sp>
    </p:spTree>
    <p:extLst>
      <p:ext uri="{BB962C8B-B14F-4D97-AF65-F5344CB8AC3E}">
        <p14:creationId xmlns:p14="http://schemas.microsoft.com/office/powerpoint/2010/main" val="426710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307056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38"/>
            <a:ext cx="9144000" cy="2663183"/>
          </a:xfrm>
          <a:prstGeom prst="rect">
            <a:avLst/>
          </a:prstGeom>
        </p:spPr>
      </p:pic>
    </p:spTree>
    <p:extLst>
      <p:ext uri="{BB962C8B-B14F-4D97-AF65-F5344CB8AC3E}">
        <p14:creationId xmlns:p14="http://schemas.microsoft.com/office/powerpoint/2010/main" val="317580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66805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7"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01169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4">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8819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5">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38926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6">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14032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05978"/>
            <a:ext cx="7779600" cy="857250"/>
          </a:xfrm>
          <a:prstGeom prst="rect">
            <a:avLst/>
          </a:prstGeom>
        </p:spPr>
        <p:txBody>
          <a:bodyPr vert="horz" lIns="0" tIns="45720" rIns="0" bIns="45720" rtlCol="0" anchor="b" anchorCtr="0">
            <a:normAutofit/>
          </a:bodyPr>
          <a:lstStyle/>
          <a:p>
            <a:r>
              <a:rPr lang="fi-FI" noProof="0" dirty="0" smtClean="0"/>
              <a:t>Muokkaa </a:t>
            </a:r>
            <a:r>
              <a:rPr lang="fi-FI" noProof="0" dirty="0" err="1" smtClean="0"/>
              <a:t>perustyyl</a:t>
            </a:r>
            <a:r>
              <a:rPr lang="fi-FI" noProof="0" dirty="0" smtClean="0"/>
              <a:t>. </a:t>
            </a:r>
            <a:r>
              <a:rPr lang="fi-FI" noProof="0" dirty="0" err="1" smtClean="0"/>
              <a:t>napsautt</a:t>
            </a:r>
            <a:r>
              <a:rPr lang="fi-FI" noProof="0" dirty="0" smtClean="0"/>
              <a:t>.</a:t>
            </a:r>
            <a:endParaRPr lang="fi-FI" noProof="0" dirty="0"/>
          </a:p>
        </p:txBody>
      </p:sp>
      <p:sp>
        <p:nvSpPr>
          <p:cNvPr id="3" name="Text Placeholder 2"/>
          <p:cNvSpPr>
            <a:spLocks noGrp="1"/>
          </p:cNvSpPr>
          <p:nvPr>
            <p:ph type="body" idx="1"/>
          </p:nvPr>
        </p:nvSpPr>
        <p:spPr>
          <a:xfrm>
            <a:off x="680400" y="1201500"/>
            <a:ext cx="7779600" cy="3393900"/>
          </a:xfrm>
          <a:prstGeom prst="rect">
            <a:avLst/>
          </a:prstGeom>
        </p:spPr>
        <p:txBody>
          <a:bodyPr vert="horz" lIns="0" tIns="45720" rIns="0" bIns="45720" rtlCol="0">
            <a:normAutofit/>
          </a:bodyPr>
          <a:lstStyle/>
          <a:p>
            <a:pPr lvl="0"/>
            <a:r>
              <a:rPr lang="fi-FI" noProof="0" dirty="0" smtClean="0"/>
              <a:t>Muokkaa tekstin perustyylejä napsauttamalla</a:t>
            </a:r>
          </a:p>
          <a:p>
            <a:pPr lvl="1"/>
            <a:r>
              <a:rPr lang="fi-FI" noProof="0" dirty="0" smtClean="0"/>
              <a:t>toinen taso</a:t>
            </a:r>
          </a:p>
          <a:p>
            <a:pPr lvl="2"/>
            <a:r>
              <a:rPr lang="fi-FI" noProof="0" dirty="0" smtClean="0"/>
              <a:t>kolmas taso</a:t>
            </a:r>
          </a:p>
          <a:p>
            <a:pPr lvl="3"/>
            <a:r>
              <a:rPr lang="fi-FI" noProof="0" dirty="0" smtClean="0"/>
              <a:t>neljäs taso</a:t>
            </a:r>
          </a:p>
          <a:p>
            <a:pPr lvl="4"/>
            <a:r>
              <a:rPr lang="fi-FI" noProof="0" dirty="0" smtClean="0"/>
              <a:t>viides taso</a:t>
            </a:r>
            <a:endParaRPr lang="fi-FI" noProof="0" dirty="0"/>
          </a:p>
        </p:txBody>
      </p:sp>
      <p:sp>
        <p:nvSpPr>
          <p:cNvPr id="4" name="Date Placeholder 3"/>
          <p:cNvSpPr>
            <a:spLocks noGrp="1"/>
          </p:cNvSpPr>
          <p:nvPr>
            <p:ph type="dt" sz="half" idx="2"/>
          </p:nvPr>
        </p:nvSpPr>
        <p:spPr>
          <a:xfrm>
            <a:off x="7956376" y="4869645"/>
            <a:ext cx="903600" cy="199800"/>
          </a:xfrm>
          <a:prstGeom prst="rect">
            <a:avLst/>
          </a:prstGeom>
        </p:spPr>
        <p:txBody>
          <a:bodyPr vert="horz" lIns="0" tIns="0" rIns="0" bIns="0" rtlCol="0" anchor="ctr" anchorCtr="0"/>
          <a:lstStyle>
            <a:lvl1pPr algn="ctr">
              <a:defRPr sz="900">
                <a:solidFill>
                  <a:schemeClr val="tx1"/>
                </a:solidFill>
              </a:defRPr>
            </a:lvl1pPr>
          </a:lstStyle>
          <a:p>
            <a:pPr algn="r"/>
            <a:r>
              <a:rPr lang="fi-FI" smtClean="0"/>
              <a:t>[pvm]</a:t>
            </a:r>
            <a:endParaRPr lang="fi-FI" dirty="0"/>
          </a:p>
        </p:txBody>
      </p:sp>
      <p:sp>
        <p:nvSpPr>
          <p:cNvPr id="6" name="Slide Number Placeholder 5"/>
          <p:cNvSpPr>
            <a:spLocks noGrp="1"/>
          </p:cNvSpPr>
          <p:nvPr>
            <p:ph type="sldNum" sz="quarter" idx="4"/>
          </p:nvPr>
        </p:nvSpPr>
        <p:spPr>
          <a:xfrm>
            <a:off x="8467576" y="4695580"/>
            <a:ext cx="392400" cy="199800"/>
          </a:xfrm>
          <a:prstGeom prst="rect">
            <a:avLst/>
          </a:prstGeom>
        </p:spPr>
        <p:txBody>
          <a:bodyPr vert="horz" lIns="0" tIns="0" rIns="0" bIns="0" rtlCol="0" anchor="ctr"/>
          <a:lstStyle>
            <a:lvl1pPr algn="r">
              <a:defRPr sz="900">
                <a:solidFill>
                  <a:schemeClr val="tx1"/>
                </a:solidFill>
              </a:defRPr>
            </a:lvl1pPr>
          </a:lstStyle>
          <a:p>
            <a:fld id="{529BDC67-9A7E-42C8-BC4E-FBA2E376B5B6}" type="slidenum">
              <a:rPr lang="fi-FI" smtClean="0"/>
              <a:pPr/>
              <a:t>‹#›</a:t>
            </a:fld>
            <a:endParaRPr lang="fi-FI" dirty="0"/>
          </a:p>
        </p:txBody>
      </p:sp>
      <p:sp>
        <p:nvSpPr>
          <p:cNvPr id="9" name="Rectangle 6"/>
          <p:cNvSpPr/>
          <p:nvPr userDrawn="1"/>
        </p:nvSpPr>
        <p:spPr>
          <a:xfrm>
            <a:off x="0" y="4614263"/>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sp>
        <p:nvSpPr>
          <p:cNvPr id="11" name="Suorakulmio 10"/>
          <p:cNvSpPr/>
          <p:nvPr userDrawn="1"/>
        </p:nvSpPr>
        <p:spPr>
          <a:xfrm>
            <a:off x="1763688" y="4753476"/>
            <a:ext cx="5976664" cy="338554"/>
          </a:xfrm>
          <a:prstGeom prst="rect">
            <a:avLst/>
          </a:prstGeom>
        </p:spPr>
        <p:txBody>
          <a:bodyPr wrap="square">
            <a:spAutoFit/>
          </a:bodyPr>
          <a:lstStyle/>
          <a:p>
            <a:r>
              <a:rPr lang="fi-FI" sz="800" b="0" dirty="0" smtClean="0">
                <a:solidFill>
                  <a:schemeClr val="accent2"/>
                </a:solidFill>
              </a:rPr>
              <a:t>Onnistuva Suomi tehdään lähellä      </a:t>
            </a:r>
            <a:br>
              <a:rPr lang="fi-FI" sz="800" b="0" dirty="0" smtClean="0">
                <a:solidFill>
                  <a:schemeClr val="accent2"/>
                </a:solidFill>
              </a:rPr>
            </a:br>
            <a:r>
              <a:rPr lang="sv-SE" sz="800" b="0" dirty="0" smtClean="0">
                <a:solidFill>
                  <a:schemeClr val="accent2"/>
                </a:solidFill>
              </a:rPr>
              <a:t>Finlands framgång skapas lokalt </a:t>
            </a:r>
            <a:endParaRPr lang="fi-FI" sz="800" b="0" dirty="0">
              <a:solidFill>
                <a:schemeClr val="accent2"/>
              </a:solidFill>
            </a:endParaRPr>
          </a:p>
        </p:txBody>
      </p:sp>
      <p:pic>
        <p:nvPicPr>
          <p:cNvPr id="5" name="Kuva 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9512" y="4716064"/>
            <a:ext cx="1318604" cy="313279"/>
          </a:xfrm>
          <a:prstGeom prst="rect">
            <a:avLst/>
          </a:prstGeom>
        </p:spPr>
      </p:pic>
    </p:spTree>
    <p:extLst>
      <p:ext uri="{BB962C8B-B14F-4D97-AF65-F5344CB8AC3E}">
        <p14:creationId xmlns:p14="http://schemas.microsoft.com/office/powerpoint/2010/main" val="24153512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9" r:id="rId3"/>
    <p:sldLayoutId id="2147483800"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797" r:id="rId13"/>
    <p:sldLayoutId id="2147483801" r:id="rId14"/>
    <p:sldLayoutId id="2147483810" r:id="rId15"/>
    <p:sldLayoutId id="2147483811" r:id="rId16"/>
  </p:sldLayoutIdLst>
  <p:hf sldNum="0" hdr="0" dt="0"/>
  <p:txStyles>
    <p:titleStyle>
      <a:lvl1pPr algn="l" defTabSz="914400" rtl="0" eaLnBrk="1" latinLnBrk="0" hangingPunct="1">
        <a:spcBef>
          <a:spcPct val="0"/>
        </a:spcBef>
        <a:buNone/>
        <a:defRPr sz="3200" b="0"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2"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smtClean="0"/>
              <a:t>[pvm]</a:t>
            </a:r>
            <a:endParaRPr lang="fi-FI"/>
          </a:p>
        </p:txBody>
      </p:sp>
      <p:sp>
        <p:nvSpPr>
          <p:cNvPr id="5" name="Alatunnisteen paikkamerkki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smtClean="0"/>
              <a:t>7.11.2017/hp</a:t>
            </a:r>
            <a:endParaRPr lang="fi-FI"/>
          </a:p>
        </p:txBody>
      </p:sp>
      <p:sp>
        <p:nvSpPr>
          <p:cNvPr id="6" name="Dian numeron paikkamerkki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68C5871-3042-4E69-BB2A-BD47B252C04A}" type="slidenum">
              <a:rPr lang="fi-FI" smtClean="0"/>
              <a:t>‹#›</a:t>
            </a:fld>
            <a:endParaRPr lang="fi-FI"/>
          </a:p>
        </p:txBody>
      </p:sp>
    </p:spTree>
    <p:extLst>
      <p:ext uri="{BB962C8B-B14F-4D97-AF65-F5344CB8AC3E}">
        <p14:creationId xmlns:p14="http://schemas.microsoft.com/office/powerpoint/2010/main" val="20332108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10.xml"/><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4.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4.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hart" Target="../charts/chart12.xml"/><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4.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chart" Target="../charts/chart8.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27584" y="141686"/>
            <a:ext cx="7632848" cy="601265"/>
          </a:xfrm>
        </p:spPr>
        <p:txBody>
          <a:bodyPr>
            <a:noAutofit/>
          </a:bodyPr>
          <a:lstStyle/>
          <a:p>
            <a:pPr algn="ctr"/>
            <a:r>
              <a:rPr lang="sv-SE" sz="2000" dirty="0">
                <a:solidFill>
                  <a:schemeClr val="accent1"/>
                </a:solidFill>
              </a:rPr>
              <a:t>Kommunernas och samkommunernas lånestock och likvida </a:t>
            </a:r>
            <a:r>
              <a:rPr lang="sv-SE" sz="2000" dirty="0" smtClean="0">
                <a:solidFill>
                  <a:schemeClr val="accent1"/>
                </a:solidFill>
              </a:rPr>
              <a:t>medel </a:t>
            </a:r>
            <a:r>
              <a:rPr lang="fi-FI" sz="2000" dirty="0" smtClean="0">
                <a:solidFill>
                  <a:schemeClr val="accent1"/>
                </a:solidFill>
              </a:rPr>
              <a:t>1992-2017, md </a:t>
            </a:r>
            <a:r>
              <a:rPr lang="fi-FI" sz="2000" dirty="0">
                <a:solidFill>
                  <a:schemeClr val="accent1"/>
                </a:solidFill>
              </a:rPr>
              <a:t>€</a:t>
            </a:r>
          </a:p>
        </p:txBody>
      </p:sp>
      <p:graphicFrame>
        <p:nvGraphicFramePr>
          <p:cNvPr id="2" name="Object 3"/>
          <p:cNvGraphicFramePr>
            <a:graphicFrameLocks noChangeAspect="1"/>
          </p:cNvGraphicFramePr>
          <p:nvPr>
            <p:extLst>
              <p:ext uri="{D42A27DB-BD31-4B8C-83A1-F6EECF244321}">
                <p14:modId xmlns:p14="http://schemas.microsoft.com/office/powerpoint/2010/main" val="2175533030"/>
              </p:ext>
            </p:extLst>
          </p:nvPr>
        </p:nvGraphicFramePr>
        <p:xfrm>
          <a:off x="575556" y="719137"/>
          <a:ext cx="7992888" cy="3724821"/>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7172382" y="4835545"/>
            <a:ext cx="19716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err="1" smtClean="0"/>
              <a:t>Källa</a:t>
            </a:r>
            <a:r>
              <a:rPr lang="fi-FI" sz="900" dirty="0" smtClean="0"/>
              <a:t>: </a:t>
            </a:r>
            <a:r>
              <a:rPr lang="fi-FI" sz="900" dirty="0" err="1" smtClean="0"/>
              <a:t>Statistikcentralen</a:t>
            </a:r>
            <a:endParaRPr lang="fi-FI" sz="900" dirty="0"/>
          </a:p>
        </p:txBody>
      </p:sp>
      <p:sp>
        <p:nvSpPr>
          <p:cNvPr id="24581" name="Alatunnisteen paikkamerkki 1"/>
          <p:cNvSpPr>
            <a:spLocks noGrp="1"/>
          </p:cNvSpPr>
          <p:nvPr>
            <p:ph type="ftr" sz="quarter" idx="4294967295"/>
          </p:nvPr>
        </p:nvSpPr>
        <p:spPr bwMode="auto">
          <a:xfrm>
            <a:off x="4247965" y="4840003"/>
            <a:ext cx="1789397" cy="19883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213" indent="-214313">
              <a:defRPr>
                <a:solidFill>
                  <a:schemeClr val="tx1"/>
                </a:solidFill>
                <a:latin typeface="Verdana" pitchFamily="34" charset="0"/>
              </a:defRPr>
            </a:lvl2pPr>
            <a:lvl3pPr marL="857250" indent="-171450">
              <a:defRPr>
                <a:solidFill>
                  <a:schemeClr val="tx1"/>
                </a:solidFill>
                <a:latin typeface="Verdana" pitchFamily="34" charset="0"/>
              </a:defRPr>
            </a:lvl3pPr>
            <a:lvl4pPr marL="1200150" indent="-171450">
              <a:defRPr>
                <a:solidFill>
                  <a:schemeClr val="tx1"/>
                </a:solidFill>
                <a:latin typeface="Verdana" pitchFamily="34" charset="0"/>
              </a:defRPr>
            </a:lvl4pPr>
            <a:lvl5pPr marL="1543050" indent="-171450">
              <a:defRPr>
                <a:solidFill>
                  <a:schemeClr val="tx1"/>
                </a:solidFill>
                <a:latin typeface="Verdana" pitchFamily="34" charset="0"/>
              </a:defRPr>
            </a:lvl5pPr>
            <a:lvl6pPr marL="1885950" indent="-171450" fontAlgn="base">
              <a:spcBef>
                <a:spcPct val="0"/>
              </a:spcBef>
              <a:spcAft>
                <a:spcPct val="0"/>
              </a:spcAft>
              <a:defRPr>
                <a:solidFill>
                  <a:schemeClr val="tx1"/>
                </a:solidFill>
                <a:latin typeface="Verdana" pitchFamily="34" charset="0"/>
              </a:defRPr>
            </a:lvl6pPr>
            <a:lvl7pPr marL="2228850" indent="-171450" fontAlgn="base">
              <a:spcBef>
                <a:spcPct val="0"/>
              </a:spcBef>
              <a:spcAft>
                <a:spcPct val="0"/>
              </a:spcAft>
              <a:defRPr>
                <a:solidFill>
                  <a:schemeClr val="tx1"/>
                </a:solidFill>
                <a:latin typeface="Verdana" pitchFamily="34" charset="0"/>
              </a:defRPr>
            </a:lvl7pPr>
            <a:lvl8pPr marL="2571750" indent="-171450" fontAlgn="base">
              <a:spcBef>
                <a:spcPct val="0"/>
              </a:spcBef>
              <a:spcAft>
                <a:spcPct val="0"/>
              </a:spcAft>
              <a:defRPr>
                <a:solidFill>
                  <a:schemeClr val="tx1"/>
                </a:solidFill>
                <a:latin typeface="Verdana" pitchFamily="34" charset="0"/>
              </a:defRPr>
            </a:lvl8pPr>
            <a:lvl9pPr marL="2914650" indent="-17145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675" dirty="0" smtClean="0">
                <a:solidFill>
                  <a:schemeClr val="accent1"/>
                </a:solidFill>
              </a:rPr>
              <a:t>17.8.2018/mm</a:t>
            </a:r>
            <a:endParaRPr lang="fi-FI" sz="675" dirty="0">
              <a:solidFill>
                <a:schemeClr val="accent1"/>
              </a:solidFill>
            </a:endParaRPr>
          </a:p>
        </p:txBody>
      </p:sp>
    </p:spTree>
    <p:extLst>
      <p:ext uri="{BB962C8B-B14F-4D97-AF65-F5344CB8AC3E}">
        <p14:creationId xmlns:p14="http://schemas.microsoft.com/office/powerpoint/2010/main" val="2519404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1633538" y="912019"/>
          <a:ext cx="6057900" cy="3058716"/>
        </p:xfrm>
        <a:graphic>
          <a:graphicData uri="http://schemas.openxmlformats.org/presentationml/2006/ole">
            <mc:AlternateContent xmlns:mc="http://schemas.openxmlformats.org/markup-compatibility/2006">
              <mc:Choice xmlns:v="urn:schemas-microsoft-com:vml" Requires="v">
                <p:oleObj spid="_x0000_s41002" name="Kaavio" r:id="rId4" imgW="16154706" imgH="8153672" progId="MSGraph.Chart.8">
                  <p:embed followColorScheme="full"/>
                </p:oleObj>
              </mc:Choice>
              <mc:Fallback>
                <p:oleObj name="Kaavio" r:id="rId4" imgW="16154706" imgH="8153672" progId="MSGraph.Chart.8">
                  <p:embed followColorScheme="full"/>
                  <p:pic>
                    <p:nvPicPr>
                      <p:cNvPr id="24578" name="Object 2"/>
                      <p:cNvPicPr>
                        <a:picLocks noChangeAspect="1" noChangeArrowheads="1"/>
                      </p:cNvPicPr>
                      <p:nvPr/>
                    </p:nvPicPr>
                    <p:blipFill>
                      <a:blip r:embed="rId5"/>
                      <a:srcRect/>
                      <a:stretch>
                        <a:fillRect/>
                      </a:stretch>
                    </p:blipFill>
                    <p:spPr bwMode="auto">
                      <a:xfrm>
                        <a:off x="1633538" y="91201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6"/>
          <p:cNvGraphicFramePr>
            <a:graphicFrameLocks noChangeAspect="1"/>
          </p:cNvGraphicFramePr>
          <p:nvPr/>
        </p:nvGraphicFramePr>
        <p:xfrm>
          <a:off x="1633538" y="912019"/>
          <a:ext cx="6057900" cy="3058716"/>
        </p:xfrm>
        <a:graphic>
          <a:graphicData uri="http://schemas.openxmlformats.org/presentationml/2006/ole">
            <mc:AlternateContent xmlns:mc="http://schemas.openxmlformats.org/markup-compatibility/2006">
              <mc:Choice xmlns:v="urn:schemas-microsoft-com:vml" Requires="v">
                <p:oleObj spid="_x0000_s41003" name="Kaavio" r:id="rId6" imgW="16154706" imgH="8153672" progId="MSGraph.Chart.8">
                  <p:embed followColorScheme="full"/>
                </p:oleObj>
              </mc:Choice>
              <mc:Fallback>
                <p:oleObj name="Kaavio" r:id="rId6" imgW="16154706" imgH="8153672" progId="MSGraph.Chart.8">
                  <p:embed followColorScheme="full"/>
                  <p:pic>
                    <p:nvPicPr>
                      <p:cNvPr id="24580" name="Object 6"/>
                      <p:cNvPicPr>
                        <a:picLocks noChangeAspect="1" noChangeArrowheads="1"/>
                      </p:cNvPicPr>
                      <p:nvPr/>
                    </p:nvPicPr>
                    <p:blipFill>
                      <a:blip r:embed="rId5"/>
                      <a:srcRect/>
                      <a:stretch>
                        <a:fillRect/>
                      </a:stretch>
                    </p:blipFill>
                    <p:spPr bwMode="auto">
                      <a:xfrm>
                        <a:off x="1633538" y="91201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1011222489"/>
              </p:ext>
            </p:extLst>
          </p:nvPr>
        </p:nvGraphicFramePr>
        <p:xfrm>
          <a:off x="2184004" y="989411"/>
          <a:ext cx="6114410" cy="3688574"/>
        </p:xfrm>
        <a:graphic>
          <a:graphicData uri="http://schemas.openxmlformats.org/drawingml/2006/chart">
            <c:chart xmlns:c="http://schemas.openxmlformats.org/drawingml/2006/chart" xmlns:r="http://schemas.openxmlformats.org/officeDocument/2006/relationships" r:id="rId7"/>
          </a:graphicData>
        </a:graphic>
      </p:graphicFrame>
      <p:sp>
        <p:nvSpPr>
          <p:cNvPr id="24582" name="Text Box 10"/>
          <p:cNvSpPr txBox="1">
            <a:spLocks noChangeArrowheads="1"/>
          </p:cNvSpPr>
          <p:nvPr/>
        </p:nvSpPr>
        <p:spPr bwMode="auto">
          <a:xfrm>
            <a:off x="988379" y="1168005"/>
            <a:ext cx="1334020"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25"/>
              <a:t>          -    2000</a:t>
            </a:r>
          </a:p>
        </p:txBody>
      </p:sp>
      <p:sp>
        <p:nvSpPr>
          <p:cNvPr id="24583" name="Text Box 11"/>
          <p:cNvSpPr txBox="1">
            <a:spLocks noChangeArrowheads="1"/>
          </p:cNvSpPr>
          <p:nvPr/>
        </p:nvSpPr>
        <p:spPr bwMode="auto">
          <a:xfrm>
            <a:off x="988379" y="3730230"/>
            <a:ext cx="1287532"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25" dirty="0" smtClean="0"/>
              <a:t>Alla </a:t>
            </a:r>
            <a:r>
              <a:rPr lang="fi-FI" sz="1125" dirty="0" err="1" smtClean="0"/>
              <a:t>kommuner</a:t>
            </a:r>
            <a:endParaRPr lang="fi-FI" sz="1125" dirty="0"/>
          </a:p>
        </p:txBody>
      </p:sp>
      <p:sp>
        <p:nvSpPr>
          <p:cNvPr id="24584" name="Text Box 12"/>
          <p:cNvSpPr txBox="1">
            <a:spLocks noChangeArrowheads="1"/>
          </p:cNvSpPr>
          <p:nvPr/>
        </p:nvSpPr>
        <p:spPr bwMode="auto">
          <a:xfrm>
            <a:off x="988379" y="3020617"/>
            <a:ext cx="1306768"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25" dirty="0"/>
              <a:t> 50001-100000</a:t>
            </a:r>
          </a:p>
        </p:txBody>
      </p:sp>
      <p:sp>
        <p:nvSpPr>
          <p:cNvPr id="24585" name="Text Box 13"/>
          <p:cNvSpPr txBox="1">
            <a:spLocks noChangeArrowheads="1"/>
          </p:cNvSpPr>
          <p:nvPr/>
        </p:nvSpPr>
        <p:spPr bwMode="auto">
          <a:xfrm>
            <a:off x="988378" y="2264570"/>
            <a:ext cx="1317990"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25"/>
              <a:t> 10001-  20000</a:t>
            </a:r>
          </a:p>
        </p:txBody>
      </p:sp>
      <p:sp>
        <p:nvSpPr>
          <p:cNvPr id="24586" name="Text Box 14"/>
          <p:cNvSpPr txBox="1">
            <a:spLocks noChangeArrowheads="1"/>
          </p:cNvSpPr>
          <p:nvPr/>
        </p:nvSpPr>
        <p:spPr bwMode="auto">
          <a:xfrm>
            <a:off x="988379" y="1510905"/>
            <a:ext cx="1340432"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25" dirty="0"/>
              <a:t>   2001-    5000</a:t>
            </a:r>
          </a:p>
        </p:txBody>
      </p:sp>
      <p:sp>
        <p:nvSpPr>
          <p:cNvPr id="24587" name="Text Box 15"/>
          <p:cNvSpPr txBox="1">
            <a:spLocks noChangeArrowheads="1"/>
          </p:cNvSpPr>
          <p:nvPr/>
        </p:nvSpPr>
        <p:spPr bwMode="auto">
          <a:xfrm>
            <a:off x="988379" y="2613423"/>
            <a:ext cx="1317990"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25" dirty="0"/>
              <a:t> 20001-  50000</a:t>
            </a:r>
          </a:p>
        </p:txBody>
      </p:sp>
      <p:sp>
        <p:nvSpPr>
          <p:cNvPr id="24588" name="Text Box 16"/>
          <p:cNvSpPr txBox="1">
            <a:spLocks noChangeArrowheads="1"/>
          </p:cNvSpPr>
          <p:nvPr/>
        </p:nvSpPr>
        <p:spPr bwMode="auto">
          <a:xfrm>
            <a:off x="988380" y="3357359"/>
            <a:ext cx="798617"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25" dirty="0"/>
              <a:t>100001-</a:t>
            </a:r>
          </a:p>
        </p:txBody>
      </p:sp>
      <p:sp>
        <p:nvSpPr>
          <p:cNvPr id="24589" name="Text Box 17"/>
          <p:cNvSpPr txBox="1">
            <a:spLocks noChangeArrowheads="1"/>
          </p:cNvSpPr>
          <p:nvPr/>
        </p:nvSpPr>
        <p:spPr bwMode="auto">
          <a:xfrm>
            <a:off x="988379" y="1885951"/>
            <a:ext cx="1329210"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25" dirty="0"/>
              <a:t>   5001-  10000</a:t>
            </a:r>
          </a:p>
        </p:txBody>
      </p:sp>
      <p:sp>
        <p:nvSpPr>
          <p:cNvPr id="24591" name="Text Box 27"/>
          <p:cNvSpPr txBox="1">
            <a:spLocks noChangeArrowheads="1"/>
          </p:cNvSpPr>
          <p:nvPr/>
        </p:nvSpPr>
        <p:spPr bwMode="auto">
          <a:xfrm>
            <a:off x="648862" y="753336"/>
            <a:ext cx="1915909" cy="38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0000"/>
              </a:lnSpc>
            </a:pPr>
            <a:r>
              <a:rPr lang="fi-FI" sz="1050" dirty="0" err="1" smtClean="0"/>
              <a:t>Kommunens</a:t>
            </a:r>
            <a:r>
              <a:rPr lang="fi-FI" sz="1050" dirty="0" smtClean="0"/>
              <a:t> </a:t>
            </a:r>
            <a:r>
              <a:rPr lang="fi-FI" sz="1050" dirty="0" err="1" smtClean="0"/>
              <a:t>invånarantal</a:t>
            </a:r>
            <a:endParaRPr lang="fi-FI" sz="1050" dirty="0"/>
          </a:p>
          <a:p>
            <a:pPr algn="ctr" eaLnBrk="1" hangingPunct="1">
              <a:lnSpc>
                <a:spcPct val="90000"/>
              </a:lnSpc>
            </a:pPr>
            <a:r>
              <a:rPr lang="fi-FI" sz="1050" dirty="0"/>
              <a:t>31.12.2017</a:t>
            </a:r>
            <a:endParaRPr lang="fi-FI" sz="900" dirty="0"/>
          </a:p>
        </p:txBody>
      </p:sp>
      <p:sp>
        <p:nvSpPr>
          <p:cNvPr id="24592" name="Text Box 28"/>
          <p:cNvSpPr txBox="1">
            <a:spLocks noChangeArrowheads="1"/>
          </p:cNvSpPr>
          <p:nvPr/>
        </p:nvSpPr>
        <p:spPr bwMode="auto">
          <a:xfrm>
            <a:off x="5874898" y="4837723"/>
            <a:ext cx="231550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825" dirty="0"/>
              <a:t>Lähde: Tilastokeskus, tilinpäätösennakko</a:t>
            </a:r>
          </a:p>
        </p:txBody>
      </p:sp>
      <p:sp>
        <p:nvSpPr>
          <p:cNvPr id="22545" name="Alatunnisteen paikkamerkki 1"/>
          <p:cNvSpPr>
            <a:spLocks noGrp="1"/>
          </p:cNvSpPr>
          <p:nvPr>
            <p:ph type="ftr" sz="quarter" idx="4294967295"/>
          </p:nvPr>
        </p:nvSpPr>
        <p:spPr bwMode="auto">
          <a:xfrm>
            <a:off x="4121034" y="4840003"/>
            <a:ext cx="1188132" cy="2198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213" indent="-214313">
              <a:defRPr>
                <a:solidFill>
                  <a:schemeClr val="tx1"/>
                </a:solidFill>
                <a:latin typeface="Verdana" pitchFamily="34" charset="0"/>
              </a:defRPr>
            </a:lvl2pPr>
            <a:lvl3pPr marL="857250" indent="-171450">
              <a:defRPr>
                <a:solidFill>
                  <a:schemeClr val="tx1"/>
                </a:solidFill>
                <a:latin typeface="Verdana" pitchFamily="34" charset="0"/>
              </a:defRPr>
            </a:lvl3pPr>
            <a:lvl4pPr marL="1200150" indent="-171450">
              <a:defRPr>
                <a:solidFill>
                  <a:schemeClr val="tx1"/>
                </a:solidFill>
                <a:latin typeface="Verdana" pitchFamily="34" charset="0"/>
              </a:defRPr>
            </a:lvl4pPr>
            <a:lvl5pPr marL="1543050" indent="-171450">
              <a:defRPr>
                <a:solidFill>
                  <a:schemeClr val="tx1"/>
                </a:solidFill>
                <a:latin typeface="Verdana" pitchFamily="34" charset="0"/>
              </a:defRPr>
            </a:lvl5pPr>
            <a:lvl6pPr marL="1885950" indent="-171450" fontAlgn="base">
              <a:spcBef>
                <a:spcPct val="0"/>
              </a:spcBef>
              <a:spcAft>
                <a:spcPct val="0"/>
              </a:spcAft>
              <a:defRPr>
                <a:solidFill>
                  <a:schemeClr val="tx1"/>
                </a:solidFill>
                <a:latin typeface="Verdana" pitchFamily="34" charset="0"/>
              </a:defRPr>
            </a:lvl6pPr>
            <a:lvl7pPr marL="2228850" indent="-171450" fontAlgn="base">
              <a:spcBef>
                <a:spcPct val="0"/>
              </a:spcBef>
              <a:spcAft>
                <a:spcPct val="0"/>
              </a:spcAft>
              <a:defRPr>
                <a:solidFill>
                  <a:schemeClr val="tx1"/>
                </a:solidFill>
                <a:latin typeface="Verdana" pitchFamily="34" charset="0"/>
              </a:defRPr>
            </a:lvl7pPr>
            <a:lvl8pPr marL="2571750" indent="-171450" fontAlgn="base">
              <a:spcBef>
                <a:spcPct val="0"/>
              </a:spcBef>
              <a:spcAft>
                <a:spcPct val="0"/>
              </a:spcAft>
              <a:defRPr>
                <a:solidFill>
                  <a:schemeClr val="tx1"/>
                </a:solidFill>
                <a:latin typeface="Verdana" pitchFamily="34" charset="0"/>
              </a:defRPr>
            </a:lvl8pPr>
            <a:lvl9pPr marL="2914650" indent="-17145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675" dirty="0">
                <a:solidFill>
                  <a:schemeClr val="accent1"/>
                </a:solidFill>
              </a:rPr>
              <a:t>25.6.2018/mm</a:t>
            </a:r>
          </a:p>
        </p:txBody>
      </p:sp>
      <p:sp>
        <p:nvSpPr>
          <p:cNvPr id="18" name="Rectangle 18"/>
          <p:cNvSpPr>
            <a:spLocks noChangeArrowheads="1"/>
          </p:cNvSpPr>
          <p:nvPr/>
        </p:nvSpPr>
        <p:spPr bwMode="auto">
          <a:xfrm>
            <a:off x="1624826" y="128937"/>
            <a:ext cx="6246775" cy="519373"/>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sv-SE" sz="1875" dirty="0">
                <a:solidFill>
                  <a:srgbClr val="002060"/>
                </a:solidFill>
              </a:rPr>
              <a:t>Kommunernas och kommunkoncernernas lånestock</a:t>
            </a:r>
          </a:p>
          <a:p>
            <a:pPr algn="ctr">
              <a:lnSpc>
                <a:spcPct val="90000"/>
              </a:lnSpc>
            </a:pPr>
            <a:r>
              <a:rPr lang="sv-SE" sz="1875" dirty="0">
                <a:solidFill>
                  <a:srgbClr val="002060"/>
                </a:solidFill>
              </a:rPr>
              <a:t> enligt kommunstorlek 31.12.2017, €/inv.</a:t>
            </a:r>
          </a:p>
        </p:txBody>
      </p:sp>
    </p:spTree>
    <p:extLst>
      <p:ext uri="{BB962C8B-B14F-4D97-AF65-F5344CB8AC3E}">
        <p14:creationId xmlns:p14="http://schemas.microsoft.com/office/powerpoint/2010/main" val="37511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7"/>
          <p:cNvGraphicFramePr>
            <a:graphicFrameLocks noChangeAspect="1"/>
          </p:cNvGraphicFramePr>
          <p:nvPr/>
        </p:nvGraphicFramePr>
        <p:xfrm>
          <a:off x="1633538" y="1042988"/>
          <a:ext cx="6057900" cy="3058716"/>
        </p:xfrm>
        <a:graphic>
          <a:graphicData uri="http://schemas.openxmlformats.org/presentationml/2006/ole">
            <mc:AlternateContent xmlns:mc="http://schemas.openxmlformats.org/markup-compatibility/2006">
              <mc:Choice xmlns:v="urn:schemas-microsoft-com:vml" Requires="v">
                <p:oleObj spid="_x0000_s42046" name="Kaavio" r:id="rId4" imgW="16154706" imgH="8153672" progId="MSGraph.Chart.8">
                  <p:embed followColorScheme="full"/>
                </p:oleObj>
              </mc:Choice>
              <mc:Fallback>
                <p:oleObj name="Kaavio" r:id="rId4" imgW="16154706" imgH="8153672" progId="MSGraph.Chart.8">
                  <p:embed followColorScheme="full"/>
                  <p:pic>
                    <p:nvPicPr>
                      <p:cNvPr id="25602" name="Object 17"/>
                      <p:cNvPicPr>
                        <a:picLocks noChangeAspect="1" noChangeArrowheads="1"/>
                      </p:cNvPicPr>
                      <p:nvPr/>
                    </p:nvPicPr>
                    <p:blipFill>
                      <a:blip r:embed="rId5"/>
                      <a:srcRect/>
                      <a:stretch>
                        <a:fillRect/>
                      </a:stretch>
                    </p:blipFill>
                    <p:spPr bwMode="auto">
                      <a:xfrm>
                        <a:off x="1633538" y="1042988"/>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Rectangle 19"/>
          <p:cNvSpPr>
            <a:spLocks noChangeArrowheads="1"/>
          </p:cNvSpPr>
          <p:nvPr/>
        </p:nvSpPr>
        <p:spPr bwMode="white">
          <a:xfrm>
            <a:off x="7429500" y="4914900"/>
            <a:ext cx="539354"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fi-FI" sz="1350">
              <a:solidFill>
                <a:schemeClr val="accent1"/>
              </a:solidFill>
            </a:endParaRPr>
          </a:p>
        </p:txBody>
      </p:sp>
      <p:graphicFrame>
        <p:nvGraphicFramePr>
          <p:cNvPr id="25605" name="Object 20"/>
          <p:cNvGraphicFramePr>
            <a:graphicFrameLocks noChangeAspect="1"/>
          </p:cNvGraphicFramePr>
          <p:nvPr/>
        </p:nvGraphicFramePr>
        <p:xfrm>
          <a:off x="1633538" y="1042988"/>
          <a:ext cx="6057900" cy="3058716"/>
        </p:xfrm>
        <a:graphic>
          <a:graphicData uri="http://schemas.openxmlformats.org/presentationml/2006/ole">
            <mc:AlternateContent xmlns:mc="http://schemas.openxmlformats.org/markup-compatibility/2006">
              <mc:Choice xmlns:v="urn:schemas-microsoft-com:vml" Requires="v">
                <p:oleObj spid="_x0000_s42047" name="Kaavio" r:id="rId6" imgW="16154706" imgH="8153672" progId="MSGraph.Chart.8">
                  <p:embed followColorScheme="full"/>
                </p:oleObj>
              </mc:Choice>
              <mc:Fallback>
                <p:oleObj name="Kaavio" r:id="rId6" imgW="16154706" imgH="8153672" progId="MSGraph.Chart.8">
                  <p:embed followColorScheme="full"/>
                  <p:pic>
                    <p:nvPicPr>
                      <p:cNvPr id="25605" name="Object 20"/>
                      <p:cNvPicPr>
                        <a:picLocks noChangeAspect="1" noChangeArrowheads="1"/>
                      </p:cNvPicPr>
                      <p:nvPr/>
                    </p:nvPicPr>
                    <p:blipFill>
                      <a:blip r:embed="rId5"/>
                      <a:srcRect/>
                      <a:stretch>
                        <a:fillRect/>
                      </a:stretch>
                    </p:blipFill>
                    <p:spPr bwMode="auto">
                      <a:xfrm>
                        <a:off x="1633538" y="1042988"/>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21"/>
          <p:cNvGraphicFramePr>
            <a:graphicFrameLocks noChangeAspect="1"/>
          </p:cNvGraphicFramePr>
          <p:nvPr/>
        </p:nvGraphicFramePr>
        <p:xfrm>
          <a:off x="1652588" y="881063"/>
          <a:ext cx="6057900" cy="3058716"/>
        </p:xfrm>
        <a:graphic>
          <a:graphicData uri="http://schemas.openxmlformats.org/presentationml/2006/ole">
            <mc:AlternateContent xmlns:mc="http://schemas.openxmlformats.org/markup-compatibility/2006">
              <mc:Choice xmlns:v="urn:schemas-microsoft-com:vml" Requires="v">
                <p:oleObj spid="_x0000_s42048" name="Kaavio" r:id="rId7" imgW="16154706" imgH="8153672" progId="MSGraph.Chart.8">
                  <p:embed followColorScheme="full"/>
                </p:oleObj>
              </mc:Choice>
              <mc:Fallback>
                <p:oleObj name="Kaavio" r:id="rId7" imgW="16154706" imgH="8153672" progId="MSGraph.Chart.8">
                  <p:embed followColorScheme="full"/>
                  <p:pic>
                    <p:nvPicPr>
                      <p:cNvPr id="25606" name="Object 21"/>
                      <p:cNvPicPr>
                        <a:picLocks noChangeAspect="1" noChangeArrowheads="1"/>
                      </p:cNvPicPr>
                      <p:nvPr/>
                    </p:nvPicPr>
                    <p:blipFill>
                      <a:blip r:embed="rId5"/>
                      <a:srcRect/>
                      <a:stretch>
                        <a:fillRect/>
                      </a:stretch>
                    </p:blipFill>
                    <p:spPr bwMode="auto">
                      <a:xfrm>
                        <a:off x="1652588" y="881063"/>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2"/>
          <p:cNvGraphicFramePr>
            <a:graphicFrameLocks noChangeAspect="1"/>
          </p:cNvGraphicFramePr>
          <p:nvPr>
            <p:extLst>
              <p:ext uri="{D42A27DB-BD31-4B8C-83A1-F6EECF244321}">
                <p14:modId xmlns:p14="http://schemas.microsoft.com/office/powerpoint/2010/main" val="49601455"/>
              </p:ext>
            </p:extLst>
          </p:nvPr>
        </p:nvGraphicFramePr>
        <p:xfrm>
          <a:off x="785764" y="519373"/>
          <a:ext cx="7560839" cy="3924586"/>
        </p:xfrm>
        <a:graphic>
          <a:graphicData uri="http://schemas.openxmlformats.org/drawingml/2006/chart">
            <c:chart xmlns:c="http://schemas.openxmlformats.org/drawingml/2006/chart" xmlns:r="http://schemas.openxmlformats.org/officeDocument/2006/relationships" r:id="rId8"/>
          </a:graphicData>
        </a:graphic>
      </p:graphicFrame>
      <p:sp>
        <p:nvSpPr>
          <p:cNvPr id="25614" name="Text Box 75"/>
          <p:cNvSpPr txBox="1">
            <a:spLocks noChangeArrowheads="1"/>
          </p:cNvSpPr>
          <p:nvPr/>
        </p:nvSpPr>
        <p:spPr bwMode="auto">
          <a:xfrm>
            <a:off x="6333335" y="4831256"/>
            <a:ext cx="27543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a:t>Lähde: Tilastokeskus, tilinpäätösennakko</a:t>
            </a:r>
          </a:p>
        </p:txBody>
      </p:sp>
      <p:sp>
        <p:nvSpPr>
          <p:cNvPr id="23587" name="Alatunnisteen paikkamerkki 1"/>
          <p:cNvSpPr>
            <a:spLocks noGrp="1"/>
          </p:cNvSpPr>
          <p:nvPr>
            <p:ph type="ftr" sz="quarter" idx="4294967295"/>
          </p:nvPr>
        </p:nvSpPr>
        <p:spPr bwMode="auto">
          <a:xfrm>
            <a:off x="3750450" y="4841082"/>
            <a:ext cx="1685646" cy="1602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213" indent="-214313">
              <a:defRPr>
                <a:solidFill>
                  <a:schemeClr val="tx1"/>
                </a:solidFill>
                <a:latin typeface="Verdana" pitchFamily="34" charset="0"/>
              </a:defRPr>
            </a:lvl2pPr>
            <a:lvl3pPr marL="857250" indent="-171450">
              <a:defRPr>
                <a:solidFill>
                  <a:schemeClr val="tx1"/>
                </a:solidFill>
                <a:latin typeface="Verdana" pitchFamily="34" charset="0"/>
              </a:defRPr>
            </a:lvl3pPr>
            <a:lvl4pPr marL="1200150" indent="-171450">
              <a:defRPr>
                <a:solidFill>
                  <a:schemeClr val="tx1"/>
                </a:solidFill>
                <a:latin typeface="Verdana" pitchFamily="34" charset="0"/>
              </a:defRPr>
            </a:lvl4pPr>
            <a:lvl5pPr marL="1543050" indent="-171450">
              <a:defRPr>
                <a:solidFill>
                  <a:schemeClr val="tx1"/>
                </a:solidFill>
                <a:latin typeface="Verdana" pitchFamily="34" charset="0"/>
              </a:defRPr>
            </a:lvl5pPr>
            <a:lvl6pPr marL="1885950" indent="-171450" fontAlgn="base">
              <a:spcBef>
                <a:spcPct val="0"/>
              </a:spcBef>
              <a:spcAft>
                <a:spcPct val="0"/>
              </a:spcAft>
              <a:defRPr>
                <a:solidFill>
                  <a:schemeClr val="tx1"/>
                </a:solidFill>
                <a:latin typeface="Verdana" pitchFamily="34" charset="0"/>
              </a:defRPr>
            </a:lvl6pPr>
            <a:lvl7pPr marL="2228850" indent="-171450" fontAlgn="base">
              <a:spcBef>
                <a:spcPct val="0"/>
              </a:spcBef>
              <a:spcAft>
                <a:spcPct val="0"/>
              </a:spcAft>
              <a:defRPr>
                <a:solidFill>
                  <a:schemeClr val="tx1"/>
                </a:solidFill>
                <a:latin typeface="Verdana" pitchFamily="34" charset="0"/>
              </a:defRPr>
            </a:lvl7pPr>
            <a:lvl8pPr marL="2571750" indent="-171450" fontAlgn="base">
              <a:spcBef>
                <a:spcPct val="0"/>
              </a:spcBef>
              <a:spcAft>
                <a:spcPct val="0"/>
              </a:spcAft>
              <a:defRPr>
                <a:solidFill>
                  <a:schemeClr val="tx1"/>
                </a:solidFill>
                <a:latin typeface="Verdana" pitchFamily="34" charset="0"/>
              </a:defRPr>
            </a:lvl8pPr>
            <a:lvl9pPr marL="2914650" indent="-17145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675" dirty="0">
                <a:solidFill>
                  <a:schemeClr val="accent1"/>
                </a:solidFill>
              </a:rPr>
              <a:t>25.6.2018/mm</a:t>
            </a:r>
          </a:p>
        </p:txBody>
      </p:sp>
      <p:sp>
        <p:nvSpPr>
          <p:cNvPr id="15" name="Rectangle 18"/>
          <p:cNvSpPr>
            <a:spLocks noChangeArrowheads="1"/>
          </p:cNvSpPr>
          <p:nvPr/>
        </p:nvSpPr>
        <p:spPr bwMode="auto">
          <a:xfrm>
            <a:off x="1415045" y="0"/>
            <a:ext cx="6654707" cy="553998"/>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2000" dirty="0" err="1">
                <a:solidFill>
                  <a:srgbClr val="002060"/>
                </a:solidFill>
              </a:rPr>
              <a:t>Kommunernas</a:t>
            </a:r>
            <a:r>
              <a:rPr lang="fi-FI" sz="2000" dirty="0">
                <a:solidFill>
                  <a:srgbClr val="002060"/>
                </a:solidFill>
              </a:rPr>
              <a:t> </a:t>
            </a:r>
            <a:r>
              <a:rPr lang="fi-FI" sz="2000" dirty="0" err="1">
                <a:solidFill>
                  <a:srgbClr val="002060"/>
                </a:solidFill>
              </a:rPr>
              <a:t>och</a:t>
            </a:r>
            <a:r>
              <a:rPr lang="fi-FI" sz="2000" dirty="0">
                <a:solidFill>
                  <a:srgbClr val="002060"/>
                </a:solidFill>
              </a:rPr>
              <a:t> </a:t>
            </a:r>
            <a:r>
              <a:rPr lang="fi-FI" sz="2000" dirty="0" err="1">
                <a:solidFill>
                  <a:srgbClr val="002060"/>
                </a:solidFill>
              </a:rPr>
              <a:t>kommunkoncernernas</a:t>
            </a:r>
            <a:r>
              <a:rPr lang="fi-FI" sz="2000" dirty="0">
                <a:solidFill>
                  <a:srgbClr val="002060"/>
                </a:solidFill>
              </a:rPr>
              <a:t> </a:t>
            </a:r>
            <a:r>
              <a:rPr lang="fi-FI" sz="2000" dirty="0" err="1">
                <a:solidFill>
                  <a:srgbClr val="002060"/>
                </a:solidFill>
              </a:rPr>
              <a:t>lånestock</a:t>
            </a:r>
            <a:endParaRPr lang="fi-FI" sz="2000" dirty="0">
              <a:solidFill>
                <a:srgbClr val="002060"/>
              </a:solidFill>
            </a:endParaRPr>
          </a:p>
          <a:p>
            <a:pPr algn="ctr">
              <a:lnSpc>
                <a:spcPct val="90000"/>
              </a:lnSpc>
            </a:pPr>
            <a:r>
              <a:rPr lang="fi-FI" sz="2000" dirty="0">
                <a:solidFill>
                  <a:srgbClr val="002060"/>
                </a:solidFill>
              </a:rPr>
              <a:t> </a:t>
            </a:r>
            <a:r>
              <a:rPr lang="fi-FI" sz="2000" dirty="0" err="1">
                <a:solidFill>
                  <a:srgbClr val="002060"/>
                </a:solidFill>
              </a:rPr>
              <a:t>enligt</a:t>
            </a:r>
            <a:r>
              <a:rPr lang="fi-FI" sz="2000" dirty="0">
                <a:solidFill>
                  <a:srgbClr val="002060"/>
                </a:solidFill>
              </a:rPr>
              <a:t> </a:t>
            </a:r>
            <a:r>
              <a:rPr lang="fi-FI" sz="2000" dirty="0" err="1" smtClean="0">
                <a:solidFill>
                  <a:srgbClr val="002060"/>
                </a:solidFill>
              </a:rPr>
              <a:t>landskap</a:t>
            </a:r>
            <a:r>
              <a:rPr lang="fi-FI" sz="2000" dirty="0" smtClean="0">
                <a:solidFill>
                  <a:srgbClr val="002060"/>
                </a:solidFill>
              </a:rPr>
              <a:t> </a:t>
            </a:r>
            <a:r>
              <a:rPr lang="fi-FI" sz="2000" dirty="0">
                <a:solidFill>
                  <a:srgbClr val="002060"/>
                </a:solidFill>
              </a:rPr>
              <a:t>31.12.2017, €/</a:t>
            </a:r>
            <a:r>
              <a:rPr lang="fi-FI" sz="2000" dirty="0" err="1" smtClean="0">
                <a:solidFill>
                  <a:srgbClr val="002060"/>
                </a:solidFill>
              </a:rPr>
              <a:t>inv</a:t>
            </a:r>
            <a:r>
              <a:rPr lang="fi-FI" sz="2000" dirty="0" smtClean="0">
                <a:solidFill>
                  <a:srgbClr val="002060"/>
                </a:solidFill>
              </a:rPr>
              <a:t>.</a:t>
            </a:r>
            <a:endParaRPr lang="fi-FI" sz="1875" dirty="0">
              <a:solidFill>
                <a:srgbClr val="002060"/>
              </a:solidFill>
            </a:endParaRPr>
          </a:p>
        </p:txBody>
      </p:sp>
    </p:spTree>
    <p:extLst>
      <p:ext uri="{BB962C8B-B14F-4D97-AF65-F5344CB8AC3E}">
        <p14:creationId xmlns:p14="http://schemas.microsoft.com/office/powerpoint/2010/main" val="306346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1" name="Object 2"/>
          <p:cNvGraphicFramePr>
            <a:graphicFrameLocks noChangeAspect="1"/>
          </p:cNvGraphicFramePr>
          <p:nvPr/>
        </p:nvGraphicFramePr>
        <p:xfrm>
          <a:off x="1633538" y="934642"/>
          <a:ext cx="6057900" cy="3058715"/>
        </p:xfrm>
        <a:graphic>
          <a:graphicData uri="http://schemas.openxmlformats.org/presentationml/2006/ole">
            <mc:AlternateContent xmlns:mc="http://schemas.openxmlformats.org/markup-compatibility/2006">
              <mc:Choice xmlns:v="urn:schemas-microsoft-com:vml" Requires="v">
                <p:oleObj spid="_x0000_s43050" name="Kaavio" r:id="rId4" imgW="16154706" imgH="8153672" progId="MSGraph.Chart.8">
                  <p:embed followColorScheme="full"/>
                </p:oleObj>
              </mc:Choice>
              <mc:Fallback>
                <p:oleObj name="Kaavio" r:id="rId4" imgW="16154706" imgH="8153672" progId="MSGraph.Chart.8">
                  <p:embed followColorScheme="full"/>
                  <p:pic>
                    <p:nvPicPr>
                      <p:cNvPr id="43011" name="Object 2"/>
                      <p:cNvPicPr>
                        <a:picLocks noChangeAspect="1" noChangeArrowheads="1"/>
                      </p:cNvPicPr>
                      <p:nvPr/>
                    </p:nvPicPr>
                    <p:blipFill>
                      <a:blip r:embed="rId5"/>
                      <a:srcRect/>
                      <a:stretch>
                        <a:fillRect/>
                      </a:stretch>
                    </p:blipFill>
                    <p:spPr bwMode="auto">
                      <a:xfrm>
                        <a:off x="1633538" y="934642"/>
                        <a:ext cx="6057900" cy="3058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2" name="Rectangle 4"/>
          <p:cNvSpPr>
            <a:spLocks noChangeArrowheads="1"/>
          </p:cNvSpPr>
          <p:nvPr/>
        </p:nvSpPr>
        <p:spPr bwMode="white">
          <a:xfrm>
            <a:off x="7429500" y="4914900"/>
            <a:ext cx="539354"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fi-FI" sz="1350">
              <a:solidFill>
                <a:schemeClr val="accent1"/>
              </a:solidFill>
            </a:endParaRPr>
          </a:p>
        </p:txBody>
      </p:sp>
      <p:graphicFrame>
        <p:nvGraphicFramePr>
          <p:cNvPr id="43013" name="Object 5"/>
          <p:cNvGraphicFramePr>
            <a:graphicFrameLocks noChangeAspect="1"/>
          </p:cNvGraphicFramePr>
          <p:nvPr/>
        </p:nvGraphicFramePr>
        <p:xfrm>
          <a:off x="1656160" y="844155"/>
          <a:ext cx="6057900" cy="3058715"/>
        </p:xfrm>
        <a:graphic>
          <a:graphicData uri="http://schemas.openxmlformats.org/presentationml/2006/ole">
            <mc:AlternateContent xmlns:mc="http://schemas.openxmlformats.org/markup-compatibility/2006">
              <mc:Choice xmlns:v="urn:schemas-microsoft-com:vml" Requires="v">
                <p:oleObj spid="_x0000_s43051" name="Kaavio" r:id="rId6" imgW="16154706" imgH="8153672" progId="MSGraph.Chart.8">
                  <p:embed followColorScheme="full"/>
                </p:oleObj>
              </mc:Choice>
              <mc:Fallback>
                <p:oleObj name="Kaavio" r:id="rId6" imgW="16154706" imgH="8153672" progId="MSGraph.Chart.8">
                  <p:embed followColorScheme="full"/>
                  <p:pic>
                    <p:nvPicPr>
                      <p:cNvPr id="43013" name="Object 5"/>
                      <p:cNvPicPr>
                        <a:picLocks noChangeAspect="1" noChangeArrowheads="1"/>
                      </p:cNvPicPr>
                      <p:nvPr/>
                    </p:nvPicPr>
                    <p:blipFill>
                      <a:blip r:embed="rId5"/>
                      <a:srcRect/>
                      <a:stretch>
                        <a:fillRect/>
                      </a:stretch>
                    </p:blipFill>
                    <p:spPr bwMode="auto">
                      <a:xfrm>
                        <a:off x="1656160" y="844155"/>
                        <a:ext cx="6057900" cy="3058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6"/>
          <p:cNvGraphicFramePr>
            <a:graphicFrameLocks noChangeAspect="1"/>
          </p:cNvGraphicFramePr>
          <p:nvPr>
            <p:extLst>
              <p:ext uri="{D42A27DB-BD31-4B8C-83A1-F6EECF244321}">
                <p14:modId xmlns:p14="http://schemas.microsoft.com/office/powerpoint/2010/main" val="1592624580"/>
              </p:ext>
            </p:extLst>
          </p:nvPr>
        </p:nvGraphicFramePr>
        <p:xfrm>
          <a:off x="899592" y="465536"/>
          <a:ext cx="7506834" cy="4320461"/>
        </p:xfrm>
        <a:graphic>
          <a:graphicData uri="http://schemas.openxmlformats.org/drawingml/2006/chart">
            <c:chart xmlns:c="http://schemas.openxmlformats.org/drawingml/2006/chart" xmlns:r="http://schemas.openxmlformats.org/officeDocument/2006/relationships" r:id="rId7"/>
          </a:graphicData>
        </a:graphic>
      </p:graphicFrame>
      <p:sp>
        <p:nvSpPr>
          <p:cNvPr id="43015" name="Rectangle 7"/>
          <p:cNvSpPr>
            <a:spLocks noChangeArrowheads="1"/>
          </p:cNvSpPr>
          <p:nvPr/>
        </p:nvSpPr>
        <p:spPr bwMode="auto">
          <a:xfrm>
            <a:off x="1296783" y="102394"/>
            <a:ext cx="6498061" cy="276999"/>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dirty="0" err="1" smtClean="0">
                <a:solidFill>
                  <a:schemeClr val="tx2"/>
                </a:solidFill>
              </a:rPr>
              <a:t>Kommunkoncernernas</a:t>
            </a:r>
            <a:r>
              <a:rPr lang="fi-FI" dirty="0" smtClean="0">
                <a:solidFill>
                  <a:schemeClr val="tx2"/>
                </a:solidFill>
              </a:rPr>
              <a:t> </a:t>
            </a:r>
            <a:r>
              <a:rPr lang="fi-FI" dirty="0" err="1" smtClean="0">
                <a:solidFill>
                  <a:schemeClr val="tx2"/>
                </a:solidFill>
              </a:rPr>
              <a:t>lånestock</a:t>
            </a:r>
            <a:r>
              <a:rPr lang="fi-FI" dirty="0" smtClean="0">
                <a:solidFill>
                  <a:schemeClr val="tx2"/>
                </a:solidFill>
              </a:rPr>
              <a:t> </a:t>
            </a:r>
            <a:r>
              <a:rPr lang="fi-FI" dirty="0" err="1" smtClean="0">
                <a:solidFill>
                  <a:schemeClr val="tx2"/>
                </a:solidFill>
              </a:rPr>
              <a:t>åren</a:t>
            </a:r>
            <a:r>
              <a:rPr lang="fi-FI" dirty="0" smtClean="0">
                <a:solidFill>
                  <a:schemeClr val="tx2"/>
                </a:solidFill>
              </a:rPr>
              <a:t> 2000-2017</a:t>
            </a:r>
            <a:r>
              <a:rPr lang="fi-FI" dirty="0">
                <a:solidFill>
                  <a:schemeClr val="tx2"/>
                </a:solidFill>
              </a:rPr>
              <a:t>, </a:t>
            </a:r>
            <a:r>
              <a:rPr lang="fi-FI" dirty="0" smtClean="0">
                <a:solidFill>
                  <a:schemeClr val="tx2"/>
                </a:solidFill>
              </a:rPr>
              <a:t>md </a:t>
            </a:r>
            <a:r>
              <a:rPr lang="fi-FI" dirty="0">
                <a:solidFill>
                  <a:schemeClr val="tx2"/>
                </a:solidFill>
              </a:rPr>
              <a:t>€</a:t>
            </a:r>
          </a:p>
        </p:txBody>
      </p:sp>
      <p:sp>
        <p:nvSpPr>
          <p:cNvPr id="43016" name="Text Box 9"/>
          <p:cNvSpPr txBox="1">
            <a:spLocks noChangeArrowheads="1"/>
          </p:cNvSpPr>
          <p:nvPr/>
        </p:nvSpPr>
        <p:spPr bwMode="auto">
          <a:xfrm>
            <a:off x="7032413" y="4678371"/>
            <a:ext cx="2408112" cy="574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95000"/>
              </a:lnSpc>
            </a:pPr>
            <a:r>
              <a:rPr lang="fi-FI" sz="1100" dirty="0" err="1" smtClean="0"/>
              <a:t>Källa</a:t>
            </a:r>
            <a:r>
              <a:rPr lang="fi-FI" sz="1100" dirty="0" smtClean="0"/>
              <a:t>: </a:t>
            </a:r>
            <a:r>
              <a:rPr lang="fi-FI" sz="1100" dirty="0" err="1" smtClean="0"/>
              <a:t>Statisrtikcentralen</a:t>
            </a:r>
            <a:r>
              <a:rPr lang="fi-FI" sz="1100" dirty="0" smtClean="0"/>
              <a:t>, </a:t>
            </a:r>
            <a:r>
              <a:rPr lang="fi-FI" sz="1100" dirty="0" err="1" smtClean="0"/>
              <a:t>bokslutsprognos</a:t>
            </a:r>
            <a:endParaRPr lang="fi-FI" sz="1100" dirty="0" smtClean="0"/>
          </a:p>
          <a:p>
            <a:pPr eaLnBrk="1" hangingPunct="1">
              <a:lnSpc>
                <a:spcPct val="95000"/>
              </a:lnSpc>
            </a:pPr>
            <a:endParaRPr lang="fi-FI" sz="1100" dirty="0"/>
          </a:p>
        </p:txBody>
      </p:sp>
      <p:sp>
        <p:nvSpPr>
          <p:cNvPr id="43017" name="Text Box 23"/>
          <p:cNvSpPr txBox="1">
            <a:spLocks noChangeArrowheads="1"/>
          </p:cNvSpPr>
          <p:nvPr/>
        </p:nvSpPr>
        <p:spPr bwMode="auto">
          <a:xfrm>
            <a:off x="4085469" y="759452"/>
            <a:ext cx="26289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13,5</a:t>
            </a:r>
          </a:p>
        </p:txBody>
      </p:sp>
      <p:sp>
        <p:nvSpPr>
          <p:cNvPr id="43018" name="Text Box 24"/>
          <p:cNvSpPr txBox="1">
            <a:spLocks noChangeArrowheads="1"/>
          </p:cNvSpPr>
          <p:nvPr/>
        </p:nvSpPr>
        <p:spPr bwMode="auto">
          <a:xfrm>
            <a:off x="4247964" y="975089"/>
            <a:ext cx="26193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14,3</a:t>
            </a:r>
          </a:p>
        </p:txBody>
      </p:sp>
      <p:sp>
        <p:nvSpPr>
          <p:cNvPr id="43019" name="Text Box 25"/>
          <p:cNvSpPr txBox="1">
            <a:spLocks noChangeArrowheads="1"/>
          </p:cNvSpPr>
          <p:nvPr/>
        </p:nvSpPr>
        <p:spPr bwMode="auto">
          <a:xfrm>
            <a:off x="4463511" y="1221601"/>
            <a:ext cx="26289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15,5</a:t>
            </a:r>
          </a:p>
        </p:txBody>
      </p:sp>
      <p:sp>
        <p:nvSpPr>
          <p:cNvPr id="43020" name="Text Box 26"/>
          <p:cNvSpPr txBox="1">
            <a:spLocks noChangeArrowheads="1"/>
          </p:cNvSpPr>
          <p:nvPr/>
        </p:nvSpPr>
        <p:spPr bwMode="auto">
          <a:xfrm>
            <a:off x="4733541" y="1407524"/>
            <a:ext cx="26289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16,8</a:t>
            </a:r>
          </a:p>
        </p:txBody>
      </p:sp>
      <p:sp>
        <p:nvSpPr>
          <p:cNvPr id="43021" name="Text Box 27"/>
          <p:cNvSpPr txBox="1">
            <a:spLocks noChangeArrowheads="1"/>
          </p:cNvSpPr>
          <p:nvPr/>
        </p:nvSpPr>
        <p:spPr bwMode="auto">
          <a:xfrm>
            <a:off x="4949565" y="1623548"/>
            <a:ext cx="26289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18,0</a:t>
            </a:r>
          </a:p>
        </p:txBody>
      </p:sp>
      <p:sp>
        <p:nvSpPr>
          <p:cNvPr id="43022" name="Text Box 28"/>
          <p:cNvSpPr txBox="1">
            <a:spLocks noChangeArrowheads="1"/>
          </p:cNvSpPr>
          <p:nvPr/>
        </p:nvSpPr>
        <p:spPr bwMode="auto">
          <a:xfrm>
            <a:off x="5112060" y="1839185"/>
            <a:ext cx="30785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18,9</a:t>
            </a:r>
          </a:p>
        </p:txBody>
      </p:sp>
      <p:sp>
        <p:nvSpPr>
          <p:cNvPr id="43023" name="Text Box 29"/>
          <p:cNvSpPr txBox="1">
            <a:spLocks noChangeArrowheads="1"/>
          </p:cNvSpPr>
          <p:nvPr/>
        </p:nvSpPr>
        <p:spPr bwMode="auto">
          <a:xfrm>
            <a:off x="5273601" y="2055596"/>
            <a:ext cx="26289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19,8</a:t>
            </a:r>
          </a:p>
        </p:txBody>
      </p:sp>
      <p:sp>
        <p:nvSpPr>
          <p:cNvPr id="43024" name="Text Box 30"/>
          <p:cNvSpPr txBox="1">
            <a:spLocks noChangeArrowheads="1"/>
          </p:cNvSpPr>
          <p:nvPr/>
        </p:nvSpPr>
        <p:spPr bwMode="auto">
          <a:xfrm>
            <a:off x="7866366" y="3999425"/>
            <a:ext cx="37010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33,8</a:t>
            </a:r>
          </a:p>
        </p:txBody>
      </p:sp>
      <p:sp>
        <p:nvSpPr>
          <p:cNvPr id="43025" name="Text Box 31"/>
          <p:cNvSpPr txBox="1">
            <a:spLocks noChangeArrowheads="1"/>
          </p:cNvSpPr>
          <p:nvPr/>
        </p:nvSpPr>
        <p:spPr bwMode="auto">
          <a:xfrm>
            <a:off x="3977457" y="543428"/>
            <a:ext cx="26289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12,7</a:t>
            </a:r>
          </a:p>
        </p:txBody>
      </p:sp>
      <p:sp>
        <p:nvSpPr>
          <p:cNvPr id="43026" name="Text Box 32"/>
          <p:cNvSpPr txBox="1">
            <a:spLocks noChangeArrowheads="1"/>
          </p:cNvSpPr>
          <p:nvPr/>
        </p:nvSpPr>
        <p:spPr bwMode="auto">
          <a:xfrm>
            <a:off x="5443712" y="2271620"/>
            <a:ext cx="26289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20,8</a:t>
            </a:r>
          </a:p>
        </p:txBody>
      </p:sp>
      <p:sp>
        <p:nvSpPr>
          <p:cNvPr id="43027" name="Text Box 30"/>
          <p:cNvSpPr txBox="1">
            <a:spLocks noChangeArrowheads="1"/>
          </p:cNvSpPr>
          <p:nvPr/>
        </p:nvSpPr>
        <p:spPr bwMode="auto">
          <a:xfrm>
            <a:off x="5821754" y="2487644"/>
            <a:ext cx="26289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22,8</a:t>
            </a:r>
          </a:p>
        </p:txBody>
      </p:sp>
      <p:sp>
        <p:nvSpPr>
          <p:cNvPr id="21" name="Text Box 30"/>
          <p:cNvSpPr txBox="1">
            <a:spLocks noChangeArrowheads="1"/>
          </p:cNvSpPr>
          <p:nvPr/>
        </p:nvSpPr>
        <p:spPr bwMode="auto">
          <a:xfrm>
            <a:off x="6199200" y="2703668"/>
            <a:ext cx="26289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24,6</a:t>
            </a:r>
          </a:p>
        </p:txBody>
      </p:sp>
      <p:sp>
        <p:nvSpPr>
          <p:cNvPr id="22" name="Text Box 30"/>
          <p:cNvSpPr txBox="1">
            <a:spLocks noChangeArrowheads="1"/>
          </p:cNvSpPr>
          <p:nvPr/>
        </p:nvSpPr>
        <p:spPr bwMode="auto">
          <a:xfrm>
            <a:off x="6353798" y="2919305"/>
            <a:ext cx="26289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25,5</a:t>
            </a:r>
          </a:p>
        </p:txBody>
      </p:sp>
      <p:sp>
        <p:nvSpPr>
          <p:cNvPr id="23" name="Text Box 30"/>
          <p:cNvSpPr txBox="1">
            <a:spLocks noChangeArrowheads="1"/>
          </p:cNvSpPr>
          <p:nvPr/>
        </p:nvSpPr>
        <p:spPr bwMode="auto">
          <a:xfrm>
            <a:off x="6677834" y="3135329"/>
            <a:ext cx="26289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27,4</a:t>
            </a:r>
          </a:p>
        </p:txBody>
      </p:sp>
      <p:sp>
        <p:nvSpPr>
          <p:cNvPr id="24" name="Text Box 30"/>
          <p:cNvSpPr txBox="1">
            <a:spLocks noChangeArrowheads="1"/>
          </p:cNvSpPr>
          <p:nvPr/>
        </p:nvSpPr>
        <p:spPr bwMode="auto">
          <a:xfrm>
            <a:off x="7217894" y="3358175"/>
            <a:ext cx="26289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30,2</a:t>
            </a:r>
          </a:p>
        </p:txBody>
      </p:sp>
      <p:sp>
        <p:nvSpPr>
          <p:cNvPr id="25" name="Text Box 30"/>
          <p:cNvSpPr txBox="1">
            <a:spLocks noChangeArrowheads="1"/>
          </p:cNvSpPr>
          <p:nvPr/>
        </p:nvSpPr>
        <p:spPr bwMode="auto">
          <a:xfrm>
            <a:off x="7487924" y="3567377"/>
            <a:ext cx="26289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31,6</a:t>
            </a:r>
          </a:p>
        </p:txBody>
      </p:sp>
      <p:sp>
        <p:nvSpPr>
          <p:cNvPr id="26" name="Alatunnisteen paikkamerkki 1"/>
          <p:cNvSpPr txBox="1">
            <a:spLocks/>
          </p:cNvSpPr>
          <p:nvPr/>
        </p:nvSpPr>
        <p:spPr bwMode="auto">
          <a:xfrm>
            <a:off x="4247965" y="4859591"/>
            <a:ext cx="1134126" cy="1792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defPPr>
              <a:defRPr lang="fi-FI"/>
            </a:defPPr>
            <a:lvl1pPr algn="l" rtl="0" fontAlgn="base">
              <a:spcBef>
                <a:spcPct val="0"/>
              </a:spcBef>
              <a:spcAft>
                <a:spcPct val="0"/>
              </a:spcAft>
              <a:defRPr sz="1000" kern="1200">
                <a:solidFill>
                  <a:schemeClr val="tx1"/>
                </a:solidFill>
                <a:latin typeface="Verdana" pitchFamily="34" charset="0"/>
                <a:ea typeface="+mn-ea"/>
                <a:cs typeface="Arial" charset="0"/>
              </a:defRPr>
            </a:lvl1pPr>
            <a:lvl2pPr marL="742950" indent="-285750" algn="l" rtl="0" fontAlgn="base">
              <a:spcBef>
                <a:spcPct val="0"/>
              </a:spcBef>
              <a:spcAft>
                <a:spcPct val="0"/>
              </a:spcAft>
              <a:defRPr sz="1000" kern="1200">
                <a:solidFill>
                  <a:schemeClr val="tx1"/>
                </a:solidFill>
                <a:latin typeface="Verdana" pitchFamily="34" charset="0"/>
                <a:ea typeface="+mn-ea"/>
                <a:cs typeface="Arial" charset="0"/>
              </a:defRPr>
            </a:lvl2pPr>
            <a:lvl3pPr marL="1143000" indent="-228600" algn="l" rtl="0" fontAlgn="base">
              <a:spcBef>
                <a:spcPct val="0"/>
              </a:spcBef>
              <a:spcAft>
                <a:spcPct val="0"/>
              </a:spcAft>
              <a:defRPr sz="1000" kern="1200">
                <a:solidFill>
                  <a:schemeClr val="tx1"/>
                </a:solidFill>
                <a:latin typeface="Verdana" pitchFamily="34" charset="0"/>
                <a:ea typeface="+mn-ea"/>
                <a:cs typeface="Arial" charset="0"/>
              </a:defRPr>
            </a:lvl3pPr>
            <a:lvl4pPr marL="1600200" indent="-228600" algn="l" rtl="0" fontAlgn="base">
              <a:spcBef>
                <a:spcPct val="0"/>
              </a:spcBef>
              <a:spcAft>
                <a:spcPct val="0"/>
              </a:spcAft>
              <a:defRPr sz="1000" kern="1200">
                <a:solidFill>
                  <a:schemeClr val="tx1"/>
                </a:solidFill>
                <a:latin typeface="Verdana" pitchFamily="34" charset="0"/>
                <a:ea typeface="+mn-ea"/>
                <a:cs typeface="Arial" charset="0"/>
              </a:defRPr>
            </a:lvl4pPr>
            <a:lvl5pPr marL="2057400" indent="-228600" algn="l" rtl="0" fontAlgn="base">
              <a:spcBef>
                <a:spcPct val="0"/>
              </a:spcBef>
              <a:spcAft>
                <a:spcPct val="0"/>
              </a:spcAft>
              <a:defRPr sz="1000" kern="1200">
                <a:solidFill>
                  <a:schemeClr val="tx1"/>
                </a:solidFill>
                <a:latin typeface="Verdana" pitchFamily="34" charset="0"/>
                <a:ea typeface="+mn-ea"/>
                <a:cs typeface="Arial" charset="0"/>
              </a:defRPr>
            </a:lvl5pPr>
            <a:lvl6pPr marL="25146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6pPr>
            <a:lvl7pPr marL="29718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7pPr>
            <a:lvl8pPr marL="34290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8pPr>
            <a:lvl9pPr marL="38862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9pPr>
          </a:lstStyle>
          <a:p>
            <a:pPr>
              <a:defRPr/>
            </a:pPr>
            <a:r>
              <a:rPr lang="fi-FI" sz="675" dirty="0">
                <a:solidFill>
                  <a:schemeClr val="accent1"/>
                </a:solidFill>
              </a:rPr>
              <a:t>25.6.2018/mm</a:t>
            </a:r>
          </a:p>
        </p:txBody>
      </p:sp>
      <p:sp>
        <p:nvSpPr>
          <p:cNvPr id="27" name="Text Box 30"/>
          <p:cNvSpPr txBox="1">
            <a:spLocks noChangeArrowheads="1"/>
          </p:cNvSpPr>
          <p:nvPr/>
        </p:nvSpPr>
        <p:spPr bwMode="auto">
          <a:xfrm>
            <a:off x="7650342" y="3783401"/>
            <a:ext cx="37010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900" dirty="0">
                <a:solidFill>
                  <a:srgbClr val="002060"/>
                </a:solidFill>
              </a:rPr>
              <a:t>32,8</a:t>
            </a:r>
          </a:p>
        </p:txBody>
      </p:sp>
    </p:spTree>
    <p:extLst>
      <p:ext uri="{BB962C8B-B14F-4D97-AF65-F5344CB8AC3E}">
        <p14:creationId xmlns:p14="http://schemas.microsoft.com/office/powerpoint/2010/main" val="1626844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23528" y="195486"/>
            <a:ext cx="8496944" cy="392873"/>
          </a:xfrm>
        </p:spPr>
        <p:txBody>
          <a:bodyPr>
            <a:noAutofit/>
          </a:bodyPr>
          <a:lstStyle/>
          <a:p>
            <a:pPr algn="ctr" defTabSz="685800">
              <a:spcBef>
                <a:spcPts val="0"/>
              </a:spcBef>
              <a:defRPr/>
            </a:pPr>
            <a:r>
              <a:rPr lang="fi-FI" sz="1800" kern="0" dirty="0" err="1"/>
              <a:t>Kommunernas</a:t>
            </a:r>
            <a:r>
              <a:rPr lang="fi-FI" sz="1800" kern="0" dirty="0"/>
              <a:t> </a:t>
            </a:r>
            <a:r>
              <a:rPr lang="fi-FI" sz="1800" kern="0" dirty="0" err="1"/>
              <a:t>och</a:t>
            </a:r>
            <a:r>
              <a:rPr lang="fi-FI" sz="1800" kern="0" dirty="0"/>
              <a:t> </a:t>
            </a:r>
            <a:r>
              <a:rPr lang="fi-FI" sz="1800" kern="0" dirty="0" err="1"/>
              <a:t>samkommunernas</a:t>
            </a:r>
            <a:r>
              <a:rPr lang="fi-FI" sz="1800" kern="0" dirty="0"/>
              <a:t> </a:t>
            </a:r>
            <a:br>
              <a:rPr lang="fi-FI" sz="1800" kern="0" dirty="0"/>
            </a:br>
            <a:r>
              <a:rPr lang="fi-FI" sz="1800" kern="0" dirty="0"/>
              <a:t>låneskötselbidrag1</a:t>
            </a:r>
            <a:r>
              <a:rPr lang="fi-FI" sz="1800" kern="0" baseline="30000" dirty="0" smtClean="0"/>
              <a:t>)</a:t>
            </a:r>
            <a:r>
              <a:rPr lang="fi-FI" sz="1800" kern="0" dirty="0" smtClean="0"/>
              <a:t> 1997-2017</a:t>
            </a:r>
            <a:endParaRPr lang="fi-FI" sz="1350" kern="0" dirty="0">
              <a:solidFill>
                <a:srgbClr val="FF0000"/>
              </a:solidFill>
            </a:endParaRPr>
          </a:p>
        </p:txBody>
      </p:sp>
      <p:graphicFrame>
        <p:nvGraphicFramePr>
          <p:cNvPr id="3" name="Object 3"/>
          <p:cNvGraphicFramePr>
            <a:graphicFrameLocks noChangeAspect="1"/>
          </p:cNvGraphicFramePr>
          <p:nvPr>
            <p:extLst>
              <p:ext uri="{D42A27DB-BD31-4B8C-83A1-F6EECF244321}">
                <p14:modId xmlns:p14="http://schemas.microsoft.com/office/powerpoint/2010/main" val="2006934161"/>
              </p:ext>
            </p:extLst>
          </p:nvPr>
        </p:nvGraphicFramePr>
        <p:xfrm>
          <a:off x="899592" y="470100"/>
          <a:ext cx="7488832" cy="328978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6012160" y="4876006"/>
            <a:ext cx="2808312" cy="21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788" kern="0" dirty="0" err="1" smtClean="0">
                <a:solidFill>
                  <a:srgbClr val="002E63"/>
                </a:solidFill>
              </a:rPr>
              <a:t>Källa</a:t>
            </a:r>
            <a:r>
              <a:rPr lang="fi-FI" sz="788" kern="0" dirty="0" smtClean="0">
                <a:solidFill>
                  <a:srgbClr val="002E63"/>
                </a:solidFill>
              </a:rPr>
              <a:t>: </a:t>
            </a:r>
            <a:r>
              <a:rPr lang="fi-FI" sz="788" kern="0" dirty="0" err="1" smtClean="0">
                <a:solidFill>
                  <a:srgbClr val="002E63"/>
                </a:solidFill>
              </a:rPr>
              <a:t>Statistikcentralen</a:t>
            </a:r>
            <a:endParaRPr lang="fi-FI" sz="788" kern="0" dirty="0">
              <a:solidFill>
                <a:srgbClr val="002E63"/>
              </a:solidFill>
            </a:endParaRPr>
          </a:p>
        </p:txBody>
      </p:sp>
      <p:sp>
        <p:nvSpPr>
          <p:cNvPr id="6" name="Tekstiruutu 5"/>
          <p:cNvSpPr txBox="1"/>
          <p:nvPr/>
        </p:nvSpPr>
        <p:spPr>
          <a:xfrm>
            <a:off x="755576" y="3723878"/>
            <a:ext cx="8064896" cy="923330"/>
          </a:xfrm>
          <a:prstGeom prst="rect">
            <a:avLst/>
          </a:prstGeom>
          <a:noFill/>
        </p:spPr>
        <p:txBody>
          <a:bodyPr wrap="square" rtlCol="0">
            <a:spAutoFit/>
          </a:bodyPr>
          <a:lstStyle/>
          <a:p>
            <a:r>
              <a:rPr lang="sv-SE" sz="900" dirty="0"/>
              <a:t> 1) Låneskötselbidraget visar hur kommunens inkomstfinansiering räcker till för betalning av räntor och amorteringar på främmande kapital = (Årsbidrag + Räntekostnader) / (Räntekostnader + Låneamorteringar)</a:t>
            </a:r>
          </a:p>
          <a:p>
            <a:r>
              <a:rPr lang="sv-SE" sz="900" dirty="0"/>
              <a:t>Kommunens låneskötselförmåga är god om värdet för nyckeltalet överstiger 2, tillfredsställande om nyckeltalets värde är 1–2 och svag om nyckeltalets värde är mindre än ett. I dessa fall måste man ta mera lån för att sköta det främmande kapitalet, realisera egendomen eller minska på likvida medel.</a:t>
            </a:r>
          </a:p>
          <a:p>
            <a:r>
              <a:rPr lang="sv-SE" sz="900" b="1" dirty="0"/>
              <a:t>Kommunernas och samkommunernas låneskötselbidrag har under åren 1997-2016 varit i medeltal 1,7</a:t>
            </a:r>
          </a:p>
        </p:txBody>
      </p:sp>
      <p:sp>
        <p:nvSpPr>
          <p:cNvPr id="7" name="Alatunnisteen paikkamerkki 1"/>
          <p:cNvSpPr txBox="1">
            <a:spLocks/>
          </p:cNvSpPr>
          <p:nvPr/>
        </p:nvSpPr>
        <p:spPr bwMode="auto">
          <a:xfrm>
            <a:off x="4139952" y="4912784"/>
            <a:ext cx="1134126" cy="1792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defPPr>
              <a:defRPr lang="fi-FI"/>
            </a:defPPr>
            <a:lvl1pPr algn="l" rtl="0" fontAlgn="base">
              <a:spcBef>
                <a:spcPct val="0"/>
              </a:spcBef>
              <a:spcAft>
                <a:spcPct val="0"/>
              </a:spcAft>
              <a:defRPr sz="1000" kern="1200">
                <a:solidFill>
                  <a:schemeClr val="tx1"/>
                </a:solidFill>
                <a:latin typeface="Verdana" pitchFamily="34" charset="0"/>
                <a:ea typeface="+mn-ea"/>
                <a:cs typeface="Arial" charset="0"/>
              </a:defRPr>
            </a:lvl1pPr>
            <a:lvl2pPr marL="742950" indent="-285750" algn="l" rtl="0" fontAlgn="base">
              <a:spcBef>
                <a:spcPct val="0"/>
              </a:spcBef>
              <a:spcAft>
                <a:spcPct val="0"/>
              </a:spcAft>
              <a:defRPr sz="1000" kern="1200">
                <a:solidFill>
                  <a:schemeClr val="tx1"/>
                </a:solidFill>
                <a:latin typeface="Verdana" pitchFamily="34" charset="0"/>
                <a:ea typeface="+mn-ea"/>
                <a:cs typeface="Arial" charset="0"/>
              </a:defRPr>
            </a:lvl2pPr>
            <a:lvl3pPr marL="1143000" indent="-228600" algn="l" rtl="0" fontAlgn="base">
              <a:spcBef>
                <a:spcPct val="0"/>
              </a:spcBef>
              <a:spcAft>
                <a:spcPct val="0"/>
              </a:spcAft>
              <a:defRPr sz="1000" kern="1200">
                <a:solidFill>
                  <a:schemeClr val="tx1"/>
                </a:solidFill>
                <a:latin typeface="Verdana" pitchFamily="34" charset="0"/>
                <a:ea typeface="+mn-ea"/>
                <a:cs typeface="Arial" charset="0"/>
              </a:defRPr>
            </a:lvl3pPr>
            <a:lvl4pPr marL="1600200" indent="-228600" algn="l" rtl="0" fontAlgn="base">
              <a:spcBef>
                <a:spcPct val="0"/>
              </a:spcBef>
              <a:spcAft>
                <a:spcPct val="0"/>
              </a:spcAft>
              <a:defRPr sz="1000" kern="1200">
                <a:solidFill>
                  <a:schemeClr val="tx1"/>
                </a:solidFill>
                <a:latin typeface="Verdana" pitchFamily="34" charset="0"/>
                <a:ea typeface="+mn-ea"/>
                <a:cs typeface="Arial" charset="0"/>
              </a:defRPr>
            </a:lvl4pPr>
            <a:lvl5pPr marL="2057400" indent="-228600" algn="l" rtl="0" fontAlgn="base">
              <a:spcBef>
                <a:spcPct val="0"/>
              </a:spcBef>
              <a:spcAft>
                <a:spcPct val="0"/>
              </a:spcAft>
              <a:defRPr sz="1000" kern="1200">
                <a:solidFill>
                  <a:schemeClr val="tx1"/>
                </a:solidFill>
                <a:latin typeface="Verdana" pitchFamily="34" charset="0"/>
                <a:ea typeface="+mn-ea"/>
                <a:cs typeface="Arial" charset="0"/>
              </a:defRPr>
            </a:lvl5pPr>
            <a:lvl6pPr marL="25146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6pPr>
            <a:lvl7pPr marL="29718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7pPr>
            <a:lvl8pPr marL="34290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8pPr>
            <a:lvl9pPr marL="38862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9pPr>
          </a:lstStyle>
          <a:p>
            <a:pPr>
              <a:defRPr/>
            </a:pPr>
            <a:r>
              <a:rPr lang="fi-FI" sz="675" dirty="0" smtClean="0">
                <a:solidFill>
                  <a:schemeClr val="accent1"/>
                </a:solidFill>
              </a:rPr>
              <a:t>17.8.2018/mm</a:t>
            </a:r>
            <a:endParaRPr lang="fi-FI" sz="675" dirty="0">
              <a:solidFill>
                <a:schemeClr val="accent1"/>
              </a:solidFill>
            </a:endParaRPr>
          </a:p>
        </p:txBody>
      </p:sp>
    </p:spTree>
    <p:extLst>
      <p:ext uri="{BB962C8B-B14F-4D97-AF65-F5344CB8AC3E}">
        <p14:creationId xmlns:p14="http://schemas.microsoft.com/office/powerpoint/2010/main" val="3584996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9"/>
          <p:cNvGraphicFramePr>
            <a:graphicFrameLocks noChangeAspect="1"/>
          </p:cNvGraphicFramePr>
          <p:nvPr>
            <p:extLst>
              <p:ext uri="{D42A27DB-BD31-4B8C-83A1-F6EECF244321}">
                <p14:modId xmlns:p14="http://schemas.microsoft.com/office/powerpoint/2010/main" val="3416919175"/>
              </p:ext>
            </p:extLst>
          </p:nvPr>
        </p:nvGraphicFramePr>
        <p:xfrm>
          <a:off x="953598" y="693964"/>
          <a:ext cx="7362817" cy="36059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1619672" y="4404941"/>
            <a:ext cx="577864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spcBef>
                <a:spcPct val="50000"/>
              </a:spcBef>
            </a:pPr>
            <a:r>
              <a:rPr lang="sv-SE" sz="900" dirty="0" smtClean="0"/>
              <a:t>1) Ränteutgifterna </a:t>
            </a:r>
            <a:r>
              <a:rPr lang="sv-SE" sz="900" dirty="0"/>
              <a:t>enligt resultaträkningen dividerat med lånestocken år t och t-1</a:t>
            </a:r>
          </a:p>
        </p:txBody>
      </p:sp>
      <p:sp>
        <p:nvSpPr>
          <p:cNvPr id="9" name="Rectangle 2"/>
          <p:cNvSpPr>
            <a:spLocks noGrp="1" noChangeArrowheads="1"/>
          </p:cNvSpPr>
          <p:nvPr>
            <p:ph type="title"/>
          </p:nvPr>
        </p:nvSpPr>
        <p:spPr>
          <a:xfrm>
            <a:off x="1691680" y="289352"/>
            <a:ext cx="6552728" cy="439880"/>
          </a:xfrm>
        </p:spPr>
        <p:txBody>
          <a:bodyPr>
            <a:noAutofit/>
          </a:bodyPr>
          <a:lstStyle/>
          <a:p>
            <a:pPr algn="ctr" eaLnBrk="1" hangingPunct="1"/>
            <a:r>
              <a:rPr lang="fi-FI" sz="2000" dirty="0" err="1" smtClean="0"/>
              <a:t>Genomsnittsräntan</a:t>
            </a:r>
            <a:r>
              <a:rPr lang="fi-FI" sz="2000" dirty="0" smtClean="0"/>
              <a:t> för </a:t>
            </a:r>
            <a:r>
              <a:rPr lang="fi-FI" sz="2000" dirty="0" err="1" smtClean="0"/>
              <a:t>kommunernas</a:t>
            </a:r>
            <a:r>
              <a:rPr lang="fi-FI" sz="2000" dirty="0" smtClean="0"/>
              <a:t> </a:t>
            </a:r>
            <a:r>
              <a:rPr lang="fi-FI" sz="2000" dirty="0" err="1" smtClean="0"/>
              <a:t>lånestock</a:t>
            </a:r>
            <a:r>
              <a:rPr lang="fi-FI" sz="2000" dirty="0" smtClean="0"/>
              <a:t> 1997-2017, </a:t>
            </a:r>
            <a:r>
              <a:rPr lang="fi-FI" sz="2000" dirty="0"/>
              <a:t>%</a:t>
            </a:r>
          </a:p>
        </p:txBody>
      </p:sp>
      <p:sp>
        <p:nvSpPr>
          <p:cNvPr id="10" name="Text Box 6"/>
          <p:cNvSpPr txBox="1">
            <a:spLocks noChangeArrowheads="1"/>
          </p:cNvSpPr>
          <p:nvPr/>
        </p:nvSpPr>
        <p:spPr bwMode="auto">
          <a:xfrm>
            <a:off x="5652120" y="4785826"/>
            <a:ext cx="2907323" cy="12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lvl="1" algn="l" eaLnBrk="1" hangingPunct="1">
              <a:spcBef>
                <a:spcPct val="50000"/>
              </a:spcBef>
            </a:pPr>
            <a:r>
              <a:rPr lang="fi-FI" sz="825" dirty="0" err="1" smtClean="0"/>
              <a:t>Källa</a:t>
            </a:r>
            <a:r>
              <a:rPr lang="fi-FI" sz="825" dirty="0" smtClean="0"/>
              <a:t>: </a:t>
            </a:r>
            <a:r>
              <a:rPr lang="fi-FI" sz="825" dirty="0" err="1" smtClean="0"/>
              <a:t>Statistikcentralen</a:t>
            </a:r>
            <a:r>
              <a:rPr lang="fi-FI" sz="825" dirty="0" smtClean="0"/>
              <a:t>, FM</a:t>
            </a:r>
            <a:endParaRPr lang="fi-FI" sz="825" dirty="0"/>
          </a:p>
        </p:txBody>
      </p:sp>
      <p:sp>
        <p:nvSpPr>
          <p:cNvPr id="6" name="Alatunnisteen paikkamerkki 1"/>
          <p:cNvSpPr txBox="1">
            <a:spLocks/>
          </p:cNvSpPr>
          <p:nvPr/>
        </p:nvSpPr>
        <p:spPr bwMode="auto">
          <a:xfrm>
            <a:off x="4139952" y="4912784"/>
            <a:ext cx="1134126" cy="1792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defPPr>
              <a:defRPr lang="fi-FI"/>
            </a:defPPr>
            <a:lvl1pPr algn="l" rtl="0" fontAlgn="base">
              <a:spcBef>
                <a:spcPct val="0"/>
              </a:spcBef>
              <a:spcAft>
                <a:spcPct val="0"/>
              </a:spcAft>
              <a:defRPr sz="1000" kern="1200">
                <a:solidFill>
                  <a:schemeClr val="tx1"/>
                </a:solidFill>
                <a:latin typeface="Verdana" pitchFamily="34" charset="0"/>
                <a:ea typeface="+mn-ea"/>
                <a:cs typeface="Arial" charset="0"/>
              </a:defRPr>
            </a:lvl1pPr>
            <a:lvl2pPr marL="742950" indent="-285750" algn="l" rtl="0" fontAlgn="base">
              <a:spcBef>
                <a:spcPct val="0"/>
              </a:spcBef>
              <a:spcAft>
                <a:spcPct val="0"/>
              </a:spcAft>
              <a:defRPr sz="1000" kern="1200">
                <a:solidFill>
                  <a:schemeClr val="tx1"/>
                </a:solidFill>
                <a:latin typeface="Verdana" pitchFamily="34" charset="0"/>
                <a:ea typeface="+mn-ea"/>
                <a:cs typeface="Arial" charset="0"/>
              </a:defRPr>
            </a:lvl2pPr>
            <a:lvl3pPr marL="1143000" indent="-228600" algn="l" rtl="0" fontAlgn="base">
              <a:spcBef>
                <a:spcPct val="0"/>
              </a:spcBef>
              <a:spcAft>
                <a:spcPct val="0"/>
              </a:spcAft>
              <a:defRPr sz="1000" kern="1200">
                <a:solidFill>
                  <a:schemeClr val="tx1"/>
                </a:solidFill>
                <a:latin typeface="Verdana" pitchFamily="34" charset="0"/>
                <a:ea typeface="+mn-ea"/>
                <a:cs typeface="Arial" charset="0"/>
              </a:defRPr>
            </a:lvl3pPr>
            <a:lvl4pPr marL="1600200" indent="-228600" algn="l" rtl="0" fontAlgn="base">
              <a:spcBef>
                <a:spcPct val="0"/>
              </a:spcBef>
              <a:spcAft>
                <a:spcPct val="0"/>
              </a:spcAft>
              <a:defRPr sz="1000" kern="1200">
                <a:solidFill>
                  <a:schemeClr val="tx1"/>
                </a:solidFill>
                <a:latin typeface="Verdana" pitchFamily="34" charset="0"/>
                <a:ea typeface="+mn-ea"/>
                <a:cs typeface="Arial" charset="0"/>
              </a:defRPr>
            </a:lvl4pPr>
            <a:lvl5pPr marL="2057400" indent="-228600" algn="l" rtl="0" fontAlgn="base">
              <a:spcBef>
                <a:spcPct val="0"/>
              </a:spcBef>
              <a:spcAft>
                <a:spcPct val="0"/>
              </a:spcAft>
              <a:defRPr sz="1000" kern="1200">
                <a:solidFill>
                  <a:schemeClr val="tx1"/>
                </a:solidFill>
                <a:latin typeface="Verdana" pitchFamily="34" charset="0"/>
                <a:ea typeface="+mn-ea"/>
                <a:cs typeface="Arial" charset="0"/>
              </a:defRPr>
            </a:lvl5pPr>
            <a:lvl6pPr marL="25146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6pPr>
            <a:lvl7pPr marL="29718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7pPr>
            <a:lvl8pPr marL="34290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8pPr>
            <a:lvl9pPr marL="3886200" indent="-228600" algn="l" defTabSz="914400" rtl="0" eaLnBrk="1" fontAlgn="base" latinLnBrk="0" hangingPunct="1">
              <a:spcBef>
                <a:spcPct val="0"/>
              </a:spcBef>
              <a:spcAft>
                <a:spcPct val="0"/>
              </a:spcAft>
              <a:defRPr sz="1000" kern="1200">
                <a:solidFill>
                  <a:schemeClr val="tx1"/>
                </a:solidFill>
                <a:latin typeface="Verdana" pitchFamily="34" charset="0"/>
                <a:ea typeface="+mn-ea"/>
                <a:cs typeface="Arial" charset="0"/>
              </a:defRPr>
            </a:lvl9pPr>
          </a:lstStyle>
          <a:p>
            <a:pPr>
              <a:defRPr/>
            </a:pPr>
            <a:r>
              <a:rPr lang="fi-FI" sz="675" dirty="0" smtClean="0">
                <a:solidFill>
                  <a:schemeClr val="accent1"/>
                </a:solidFill>
              </a:rPr>
              <a:t>17.8.2018/mm</a:t>
            </a:r>
            <a:endParaRPr lang="fi-FI" sz="675" dirty="0">
              <a:solidFill>
                <a:schemeClr val="accent1"/>
              </a:solidFill>
            </a:endParaRPr>
          </a:p>
        </p:txBody>
      </p:sp>
    </p:spTree>
    <p:extLst>
      <p:ext uri="{BB962C8B-B14F-4D97-AF65-F5344CB8AC3E}">
        <p14:creationId xmlns:p14="http://schemas.microsoft.com/office/powerpoint/2010/main" val="720416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77634" y="87475"/>
            <a:ext cx="6615020" cy="756084"/>
          </a:xfrm>
        </p:spPr>
        <p:txBody>
          <a:bodyPr>
            <a:noAutofit/>
          </a:bodyPr>
          <a:lstStyle/>
          <a:p>
            <a:pPr algn="ctr"/>
            <a:r>
              <a:rPr lang="sv-SE" sz="2000" dirty="0">
                <a:solidFill>
                  <a:schemeClr val="accent1"/>
                </a:solidFill>
              </a:rPr>
              <a:t>Fasta bruttoinvesteringar 1990-2017</a:t>
            </a:r>
            <a:br>
              <a:rPr lang="sv-SE" sz="2000" dirty="0">
                <a:solidFill>
                  <a:schemeClr val="accent1"/>
                </a:solidFill>
              </a:rPr>
            </a:br>
            <a:r>
              <a:rPr lang="sv-SE" sz="2000" dirty="0">
                <a:solidFill>
                  <a:schemeClr val="accent1"/>
                </a:solidFill>
              </a:rPr>
              <a:t>enligt 2017 års priser, md </a:t>
            </a:r>
            <a:r>
              <a:rPr lang="sv-SE" sz="2000" dirty="0" smtClean="0">
                <a:solidFill>
                  <a:schemeClr val="accent1"/>
                </a:solidFill>
              </a:rPr>
              <a:t>€ </a:t>
            </a:r>
            <a:r>
              <a:rPr lang="sv-SE" sz="1500" dirty="0" smtClean="0">
                <a:solidFill>
                  <a:schemeClr val="accent1"/>
                </a:solidFill>
              </a:rPr>
              <a:t>(</a:t>
            </a:r>
            <a:r>
              <a:rPr lang="sv-SE" sz="1500" dirty="0">
                <a:solidFill>
                  <a:schemeClr val="accent1"/>
                </a:solidFill>
              </a:rPr>
              <a:t>Enligt nationalräkenskaperna)</a:t>
            </a:r>
          </a:p>
        </p:txBody>
      </p:sp>
      <p:graphicFrame>
        <p:nvGraphicFramePr>
          <p:cNvPr id="2" name="Object 3"/>
          <p:cNvGraphicFramePr>
            <a:graphicFrameLocks noChangeAspect="1"/>
          </p:cNvGraphicFramePr>
          <p:nvPr>
            <p:extLst>
              <p:ext uri="{D42A27DB-BD31-4B8C-83A1-F6EECF244321}">
                <p14:modId xmlns:p14="http://schemas.microsoft.com/office/powerpoint/2010/main" val="4155586615"/>
              </p:ext>
            </p:extLst>
          </p:nvPr>
        </p:nvGraphicFramePr>
        <p:xfrm>
          <a:off x="558801" y="789551"/>
          <a:ext cx="8149770" cy="3876791"/>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5679498" y="4803920"/>
            <a:ext cx="34645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err="1"/>
              <a:t>Källa</a:t>
            </a:r>
            <a:r>
              <a:rPr lang="fi-FI" sz="900" dirty="0"/>
              <a:t>: </a:t>
            </a:r>
            <a:r>
              <a:rPr lang="fi-FI" sz="900" dirty="0" err="1"/>
              <a:t>Statistikcentralen</a:t>
            </a:r>
            <a:r>
              <a:rPr lang="fi-FI" sz="900" dirty="0" smtClean="0"/>
              <a:t>, </a:t>
            </a:r>
            <a:r>
              <a:rPr lang="fi-FI" sz="900" dirty="0" err="1" smtClean="0"/>
              <a:t>Nationalräkenskaperna</a:t>
            </a:r>
            <a:endParaRPr lang="fi-FI" sz="900" dirty="0"/>
          </a:p>
        </p:txBody>
      </p:sp>
      <p:sp>
        <p:nvSpPr>
          <p:cNvPr id="3" name="Alatunnisteen paikkamerkki 2"/>
          <p:cNvSpPr>
            <a:spLocks noGrp="1"/>
          </p:cNvSpPr>
          <p:nvPr>
            <p:ph type="ftr" sz="quarter" idx="4294967295"/>
          </p:nvPr>
        </p:nvSpPr>
        <p:spPr/>
        <p:txBody>
          <a:bodyPr/>
          <a:lstStyle/>
          <a:p>
            <a:pPr>
              <a:defRPr/>
            </a:pPr>
            <a:r>
              <a:rPr lang="en-US" sz="675" smtClean="0">
                <a:solidFill>
                  <a:schemeClr val="bg1"/>
                </a:solidFill>
              </a:rPr>
              <a:t>7.11.2017/hp</a:t>
            </a:r>
            <a:endParaRPr lang="fi-FI" sz="675" dirty="0">
              <a:solidFill>
                <a:schemeClr val="bg1"/>
              </a:solidFill>
            </a:endParaRPr>
          </a:p>
        </p:txBody>
      </p:sp>
      <p:sp>
        <p:nvSpPr>
          <p:cNvPr id="6" name="Alatunnisteen paikkamerkki 1"/>
          <p:cNvSpPr txBox="1">
            <a:spLocks/>
          </p:cNvSpPr>
          <p:nvPr/>
        </p:nvSpPr>
        <p:spPr bwMode="auto">
          <a:xfrm>
            <a:off x="4211960" y="4935654"/>
            <a:ext cx="1044115" cy="19819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defPPr>
              <a:defRPr lang="fi-FI"/>
            </a:defPPr>
            <a:lvl1pPr marL="0" algn="l" defTabSz="914400" rtl="0" eaLnBrk="1" latinLnBrk="0" hangingPunct="1">
              <a:defRPr sz="1800" kern="1200">
                <a:solidFill>
                  <a:schemeClr val="tx1"/>
                </a:solidFill>
                <a:latin typeface="Verdana" pitchFamily="34" charset="0"/>
                <a:ea typeface="+mn-ea"/>
                <a:cs typeface="+mn-cs"/>
              </a:defRPr>
            </a:lvl1pPr>
            <a:lvl2pPr marL="557213" indent="-214313" algn="l" defTabSz="914400" rtl="0" eaLnBrk="1" latinLnBrk="0" hangingPunct="1">
              <a:defRPr sz="1800" kern="1200">
                <a:solidFill>
                  <a:schemeClr val="tx1"/>
                </a:solidFill>
                <a:latin typeface="Verdana" pitchFamily="34" charset="0"/>
                <a:ea typeface="+mn-ea"/>
                <a:cs typeface="+mn-cs"/>
              </a:defRPr>
            </a:lvl2pPr>
            <a:lvl3pPr marL="857250" indent="-171450" algn="l" defTabSz="914400" rtl="0" eaLnBrk="1" latinLnBrk="0" hangingPunct="1">
              <a:defRPr sz="1800" kern="1200">
                <a:solidFill>
                  <a:schemeClr val="tx1"/>
                </a:solidFill>
                <a:latin typeface="Verdana" pitchFamily="34" charset="0"/>
                <a:ea typeface="+mn-ea"/>
                <a:cs typeface="+mn-cs"/>
              </a:defRPr>
            </a:lvl3pPr>
            <a:lvl4pPr marL="1200150" indent="-171450" algn="l" defTabSz="914400" rtl="0" eaLnBrk="1" latinLnBrk="0" hangingPunct="1">
              <a:defRPr sz="1800" kern="1200">
                <a:solidFill>
                  <a:schemeClr val="tx1"/>
                </a:solidFill>
                <a:latin typeface="Verdana" pitchFamily="34" charset="0"/>
                <a:ea typeface="+mn-ea"/>
                <a:cs typeface="+mn-cs"/>
              </a:defRPr>
            </a:lvl4pPr>
            <a:lvl5pPr marL="1543050" indent="-171450" algn="l" defTabSz="914400" rtl="0" eaLnBrk="1" latinLnBrk="0" hangingPunct="1">
              <a:defRPr sz="1800" kern="1200">
                <a:solidFill>
                  <a:schemeClr val="tx1"/>
                </a:solidFill>
                <a:latin typeface="Verdana" pitchFamily="34" charset="0"/>
                <a:ea typeface="+mn-ea"/>
                <a:cs typeface="+mn-cs"/>
              </a:defRPr>
            </a:lvl5pPr>
            <a:lvl6pPr marL="1885950" indent="-171450" algn="l" defTabSz="914400" rtl="0" eaLnBrk="1" fontAlgn="base" latinLnBrk="0" hangingPunct="1">
              <a:spcBef>
                <a:spcPct val="0"/>
              </a:spcBef>
              <a:spcAft>
                <a:spcPct val="0"/>
              </a:spcAft>
              <a:defRPr sz="1800" kern="1200">
                <a:solidFill>
                  <a:schemeClr val="tx1"/>
                </a:solidFill>
                <a:latin typeface="Verdana" pitchFamily="34" charset="0"/>
                <a:ea typeface="+mn-ea"/>
                <a:cs typeface="+mn-cs"/>
              </a:defRPr>
            </a:lvl6pPr>
            <a:lvl7pPr marL="2228850" indent="-171450" algn="l" defTabSz="914400" rtl="0" eaLnBrk="1" fontAlgn="base" latinLnBrk="0" hangingPunct="1">
              <a:spcBef>
                <a:spcPct val="0"/>
              </a:spcBef>
              <a:spcAft>
                <a:spcPct val="0"/>
              </a:spcAft>
              <a:defRPr sz="1800" kern="1200">
                <a:solidFill>
                  <a:schemeClr val="tx1"/>
                </a:solidFill>
                <a:latin typeface="Verdana" pitchFamily="34" charset="0"/>
                <a:ea typeface="+mn-ea"/>
                <a:cs typeface="+mn-cs"/>
              </a:defRPr>
            </a:lvl7pPr>
            <a:lvl8pPr marL="2571750" indent="-171450" algn="l" defTabSz="914400" rtl="0" eaLnBrk="1" fontAlgn="base" latinLnBrk="0" hangingPunct="1">
              <a:spcBef>
                <a:spcPct val="0"/>
              </a:spcBef>
              <a:spcAft>
                <a:spcPct val="0"/>
              </a:spcAft>
              <a:defRPr sz="1800" kern="1200">
                <a:solidFill>
                  <a:schemeClr val="tx1"/>
                </a:solidFill>
                <a:latin typeface="Verdana" pitchFamily="34" charset="0"/>
                <a:ea typeface="+mn-ea"/>
                <a:cs typeface="+mn-cs"/>
              </a:defRPr>
            </a:lvl8pPr>
            <a:lvl9pPr marL="2914650" indent="-171450" algn="l" defTabSz="914400" rtl="0" eaLnBrk="1" fontAlgn="base" latinLnBrk="0" hangingPunct="1">
              <a:spcBef>
                <a:spcPct val="0"/>
              </a:spcBef>
              <a:spcAft>
                <a:spcPct val="0"/>
              </a:spcAft>
              <a:defRPr sz="1800" kern="1200">
                <a:solidFill>
                  <a:schemeClr val="tx1"/>
                </a:solidFill>
                <a:latin typeface="Verdana" pitchFamily="34" charset="0"/>
                <a:ea typeface="+mn-ea"/>
                <a:cs typeface="+mn-cs"/>
              </a:defRPr>
            </a:lvl9pPr>
          </a:lstStyle>
          <a:p>
            <a:pPr fontAlgn="base">
              <a:spcBef>
                <a:spcPct val="0"/>
              </a:spcBef>
              <a:spcAft>
                <a:spcPct val="0"/>
              </a:spcAft>
              <a:defRPr/>
            </a:pPr>
            <a:r>
              <a:rPr lang="fi-FI" sz="675" dirty="0" smtClean="0">
                <a:solidFill>
                  <a:schemeClr val="accent1"/>
                </a:solidFill>
              </a:rPr>
              <a:t>17.8.2018/mm</a:t>
            </a:r>
            <a:endParaRPr lang="fi-FI" sz="675" dirty="0">
              <a:solidFill>
                <a:schemeClr val="accent1"/>
              </a:solidFill>
            </a:endParaRPr>
          </a:p>
        </p:txBody>
      </p:sp>
    </p:spTree>
    <p:extLst>
      <p:ext uri="{BB962C8B-B14F-4D97-AF65-F5344CB8AC3E}">
        <p14:creationId xmlns:p14="http://schemas.microsoft.com/office/powerpoint/2010/main" val="2054889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75375" y="81758"/>
            <a:ext cx="6615020" cy="843558"/>
          </a:xfrm>
        </p:spPr>
        <p:txBody>
          <a:bodyPr>
            <a:noAutofit/>
          </a:bodyPr>
          <a:lstStyle/>
          <a:p>
            <a:pPr algn="ctr"/>
            <a:r>
              <a:rPr lang="sv-SE" sz="2000" dirty="0">
                <a:solidFill>
                  <a:schemeClr val="accent1"/>
                </a:solidFill>
              </a:rPr>
              <a:t>Fasta bruttoinvesteringar </a:t>
            </a:r>
            <a:br>
              <a:rPr lang="sv-SE" sz="2000" dirty="0">
                <a:solidFill>
                  <a:schemeClr val="accent1"/>
                </a:solidFill>
              </a:rPr>
            </a:br>
            <a:r>
              <a:rPr lang="sv-SE" sz="2000" dirty="0">
                <a:solidFill>
                  <a:schemeClr val="accent1"/>
                </a:solidFill>
              </a:rPr>
              <a:t>indexerade enligt 2017 års priser, 1990=100</a:t>
            </a:r>
            <a:br>
              <a:rPr lang="sv-SE" sz="2000" dirty="0">
                <a:solidFill>
                  <a:schemeClr val="accent1"/>
                </a:solidFill>
              </a:rPr>
            </a:br>
            <a:r>
              <a:rPr lang="sv-SE" sz="1400" dirty="0">
                <a:solidFill>
                  <a:schemeClr val="accent1"/>
                </a:solidFill>
              </a:rPr>
              <a:t>(Enligt nationalräkenskaperna)</a:t>
            </a:r>
            <a:endParaRPr lang="fi-FI" sz="1400" b="0" dirty="0">
              <a:solidFill>
                <a:schemeClr val="accent1"/>
              </a:solidFill>
            </a:endParaRPr>
          </a:p>
        </p:txBody>
      </p:sp>
      <p:graphicFrame>
        <p:nvGraphicFramePr>
          <p:cNvPr id="2" name="Object 3"/>
          <p:cNvGraphicFramePr>
            <a:graphicFrameLocks noChangeAspect="1"/>
          </p:cNvGraphicFramePr>
          <p:nvPr>
            <p:extLst>
              <p:ext uri="{D42A27DB-BD31-4B8C-83A1-F6EECF244321}">
                <p14:modId xmlns:p14="http://schemas.microsoft.com/office/powerpoint/2010/main" val="878590902"/>
              </p:ext>
            </p:extLst>
          </p:nvPr>
        </p:nvGraphicFramePr>
        <p:xfrm>
          <a:off x="508000" y="754743"/>
          <a:ext cx="8149771" cy="3761223"/>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5940152" y="4762529"/>
            <a:ext cx="2877558"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825" dirty="0" err="1"/>
              <a:t>Källa</a:t>
            </a:r>
            <a:r>
              <a:rPr lang="fi-FI" sz="825" dirty="0"/>
              <a:t>: </a:t>
            </a:r>
            <a:r>
              <a:rPr lang="fi-FI" sz="825" dirty="0" err="1"/>
              <a:t>Statistikcentralen</a:t>
            </a:r>
            <a:r>
              <a:rPr lang="fi-FI" sz="825" dirty="0" smtClean="0"/>
              <a:t>, </a:t>
            </a:r>
            <a:r>
              <a:rPr lang="fi-FI" sz="825" dirty="0" err="1"/>
              <a:t>Nationalräkenskaperna</a:t>
            </a:r>
            <a:endParaRPr lang="fi-FI" sz="825" dirty="0"/>
          </a:p>
        </p:txBody>
      </p:sp>
      <p:sp>
        <p:nvSpPr>
          <p:cNvPr id="3" name="Alatunnisteen paikkamerkki 2"/>
          <p:cNvSpPr>
            <a:spLocks noGrp="1"/>
          </p:cNvSpPr>
          <p:nvPr>
            <p:ph type="ftr" sz="quarter" idx="4294967295"/>
          </p:nvPr>
        </p:nvSpPr>
        <p:spPr/>
        <p:txBody>
          <a:bodyPr/>
          <a:lstStyle/>
          <a:p>
            <a:pPr>
              <a:defRPr/>
            </a:pPr>
            <a:r>
              <a:rPr lang="fi-FI" sz="675" smtClean="0">
                <a:solidFill>
                  <a:schemeClr val="bg1"/>
                </a:solidFill>
              </a:rPr>
              <a:t>7.11.2017/hp</a:t>
            </a:r>
            <a:endParaRPr lang="fi-FI" sz="675" dirty="0">
              <a:solidFill>
                <a:schemeClr val="bg1"/>
              </a:solidFill>
            </a:endParaRPr>
          </a:p>
        </p:txBody>
      </p:sp>
      <p:sp>
        <p:nvSpPr>
          <p:cNvPr id="6" name="Alatunnisteen paikkamerkki 1"/>
          <p:cNvSpPr txBox="1">
            <a:spLocks/>
          </p:cNvSpPr>
          <p:nvPr/>
        </p:nvSpPr>
        <p:spPr bwMode="auto">
          <a:xfrm>
            <a:off x="4211960" y="4935654"/>
            <a:ext cx="1044115" cy="19819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defPPr>
              <a:defRPr lang="fi-FI"/>
            </a:defPPr>
            <a:lvl1pPr marL="0" algn="l" defTabSz="914400" rtl="0" eaLnBrk="1" latinLnBrk="0" hangingPunct="1">
              <a:defRPr sz="1800" kern="1200">
                <a:solidFill>
                  <a:schemeClr val="tx1"/>
                </a:solidFill>
                <a:latin typeface="Verdana" pitchFamily="34" charset="0"/>
                <a:ea typeface="+mn-ea"/>
                <a:cs typeface="+mn-cs"/>
              </a:defRPr>
            </a:lvl1pPr>
            <a:lvl2pPr marL="557213" indent="-214313" algn="l" defTabSz="914400" rtl="0" eaLnBrk="1" latinLnBrk="0" hangingPunct="1">
              <a:defRPr sz="1800" kern="1200">
                <a:solidFill>
                  <a:schemeClr val="tx1"/>
                </a:solidFill>
                <a:latin typeface="Verdana" pitchFamily="34" charset="0"/>
                <a:ea typeface="+mn-ea"/>
                <a:cs typeface="+mn-cs"/>
              </a:defRPr>
            </a:lvl2pPr>
            <a:lvl3pPr marL="857250" indent="-171450" algn="l" defTabSz="914400" rtl="0" eaLnBrk="1" latinLnBrk="0" hangingPunct="1">
              <a:defRPr sz="1800" kern="1200">
                <a:solidFill>
                  <a:schemeClr val="tx1"/>
                </a:solidFill>
                <a:latin typeface="Verdana" pitchFamily="34" charset="0"/>
                <a:ea typeface="+mn-ea"/>
                <a:cs typeface="+mn-cs"/>
              </a:defRPr>
            </a:lvl3pPr>
            <a:lvl4pPr marL="1200150" indent="-171450" algn="l" defTabSz="914400" rtl="0" eaLnBrk="1" latinLnBrk="0" hangingPunct="1">
              <a:defRPr sz="1800" kern="1200">
                <a:solidFill>
                  <a:schemeClr val="tx1"/>
                </a:solidFill>
                <a:latin typeface="Verdana" pitchFamily="34" charset="0"/>
                <a:ea typeface="+mn-ea"/>
                <a:cs typeface="+mn-cs"/>
              </a:defRPr>
            </a:lvl4pPr>
            <a:lvl5pPr marL="1543050" indent="-171450" algn="l" defTabSz="914400" rtl="0" eaLnBrk="1" latinLnBrk="0" hangingPunct="1">
              <a:defRPr sz="1800" kern="1200">
                <a:solidFill>
                  <a:schemeClr val="tx1"/>
                </a:solidFill>
                <a:latin typeface="Verdana" pitchFamily="34" charset="0"/>
                <a:ea typeface="+mn-ea"/>
                <a:cs typeface="+mn-cs"/>
              </a:defRPr>
            </a:lvl5pPr>
            <a:lvl6pPr marL="1885950" indent="-171450" algn="l" defTabSz="914400" rtl="0" eaLnBrk="1" fontAlgn="base" latinLnBrk="0" hangingPunct="1">
              <a:spcBef>
                <a:spcPct val="0"/>
              </a:spcBef>
              <a:spcAft>
                <a:spcPct val="0"/>
              </a:spcAft>
              <a:defRPr sz="1800" kern="1200">
                <a:solidFill>
                  <a:schemeClr val="tx1"/>
                </a:solidFill>
                <a:latin typeface="Verdana" pitchFamily="34" charset="0"/>
                <a:ea typeface="+mn-ea"/>
                <a:cs typeface="+mn-cs"/>
              </a:defRPr>
            </a:lvl6pPr>
            <a:lvl7pPr marL="2228850" indent="-171450" algn="l" defTabSz="914400" rtl="0" eaLnBrk="1" fontAlgn="base" latinLnBrk="0" hangingPunct="1">
              <a:spcBef>
                <a:spcPct val="0"/>
              </a:spcBef>
              <a:spcAft>
                <a:spcPct val="0"/>
              </a:spcAft>
              <a:defRPr sz="1800" kern="1200">
                <a:solidFill>
                  <a:schemeClr val="tx1"/>
                </a:solidFill>
                <a:latin typeface="Verdana" pitchFamily="34" charset="0"/>
                <a:ea typeface="+mn-ea"/>
                <a:cs typeface="+mn-cs"/>
              </a:defRPr>
            </a:lvl7pPr>
            <a:lvl8pPr marL="2571750" indent="-171450" algn="l" defTabSz="914400" rtl="0" eaLnBrk="1" fontAlgn="base" latinLnBrk="0" hangingPunct="1">
              <a:spcBef>
                <a:spcPct val="0"/>
              </a:spcBef>
              <a:spcAft>
                <a:spcPct val="0"/>
              </a:spcAft>
              <a:defRPr sz="1800" kern="1200">
                <a:solidFill>
                  <a:schemeClr val="tx1"/>
                </a:solidFill>
                <a:latin typeface="Verdana" pitchFamily="34" charset="0"/>
                <a:ea typeface="+mn-ea"/>
                <a:cs typeface="+mn-cs"/>
              </a:defRPr>
            </a:lvl8pPr>
            <a:lvl9pPr marL="2914650" indent="-171450" algn="l" defTabSz="914400" rtl="0" eaLnBrk="1" fontAlgn="base" latinLnBrk="0" hangingPunct="1">
              <a:spcBef>
                <a:spcPct val="0"/>
              </a:spcBef>
              <a:spcAft>
                <a:spcPct val="0"/>
              </a:spcAft>
              <a:defRPr sz="1800" kern="1200">
                <a:solidFill>
                  <a:schemeClr val="tx1"/>
                </a:solidFill>
                <a:latin typeface="Verdana" pitchFamily="34" charset="0"/>
                <a:ea typeface="+mn-ea"/>
                <a:cs typeface="+mn-cs"/>
              </a:defRPr>
            </a:lvl9pPr>
          </a:lstStyle>
          <a:p>
            <a:pPr fontAlgn="base">
              <a:spcBef>
                <a:spcPct val="0"/>
              </a:spcBef>
              <a:spcAft>
                <a:spcPct val="0"/>
              </a:spcAft>
              <a:defRPr/>
            </a:pPr>
            <a:r>
              <a:rPr lang="fi-FI" sz="675" dirty="0" smtClean="0">
                <a:solidFill>
                  <a:schemeClr val="accent1"/>
                </a:solidFill>
              </a:rPr>
              <a:t>17.8.2018/mm</a:t>
            </a:r>
            <a:endParaRPr lang="fi-FI" sz="675" dirty="0">
              <a:solidFill>
                <a:schemeClr val="accent1"/>
              </a:solidFill>
            </a:endParaRPr>
          </a:p>
        </p:txBody>
      </p:sp>
    </p:spTree>
    <p:extLst>
      <p:ext uri="{BB962C8B-B14F-4D97-AF65-F5344CB8AC3E}">
        <p14:creationId xmlns:p14="http://schemas.microsoft.com/office/powerpoint/2010/main" val="2311275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60861" y="112479"/>
            <a:ext cx="6615020" cy="817289"/>
          </a:xfrm>
        </p:spPr>
        <p:txBody>
          <a:bodyPr>
            <a:noAutofit/>
          </a:bodyPr>
          <a:lstStyle/>
          <a:p>
            <a:pPr algn="ctr"/>
            <a:r>
              <a:rPr lang="sv-SE" sz="1900" dirty="0">
                <a:solidFill>
                  <a:schemeClr val="accent1"/>
                </a:solidFill>
              </a:rPr>
              <a:t>Fasta bruttoinvesteringar </a:t>
            </a:r>
            <a:br>
              <a:rPr lang="sv-SE" sz="1900" dirty="0">
                <a:solidFill>
                  <a:schemeClr val="accent1"/>
                </a:solidFill>
              </a:rPr>
            </a:br>
            <a:r>
              <a:rPr lang="sv-SE" sz="1900" dirty="0">
                <a:solidFill>
                  <a:schemeClr val="accent1"/>
                </a:solidFill>
              </a:rPr>
              <a:t>indexerade enligt 2017 års priser, 2000=100</a:t>
            </a:r>
            <a:br>
              <a:rPr lang="sv-SE" sz="1900" dirty="0">
                <a:solidFill>
                  <a:schemeClr val="accent1"/>
                </a:solidFill>
              </a:rPr>
            </a:br>
            <a:r>
              <a:rPr lang="sv-SE" sz="1400" dirty="0">
                <a:solidFill>
                  <a:schemeClr val="accent1"/>
                </a:solidFill>
              </a:rPr>
              <a:t>(Enligt nationalräkenskaperna)</a:t>
            </a:r>
            <a:endParaRPr lang="fi-FI" sz="1400" b="0" dirty="0">
              <a:solidFill>
                <a:schemeClr val="accent1"/>
              </a:solidFill>
            </a:endParaRPr>
          </a:p>
        </p:txBody>
      </p:sp>
      <p:graphicFrame>
        <p:nvGraphicFramePr>
          <p:cNvPr id="2" name="Object 3"/>
          <p:cNvGraphicFramePr>
            <a:graphicFrameLocks noChangeAspect="1"/>
          </p:cNvGraphicFramePr>
          <p:nvPr>
            <p:extLst>
              <p:ext uri="{D42A27DB-BD31-4B8C-83A1-F6EECF244321}">
                <p14:modId xmlns:p14="http://schemas.microsoft.com/office/powerpoint/2010/main" val="3144268057"/>
              </p:ext>
            </p:extLst>
          </p:nvPr>
        </p:nvGraphicFramePr>
        <p:xfrm>
          <a:off x="449943" y="789552"/>
          <a:ext cx="8236857" cy="3654406"/>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5580112" y="4828654"/>
            <a:ext cx="334617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err="1"/>
              <a:t>Källa</a:t>
            </a:r>
            <a:r>
              <a:rPr lang="fi-FI" sz="900" dirty="0"/>
              <a:t>: </a:t>
            </a:r>
            <a:r>
              <a:rPr lang="fi-FI" sz="900" dirty="0" err="1"/>
              <a:t>Statistikcentralen</a:t>
            </a:r>
            <a:r>
              <a:rPr lang="fi-FI" sz="900" dirty="0" smtClean="0"/>
              <a:t>, </a:t>
            </a:r>
            <a:r>
              <a:rPr lang="fi-FI" sz="900" dirty="0" err="1"/>
              <a:t>Nationalräkenskaperna</a:t>
            </a:r>
            <a:endParaRPr lang="fi-FI" sz="900" dirty="0"/>
          </a:p>
        </p:txBody>
      </p:sp>
      <p:sp>
        <p:nvSpPr>
          <p:cNvPr id="3" name="Alatunnisteen paikkamerkki 2"/>
          <p:cNvSpPr>
            <a:spLocks noGrp="1"/>
          </p:cNvSpPr>
          <p:nvPr>
            <p:ph type="ftr" sz="quarter" idx="4294967295"/>
          </p:nvPr>
        </p:nvSpPr>
        <p:spPr/>
        <p:txBody>
          <a:bodyPr/>
          <a:lstStyle/>
          <a:p>
            <a:pPr>
              <a:defRPr/>
            </a:pPr>
            <a:r>
              <a:rPr lang="en-US" sz="675" smtClean="0">
                <a:solidFill>
                  <a:schemeClr val="bg1"/>
                </a:solidFill>
              </a:rPr>
              <a:t>7.11.2017/hp</a:t>
            </a:r>
            <a:endParaRPr lang="fi-FI" sz="675" dirty="0">
              <a:solidFill>
                <a:schemeClr val="bg1"/>
              </a:solidFill>
            </a:endParaRPr>
          </a:p>
        </p:txBody>
      </p:sp>
      <p:sp>
        <p:nvSpPr>
          <p:cNvPr id="6" name="Alatunnisteen paikkamerkki 1"/>
          <p:cNvSpPr txBox="1">
            <a:spLocks/>
          </p:cNvSpPr>
          <p:nvPr/>
        </p:nvSpPr>
        <p:spPr bwMode="auto">
          <a:xfrm>
            <a:off x="4211960" y="4935654"/>
            <a:ext cx="1044115" cy="19819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defPPr>
              <a:defRPr lang="fi-FI"/>
            </a:defPPr>
            <a:lvl1pPr marL="0" algn="l" defTabSz="914400" rtl="0" eaLnBrk="1" latinLnBrk="0" hangingPunct="1">
              <a:defRPr sz="1800" kern="1200">
                <a:solidFill>
                  <a:schemeClr val="tx1"/>
                </a:solidFill>
                <a:latin typeface="Verdana" pitchFamily="34" charset="0"/>
                <a:ea typeface="+mn-ea"/>
                <a:cs typeface="+mn-cs"/>
              </a:defRPr>
            </a:lvl1pPr>
            <a:lvl2pPr marL="557213" indent="-214313" algn="l" defTabSz="914400" rtl="0" eaLnBrk="1" latinLnBrk="0" hangingPunct="1">
              <a:defRPr sz="1800" kern="1200">
                <a:solidFill>
                  <a:schemeClr val="tx1"/>
                </a:solidFill>
                <a:latin typeface="Verdana" pitchFamily="34" charset="0"/>
                <a:ea typeface="+mn-ea"/>
                <a:cs typeface="+mn-cs"/>
              </a:defRPr>
            </a:lvl2pPr>
            <a:lvl3pPr marL="857250" indent="-171450" algn="l" defTabSz="914400" rtl="0" eaLnBrk="1" latinLnBrk="0" hangingPunct="1">
              <a:defRPr sz="1800" kern="1200">
                <a:solidFill>
                  <a:schemeClr val="tx1"/>
                </a:solidFill>
                <a:latin typeface="Verdana" pitchFamily="34" charset="0"/>
                <a:ea typeface="+mn-ea"/>
                <a:cs typeface="+mn-cs"/>
              </a:defRPr>
            </a:lvl3pPr>
            <a:lvl4pPr marL="1200150" indent="-171450" algn="l" defTabSz="914400" rtl="0" eaLnBrk="1" latinLnBrk="0" hangingPunct="1">
              <a:defRPr sz="1800" kern="1200">
                <a:solidFill>
                  <a:schemeClr val="tx1"/>
                </a:solidFill>
                <a:latin typeface="Verdana" pitchFamily="34" charset="0"/>
                <a:ea typeface="+mn-ea"/>
                <a:cs typeface="+mn-cs"/>
              </a:defRPr>
            </a:lvl4pPr>
            <a:lvl5pPr marL="1543050" indent="-171450" algn="l" defTabSz="914400" rtl="0" eaLnBrk="1" latinLnBrk="0" hangingPunct="1">
              <a:defRPr sz="1800" kern="1200">
                <a:solidFill>
                  <a:schemeClr val="tx1"/>
                </a:solidFill>
                <a:latin typeface="Verdana" pitchFamily="34" charset="0"/>
                <a:ea typeface="+mn-ea"/>
                <a:cs typeface="+mn-cs"/>
              </a:defRPr>
            </a:lvl5pPr>
            <a:lvl6pPr marL="1885950" indent="-171450" algn="l" defTabSz="914400" rtl="0" eaLnBrk="1" fontAlgn="base" latinLnBrk="0" hangingPunct="1">
              <a:spcBef>
                <a:spcPct val="0"/>
              </a:spcBef>
              <a:spcAft>
                <a:spcPct val="0"/>
              </a:spcAft>
              <a:defRPr sz="1800" kern="1200">
                <a:solidFill>
                  <a:schemeClr val="tx1"/>
                </a:solidFill>
                <a:latin typeface="Verdana" pitchFamily="34" charset="0"/>
                <a:ea typeface="+mn-ea"/>
                <a:cs typeface="+mn-cs"/>
              </a:defRPr>
            </a:lvl6pPr>
            <a:lvl7pPr marL="2228850" indent="-171450" algn="l" defTabSz="914400" rtl="0" eaLnBrk="1" fontAlgn="base" latinLnBrk="0" hangingPunct="1">
              <a:spcBef>
                <a:spcPct val="0"/>
              </a:spcBef>
              <a:spcAft>
                <a:spcPct val="0"/>
              </a:spcAft>
              <a:defRPr sz="1800" kern="1200">
                <a:solidFill>
                  <a:schemeClr val="tx1"/>
                </a:solidFill>
                <a:latin typeface="Verdana" pitchFamily="34" charset="0"/>
                <a:ea typeface="+mn-ea"/>
                <a:cs typeface="+mn-cs"/>
              </a:defRPr>
            </a:lvl7pPr>
            <a:lvl8pPr marL="2571750" indent="-171450" algn="l" defTabSz="914400" rtl="0" eaLnBrk="1" fontAlgn="base" latinLnBrk="0" hangingPunct="1">
              <a:spcBef>
                <a:spcPct val="0"/>
              </a:spcBef>
              <a:spcAft>
                <a:spcPct val="0"/>
              </a:spcAft>
              <a:defRPr sz="1800" kern="1200">
                <a:solidFill>
                  <a:schemeClr val="tx1"/>
                </a:solidFill>
                <a:latin typeface="Verdana" pitchFamily="34" charset="0"/>
                <a:ea typeface="+mn-ea"/>
                <a:cs typeface="+mn-cs"/>
              </a:defRPr>
            </a:lvl8pPr>
            <a:lvl9pPr marL="2914650" indent="-171450" algn="l" defTabSz="914400" rtl="0" eaLnBrk="1" fontAlgn="base" latinLnBrk="0" hangingPunct="1">
              <a:spcBef>
                <a:spcPct val="0"/>
              </a:spcBef>
              <a:spcAft>
                <a:spcPct val="0"/>
              </a:spcAft>
              <a:defRPr sz="1800" kern="1200">
                <a:solidFill>
                  <a:schemeClr val="tx1"/>
                </a:solidFill>
                <a:latin typeface="Verdana" pitchFamily="34" charset="0"/>
                <a:ea typeface="+mn-ea"/>
                <a:cs typeface="+mn-cs"/>
              </a:defRPr>
            </a:lvl9pPr>
          </a:lstStyle>
          <a:p>
            <a:pPr fontAlgn="base">
              <a:spcBef>
                <a:spcPct val="0"/>
              </a:spcBef>
              <a:spcAft>
                <a:spcPct val="0"/>
              </a:spcAft>
              <a:defRPr/>
            </a:pPr>
            <a:r>
              <a:rPr lang="fi-FI" sz="675" dirty="0" smtClean="0">
                <a:solidFill>
                  <a:schemeClr val="accent1"/>
                </a:solidFill>
              </a:rPr>
              <a:t>17.8.2018/mm</a:t>
            </a:r>
            <a:endParaRPr lang="fi-FI" sz="675" dirty="0">
              <a:solidFill>
                <a:schemeClr val="accent1"/>
              </a:solidFill>
            </a:endParaRPr>
          </a:p>
        </p:txBody>
      </p:sp>
    </p:spTree>
    <p:extLst>
      <p:ext uri="{BB962C8B-B14F-4D97-AF65-F5344CB8AC3E}">
        <p14:creationId xmlns:p14="http://schemas.microsoft.com/office/powerpoint/2010/main" val="307869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9143" y="87086"/>
            <a:ext cx="8048171" cy="769159"/>
          </a:xfrm>
        </p:spPr>
        <p:txBody>
          <a:bodyPr>
            <a:noAutofit/>
          </a:bodyPr>
          <a:lstStyle/>
          <a:p>
            <a:pPr algn="ctr"/>
            <a:r>
              <a:rPr lang="sv-FI" sz="2000" dirty="0">
                <a:solidFill>
                  <a:schemeClr val="accent1"/>
                </a:solidFill>
              </a:rPr>
              <a:t>Kommunernas och samkommunernas bruttoinvesteringar 1997-2017 i gängse priser, md €</a:t>
            </a:r>
            <a:r>
              <a:rPr lang="fi-FI" sz="2000" dirty="0">
                <a:solidFill>
                  <a:schemeClr val="accent1"/>
                </a:solidFill>
              </a:rPr>
              <a:t/>
            </a:r>
            <a:br>
              <a:rPr lang="fi-FI" sz="2000" dirty="0">
                <a:solidFill>
                  <a:schemeClr val="accent1"/>
                </a:solidFill>
              </a:rPr>
            </a:br>
            <a:r>
              <a:rPr lang="fi-FI" sz="1400" dirty="0">
                <a:solidFill>
                  <a:schemeClr val="accent1"/>
                </a:solidFill>
              </a:rPr>
              <a:t>(</a:t>
            </a:r>
            <a:r>
              <a:rPr lang="sv-FI" sz="1400" dirty="0">
                <a:solidFill>
                  <a:schemeClr val="accent1"/>
                </a:solidFill>
              </a:rPr>
              <a:t>Enligt kommunerna</a:t>
            </a:r>
            <a:r>
              <a:rPr lang="sv-FI" sz="1400" i="1" dirty="0">
                <a:solidFill>
                  <a:schemeClr val="accent1"/>
                </a:solidFill>
              </a:rPr>
              <a:t>s </a:t>
            </a:r>
            <a:r>
              <a:rPr lang="sv-FI" sz="1400" dirty="0">
                <a:solidFill>
                  <a:schemeClr val="accent1"/>
                </a:solidFill>
              </a:rPr>
              <a:t>bokföring. Innehåller affärsverk, men inte bolag</a:t>
            </a:r>
            <a:r>
              <a:rPr lang="fi-FI" sz="1400" dirty="0">
                <a:solidFill>
                  <a:schemeClr val="accent1"/>
                </a:solidFill>
              </a:rPr>
              <a:t>)</a:t>
            </a:r>
            <a:endParaRPr lang="fi-FI" sz="1200" b="0" dirty="0">
              <a:solidFill>
                <a:schemeClr val="accent1"/>
              </a:solidFill>
            </a:endParaRPr>
          </a:p>
        </p:txBody>
      </p:sp>
      <p:graphicFrame>
        <p:nvGraphicFramePr>
          <p:cNvPr id="2" name="Object 3"/>
          <p:cNvGraphicFramePr>
            <a:graphicFrameLocks noChangeAspect="1"/>
          </p:cNvGraphicFramePr>
          <p:nvPr>
            <p:extLst>
              <p:ext uri="{D42A27DB-BD31-4B8C-83A1-F6EECF244321}">
                <p14:modId xmlns:p14="http://schemas.microsoft.com/office/powerpoint/2010/main" val="2907263066"/>
              </p:ext>
            </p:extLst>
          </p:nvPr>
        </p:nvGraphicFramePr>
        <p:xfrm>
          <a:off x="566058" y="776418"/>
          <a:ext cx="8265886" cy="3371835"/>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6944388" y="4843550"/>
            <a:ext cx="1660059"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fi-FI" sz="800" kern="0" dirty="0" err="1">
                <a:solidFill>
                  <a:srgbClr val="002E63"/>
                </a:solidFill>
              </a:rPr>
              <a:t>Källa</a:t>
            </a:r>
            <a:r>
              <a:rPr lang="fi-FI" sz="800" kern="0" dirty="0">
                <a:solidFill>
                  <a:srgbClr val="002E63"/>
                </a:solidFill>
              </a:rPr>
              <a:t>: </a:t>
            </a:r>
            <a:r>
              <a:rPr lang="fi-FI" sz="800" kern="0" dirty="0" err="1">
                <a:solidFill>
                  <a:srgbClr val="002E63"/>
                </a:solidFill>
              </a:rPr>
              <a:t>Statistikcentralen</a:t>
            </a:r>
            <a:endParaRPr lang="fi-FI" sz="800" kern="0" dirty="0">
              <a:solidFill>
                <a:srgbClr val="002E63"/>
              </a:solidFill>
            </a:endParaRPr>
          </a:p>
        </p:txBody>
      </p:sp>
      <p:sp>
        <p:nvSpPr>
          <p:cNvPr id="3" name="Tekstiruutu 2"/>
          <p:cNvSpPr txBox="1"/>
          <p:nvPr/>
        </p:nvSpPr>
        <p:spPr>
          <a:xfrm>
            <a:off x="1030893" y="4176000"/>
            <a:ext cx="7097485" cy="507831"/>
          </a:xfrm>
          <a:prstGeom prst="rect">
            <a:avLst/>
          </a:prstGeom>
          <a:noFill/>
        </p:spPr>
        <p:txBody>
          <a:bodyPr wrap="square" rtlCol="0">
            <a:spAutoFit/>
          </a:bodyPr>
          <a:lstStyle/>
          <a:p>
            <a:r>
              <a:rPr lang="sv-SE" sz="900" dirty="0">
                <a:solidFill>
                  <a:srgbClr val="002060"/>
                </a:solidFill>
              </a:rPr>
              <a:t>År 2010 innehåller poster i anslutning till grundandet av  samkommunen Helsingforsregionens miljötjänster (HRM) – poster som hör till bildandet av samkommunen. År 2014 ökade investeringarna med omkring 3,1 md euro som orsakades av anskaffningen av aktier och andelar till en följd av bolagiseringen av kommunala affärsverk.</a:t>
            </a:r>
          </a:p>
        </p:txBody>
      </p:sp>
      <p:sp>
        <p:nvSpPr>
          <p:cNvPr id="7" name="Tekstiruutu 6"/>
          <p:cNvSpPr txBox="1"/>
          <p:nvPr/>
        </p:nvSpPr>
        <p:spPr>
          <a:xfrm>
            <a:off x="1013769" y="3980725"/>
            <a:ext cx="6391493" cy="230832"/>
          </a:xfrm>
          <a:prstGeom prst="rect">
            <a:avLst/>
          </a:prstGeom>
          <a:noFill/>
        </p:spPr>
        <p:txBody>
          <a:bodyPr wrap="none" rtlCol="0">
            <a:spAutoFit/>
          </a:bodyPr>
          <a:lstStyle/>
          <a:p>
            <a:r>
              <a:rPr lang="sv-SE" sz="900" dirty="0">
                <a:solidFill>
                  <a:srgbClr val="002060"/>
                </a:solidFill>
              </a:rPr>
              <a:t> 1) Icke-avskrivningsbara investeringar = land och vattenområden samt anskaffning av aktier och andelar</a:t>
            </a:r>
          </a:p>
        </p:txBody>
      </p:sp>
      <p:sp>
        <p:nvSpPr>
          <p:cNvPr id="8" name="Alatunnisteen paikkamerkki 4"/>
          <p:cNvSpPr>
            <a:spLocks noGrp="1"/>
          </p:cNvSpPr>
          <p:nvPr>
            <p:ph type="ftr" sz="quarter" idx="4294967295"/>
          </p:nvPr>
        </p:nvSpPr>
        <p:spPr>
          <a:xfrm>
            <a:off x="3879568" y="4939921"/>
            <a:ext cx="1087319" cy="198835"/>
          </a:xfrm>
        </p:spPr>
        <p:txBody>
          <a:bodyPr/>
          <a:lstStyle/>
          <a:p>
            <a:pPr>
              <a:defRPr/>
            </a:pPr>
            <a:r>
              <a:rPr lang="en-US" sz="675" dirty="0" smtClean="0"/>
              <a:t>17.8.2018/mm</a:t>
            </a:r>
            <a:endParaRPr lang="fi-FI" sz="675" dirty="0"/>
          </a:p>
        </p:txBody>
      </p:sp>
    </p:spTree>
    <p:extLst>
      <p:ext uri="{BB962C8B-B14F-4D97-AF65-F5344CB8AC3E}">
        <p14:creationId xmlns:p14="http://schemas.microsoft.com/office/powerpoint/2010/main" val="2386118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277634" y="51470"/>
            <a:ext cx="6966773" cy="594122"/>
          </a:xfrm>
        </p:spPr>
        <p:txBody>
          <a:bodyPr>
            <a:noAutofit/>
          </a:bodyPr>
          <a:lstStyle/>
          <a:p>
            <a:pPr algn="ctr" defTabSz="685800">
              <a:lnSpc>
                <a:spcPct val="90000"/>
              </a:lnSpc>
              <a:spcBef>
                <a:spcPts val="0"/>
              </a:spcBef>
              <a:defRPr/>
            </a:pPr>
            <a:r>
              <a:rPr lang="sv-SE" sz="1800" kern="0" dirty="0">
                <a:solidFill>
                  <a:schemeClr val="accent1"/>
                </a:solidFill>
              </a:rPr>
              <a:t>Den kommunala sektorns årsbidrag och nettoinvesteringar</a:t>
            </a:r>
            <a:r>
              <a:rPr lang="sv-SE" sz="1000" kern="0" dirty="0">
                <a:solidFill>
                  <a:schemeClr val="accent1"/>
                </a:solidFill>
              </a:rPr>
              <a:t>1) </a:t>
            </a:r>
            <a:r>
              <a:rPr lang="sv-SE" sz="1800" kern="0" dirty="0">
                <a:solidFill>
                  <a:schemeClr val="accent1"/>
                </a:solidFill>
              </a:rPr>
              <a:t>1991–2017, md €</a:t>
            </a:r>
            <a:endParaRPr lang="fi-FI" sz="1800" kern="0" dirty="0">
              <a:solidFill>
                <a:srgbClr val="FF0000"/>
              </a:solidFill>
            </a:endParaRPr>
          </a:p>
        </p:txBody>
      </p:sp>
      <p:graphicFrame>
        <p:nvGraphicFramePr>
          <p:cNvPr id="3" name="Object 3"/>
          <p:cNvGraphicFramePr>
            <a:graphicFrameLocks noChangeAspect="1"/>
          </p:cNvGraphicFramePr>
          <p:nvPr>
            <p:extLst>
              <p:ext uri="{D42A27DB-BD31-4B8C-83A1-F6EECF244321}">
                <p14:modId xmlns:p14="http://schemas.microsoft.com/office/powerpoint/2010/main" val="735320243"/>
              </p:ext>
            </p:extLst>
          </p:nvPr>
        </p:nvGraphicFramePr>
        <p:xfrm>
          <a:off x="791580" y="699542"/>
          <a:ext cx="7830870"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p:cNvSpPr txBox="1">
            <a:spLocks noChangeArrowheads="1"/>
          </p:cNvSpPr>
          <p:nvPr/>
        </p:nvSpPr>
        <p:spPr bwMode="auto">
          <a:xfrm>
            <a:off x="7236296" y="4883871"/>
            <a:ext cx="1672319" cy="21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800" kern="0" dirty="0" err="1">
                <a:solidFill>
                  <a:srgbClr val="002E63"/>
                </a:solidFill>
              </a:rPr>
              <a:t>Källa</a:t>
            </a:r>
            <a:r>
              <a:rPr lang="fi-FI" sz="800" kern="0" dirty="0">
                <a:solidFill>
                  <a:srgbClr val="002E63"/>
                </a:solidFill>
              </a:rPr>
              <a:t>: </a:t>
            </a:r>
            <a:r>
              <a:rPr lang="fi-FI" sz="800" kern="0" dirty="0" err="1">
                <a:solidFill>
                  <a:srgbClr val="002E63"/>
                </a:solidFill>
              </a:rPr>
              <a:t>Statistikcentralen</a:t>
            </a:r>
            <a:endParaRPr lang="fi-FI" sz="800" kern="0" dirty="0">
              <a:solidFill>
                <a:srgbClr val="002E63"/>
              </a:solidFill>
            </a:endParaRPr>
          </a:p>
        </p:txBody>
      </p:sp>
      <p:sp>
        <p:nvSpPr>
          <p:cNvPr id="7" name="Text Box 59"/>
          <p:cNvSpPr txBox="1">
            <a:spLocks noChangeArrowheads="1"/>
          </p:cNvSpPr>
          <p:nvPr/>
        </p:nvSpPr>
        <p:spPr bwMode="auto">
          <a:xfrm>
            <a:off x="1277634" y="4269425"/>
            <a:ext cx="7542838" cy="31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lnSpc>
                <a:spcPct val="115000"/>
              </a:lnSpc>
              <a:defRPr/>
            </a:pPr>
            <a:r>
              <a:rPr lang="fi-FI" sz="750" kern="0" dirty="0"/>
              <a:t> </a:t>
            </a:r>
            <a:r>
              <a:rPr lang="fi-FI" sz="900" kern="0" dirty="0"/>
              <a:t>1) </a:t>
            </a:r>
            <a:r>
              <a:rPr lang="sv-SE" sz="900" kern="0" dirty="0"/>
              <a:t>Investeringar, netto  = Investeringsutgifter – finansieringsandelar – inkomster från försäljning av  </a:t>
            </a:r>
          </a:p>
          <a:p>
            <a:pPr eaLnBrk="1" hangingPunct="1">
              <a:lnSpc>
                <a:spcPct val="115000"/>
              </a:lnSpc>
              <a:defRPr/>
            </a:pPr>
            <a:r>
              <a:rPr lang="sv-SE" sz="900" kern="0" dirty="0"/>
              <a:t>     </a:t>
            </a:r>
            <a:r>
              <a:rPr lang="sv-SE" sz="900" kern="0" dirty="0" smtClean="0"/>
              <a:t>anläggningstillgångar. </a:t>
            </a:r>
            <a:r>
              <a:rPr lang="sv-SE" sz="900" kern="0" dirty="0"/>
              <a:t>Bolagiseringen av de kommunala affärsverken 2014 inverkar på nettoinvesteringarnas nivå år </a:t>
            </a:r>
            <a:r>
              <a:rPr lang="sv-SE" sz="900" kern="0" dirty="0" smtClean="0"/>
              <a:t>2014</a:t>
            </a:r>
            <a:r>
              <a:rPr lang="fi-FI" sz="900" kern="0" dirty="0" smtClean="0"/>
              <a:t>.</a:t>
            </a:r>
            <a:endParaRPr lang="fi-FI" sz="900" kern="0" dirty="0"/>
          </a:p>
        </p:txBody>
      </p:sp>
      <p:sp>
        <p:nvSpPr>
          <p:cNvPr id="6" name="Alatunnisteen paikkamerkki 4"/>
          <p:cNvSpPr txBox="1">
            <a:spLocks/>
          </p:cNvSpPr>
          <p:nvPr/>
        </p:nvSpPr>
        <p:spPr>
          <a:xfrm>
            <a:off x="3879568" y="4939921"/>
            <a:ext cx="1087319" cy="198835"/>
          </a:xfr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dirty="0" smtClean="0"/>
              <a:t>17.8.2018/mm</a:t>
            </a:r>
            <a:endParaRPr lang="fi-FI" sz="675" dirty="0"/>
          </a:p>
        </p:txBody>
      </p:sp>
    </p:spTree>
    <p:extLst>
      <p:ext uri="{BB962C8B-B14F-4D97-AF65-F5344CB8AC3E}">
        <p14:creationId xmlns:p14="http://schemas.microsoft.com/office/powerpoint/2010/main" val="2102174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670406212"/>
              </p:ext>
            </p:extLst>
          </p:nvPr>
        </p:nvGraphicFramePr>
        <p:xfrm>
          <a:off x="845587" y="578000"/>
          <a:ext cx="7506833" cy="323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p:cNvSpPr txBox="1">
            <a:spLocks noChangeArrowheads="1"/>
          </p:cNvSpPr>
          <p:nvPr/>
        </p:nvSpPr>
        <p:spPr bwMode="auto">
          <a:xfrm>
            <a:off x="6380488" y="4828080"/>
            <a:ext cx="1512167" cy="21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788" kern="0" dirty="0" err="1">
                <a:solidFill>
                  <a:srgbClr val="002E63"/>
                </a:solidFill>
              </a:rPr>
              <a:t>Källa</a:t>
            </a:r>
            <a:r>
              <a:rPr lang="fi-FI" sz="788" kern="0" dirty="0">
                <a:solidFill>
                  <a:srgbClr val="002E63"/>
                </a:solidFill>
              </a:rPr>
              <a:t>: </a:t>
            </a:r>
            <a:r>
              <a:rPr lang="fi-FI" sz="788" kern="0" dirty="0" err="1">
                <a:solidFill>
                  <a:srgbClr val="002E63"/>
                </a:solidFill>
              </a:rPr>
              <a:t>Statistikcentralen</a:t>
            </a:r>
            <a:endParaRPr lang="fi-FI" sz="788" kern="0" dirty="0">
              <a:solidFill>
                <a:srgbClr val="002E63"/>
              </a:solidFill>
            </a:endParaRPr>
          </a:p>
        </p:txBody>
      </p:sp>
      <p:sp>
        <p:nvSpPr>
          <p:cNvPr id="5" name="Alatunnisteen paikkamerkki 4"/>
          <p:cNvSpPr>
            <a:spLocks noGrp="1"/>
          </p:cNvSpPr>
          <p:nvPr>
            <p:ph type="ftr" sz="quarter" idx="4294967295"/>
          </p:nvPr>
        </p:nvSpPr>
        <p:spPr/>
        <p:txBody>
          <a:bodyPr/>
          <a:lstStyle/>
          <a:p>
            <a:pPr>
              <a:defRPr/>
            </a:pPr>
            <a:r>
              <a:rPr lang="fi-FI" sz="800" smtClean="0">
                <a:solidFill>
                  <a:schemeClr val="bg1"/>
                </a:solidFill>
              </a:rPr>
              <a:t>7.11.2017/hp</a:t>
            </a:r>
            <a:endParaRPr lang="fi-FI" sz="800" dirty="0">
              <a:solidFill>
                <a:schemeClr val="bg1"/>
              </a:solidFill>
            </a:endParaRPr>
          </a:p>
        </p:txBody>
      </p:sp>
      <p:sp>
        <p:nvSpPr>
          <p:cNvPr id="7" name="Rectangle 6"/>
          <p:cNvSpPr>
            <a:spLocks noChangeArrowheads="1"/>
          </p:cNvSpPr>
          <p:nvPr/>
        </p:nvSpPr>
        <p:spPr bwMode="auto">
          <a:xfrm>
            <a:off x="251520" y="80941"/>
            <a:ext cx="8496943" cy="497059"/>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square" lIns="0" tIns="0" rIns="0" bIns="0">
            <a:spAutoFit/>
          </a:bodyPr>
          <a:lstStyle/>
          <a:p>
            <a:pPr algn="ctr">
              <a:lnSpc>
                <a:spcPct val="95000"/>
              </a:lnSpc>
            </a:pPr>
            <a:r>
              <a:rPr lang="sv-SE" sz="1700" dirty="0">
                <a:solidFill>
                  <a:schemeClr val="accent1"/>
                </a:solidFill>
              </a:rPr>
              <a:t>Verksamhetens och investeringarnas kassaflöde och ändringen av lånestocken samt lokalförvaltningens nettoutlåning 1997-2017, md €</a:t>
            </a:r>
          </a:p>
        </p:txBody>
      </p:sp>
      <p:sp>
        <p:nvSpPr>
          <p:cNvPr id="8" name="Suorakulmio 7"/>
          <p:cNvSpPr/>
          <p:nvPr/>
        </p:nvSpPr>
        <p:spPr>
          <a:xfrm>
            <a:off x="683568" y="4082872"/>
            <a:ext cx="8064895" cy="507831"/>
          </a:xfrm>
          <a:prstGeom prst="rect">
            <a:avLst/>
          </a:prstGeom>
        </p:spPr>
        <p:txBody>
          <a:bodyPr wrap="square">
            <a:spAutoFit/>
          </a:bodyPr>
          <a:lstStyle/>
          <a:p>
            <a:r>
              <a:rPr lang="sv-SE" sz="900" dirty="0"/>
              <a:t>Verksamhetens och investeringarnas kassaflöde är ett mellanresultat i finansieringsanalysen. Ett negativt belopp (underskott) beskriver att utgifter antingen måste täckas genom en minskning av de likvida medlen eller genom ökning av lånestocken. Ett positivt belopp (överskott) beskriver hur stor andel av kassaflödet som blir kvar till nettoutlåning, låneamorteringar och förstärkning av kassan.</a:t>
            </a:r>
          </a:p>
        </p:txBody>
      </p:sp>
      <p:sp>
        <p:nvSpPr>
          <p:cNvPr id="10" name="Suorakulmio 9"/>
          <p:cNvSpPr/>
          <p:nvPr/>
        </p:nvSpPr>
        <p:spPr>
          <a:xfrm>
            <a:off x="1224724" y="3795886"/>
            <a:ext cx="6947675" cy="369332"/>
          </a:xfrm>
          <a:prstGeom prst="rect">
            <a:avLst/>
          </a:prstGeom>
        </p:spPr>
        <p:txBody>
          <a:bodyPr wrap="square">
            <a:spAutoFit/>
          </a:bodyPr>
          <a:lstStyle/>
          <a:p>
            <a:r>
              <a:rPr lang="sv-SE" sz="900" b="1" dirty="0"/>
              <a:t>1) Verksamhetens och investeringarnas kassaflöde = Internt tillförda medel + Investeringar, netto  </a:t>
            </a:r>
          </a:p>
          <a:p>
            <a:r>
              <a:rPr lang="sv-SE" sz="900" dirty="0"/>
              <a:t>      Internt tillförda medel = Årsbidrag + extraordinära poster, netto + korrektivposter till internt tillförda medel </a:t>
            </a:r>
          </a:p>
        </p:txBody>
      </p:sp>
      <p:sp>
        <p:nvSpPr>
          <p:cNvPr id="9" name="Alatunnisteen paikkamerkki 4"/>
          <p:cNvSpPr txBox="1">
            <a:spLocks/>
          </p:cNvSpPr>
          <p:nvPr/>
        </p:nvSpPr>
        <p:spPr>
          <a:xfrm>
            <a:off x="3879568" y="4939921"/>
            <a:ext cx="1087319" cy="198835"/>
          </a:xfr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dirty="0" smtClean="0"/>
              <a:t>17.8.2018/mm</a:t>
            </a:r>
            <a:endParaRPr lang="fi-FI" sz="675" dirty="0"/>
          </a:p>
        </p:txBody>
      </p:sp>
    </p:spTree>
    <p:extLst>
      <p:ext uri="{BB962C8B-B14F-4D97-AF65-F5344CB8AC3E}">
        <p14:creationId xmlns:p14="http://schemas.microsoft.com/office/powerpoint/2010/main" val="354867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633538" y="1042988"/>
          <a:ext cx="6057900" cy="3058716"/>
        </p:xfrm>
        <a:graphic>
          <a:graphicData uri="http://schemas.openxmlformats.org/presentationml/2006/ole">
            <mc:AlternateContent xmlns:mc="http://schemas.openxmlformats.org/markup-compatibility/2006">
              <mc:Choice xmlns:v="urn:schemas-microsoft-com:vml" Requires="v">
                <p:oleObj spid="_x0000_s25684" name="Kaavio" r:id="rId4" imgW="10096677" imgH="5095777" progId="MSGraph.Chart.8">
                  <p:embed followColorScheme="full"/>
                </p:oleObj>
              </mc:Choice>
              <mc:Fallback>
                <p:oleObj name="Kaavio" r:id="rId4" imgW="10096677" imgH="5095777" progId="MSGraph.Chart.8">
                  <p:embed followColorScheme="full"/>
                  <p:pic>
                    <p:nvPicPr>
                      <p:cNvPr id="15362" name="Object 2"/>
                      <p:cNvPicPr>
                        <a:picLocks noChangeAspect="1" noChangeArrowheads="1"/>
                      </p:cNvPicPr>
                      <p:nvPr/>
                    </p:nvPicPr>
                    <p:blipFill>
                      <a:blip r:embed="rId5"/>
                      <a:srcRect/>
                      <a:stretch>
                        <a:fillRect/>
                      </a:stretch>
                    </p:blipFill>
                    <p:spPr bwMode="auto">
                      <a:xfrm>
                        <a:off x="1633538" y="1042988"/>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1633538" y="1042988"/>
          <a:ext cx="6057900" cy="3058716"/>
        </p:xfrm>
        <a:graphic>
          <a:graphicData uri="http://schemas.openxmlformats.org/presentationml/2006/ole">
            <mc:AlternateContent xmlns:mc="http://schemas.openxmlformats.org/markup-compatibility/2006">
              <mc:Choice xmlns:v="urn:schemas-microsoft-com:vml" Requires="v">
                <p:oleObj spid="_x0000_s25685" name="Kaavio" r:id="rId6" imgW="10096677" imgH="5095777" progId="MSGraph.Chart.8">
                  <p:embed followColorScheme="full"/>
                </p:oleObj>
              </mc:Choice>
              <mc:Fallback>
                <p:oleObj name="Kaavio" r:id="rId6" imgW="10096677" imgH="5095777" progId="MSGraph.Chart.8">
                  <p:embed followColorScheme="full"/>
                  <p:pic>
                    <p:nvPicPr>
                      <p:cNvPr id="15364" name="Object 4"/>
                      <p:cNvPicPr>
                        <a:picLocks noChangeAspect="1" noChangeArrowheads="1"/>
                      </p:cNvPicPr>
                      <p:nvPr/>
                    </p:nvPicPr>
                    <p:blipFill>
                      <a:blip r:embed="rId5"/>
                      <a:srcRect/>
                      <a:stretch>
                        <a:fillRect/>
                      </a:stretch>
                    </p:blipFill>
                    <p:spPr bwMode="auto">
                      <a:xfrm>
                        <a:off x="1633538" y="1042988"/>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6"/>
          <p:cNvSpPr>
            <a:spLocks noChangeArrowheads="1"/>
          </p:cNvSpPr>
          <p:nvPr/>
        </p:nvSpPr>
        <p:spPr bwMode="auto">
          <a:xfrm>
            <a:off x="604888" y="159265"/>
            <a:ext cx="8120735" cy="497059"/>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square" lIns="0" tIns="0" rIns="0" bIns="0">
            <a:spAutoFit/>
          </a:bodyPr>
          <a:lstStyle/>
          <a:p>
            <a:pPr algn="ctr">
              <a:lnSpc>
                <a:spcPct val="95000"/>
              </a:lnSpc>
            </a:pPr>
            <a:r>
              <a:rPr lang="sv-SE" sz="2000" dirty="0">
                <a:solidFill>
                  <a:schemeClr val="accent1"/>
                </a:solidFill>
              </a:rPr>
              <a:t>Årsbidragets tillräcklighet för avskrivningar och investeringar</a:t>
            </a:r>
          </a:p>
          <a:p>
            <a:pPr algn="ctr">
              <a:lnSpc>
                <a:spcPct val="95000"/>
              </a:lnSpc>
            </a:pPr>
            <a:r>
              <a:rPr lang="sv-SE" sz="1400" dirty="0" smtClean="0">
                <a:solidFill>
                  <a:schemeClr val="accent1"/>
                </a:solidFill>
              </a:rPr>
              <a:t>Kommunerna och samkommunerna (inkl. affärsverk, men inte bolag), %</a:t>
            </a:r>
            <a:endParaRPr lang="sv-SE" sz="1400" dirty="0">
              <a:solidFill>
                <a:schemeClr val="accent1"/>
              </a:solidFill>
            </a:endParaRPr>
          </a:p>
        </p:txBody>
      </p:sp>
      <p:graphicFrame>
        <p:nvGraphicFramePr>
          <p:cNvPr id="3" name="Object 7"/>
          <p:cNvGraphicFramePr>
            <a:graphicFrameLocks noChangeAspect="1"/>
          </p:cNvGraphicFramePr>
          <p:nvPr>
            <p:extLst>
              <p:ext uri="{D42A27DB-BD31-4B8C-83A1-F6EECF244321}">
                <p14:modId xmlns:p14="http://schemas.microsoft.com/office/powerpoint/2010/main" val="2674193133"/>
              </p:ext>
            </p:extLst>
          </p:nvPr>
        </p:nvGraphicFramePr>
        <p:xfrm>
          <a:off x="683568" y="566739"/>
          <a:ext cx="7920881" cy="3787210"/>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 Box 10"/>
          <p:cNvSpPr txBox="1">
            <a:spLocks noChangeArrowheads="1"/>
          </p:cNvSpPr>
          <p:nvPr/>
        </p:nvSpPr>
        <p:spPr bwMode="auto">
          <a:xfrm>
            <a:off x="7164307" y="4857412"/>
            <a:ext cx="1728173" cy="21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fi-FI" sz="800" kern="0" dirty="0" err="1">
                <a:solidFill>
                  <a:srgbClr val="002E63"/>
                </a:solidFill>
              </a:rPr>
              <a:t>Källa</a:t>
            </a:r>
            <a:r>
              <a:rPr lang="fi-FI" sz="800" kern="0" dirty="0">
                <a:solidFill>
                  <a:srgbClr val="002E63"/>
                </a:solidFill>
              </a:rPr>
              <a:t>: </a:t>
            </a:r>
            <a:r>
              <a:rPr lang="fi-FI" sz="800" kern="0" dirty="0" err="1">
                <a:solidFill>
                  <a:srgbClr val="002E63"/>
                </a:solidFill>
              </a:rPr>
              <a:t>Statistikcentralen</a:t>
            </a:r>
            <a:endParaRPr lang="fi-FI" sz="800" kern="0" dirty="0">
              <a:solidFill>
                <a:srgbClr val="002E63"/>
              </a:solidFill>
            </a:endParaRPr>
          </a:p>
        </p:txBody>
      </p:sp>
      <p:sp>
        <p:nvSpPr>
          <p:cNvPr id="11" name="Text Box 10"/>
          <p:cNvSpPr txBox="1">
            <a:spLocks noChangeArrowheads="1"/>
          </p:cNvSpPr>
          <p:nvPr/>
        </p:nvSpPr>
        <p:spPr bwMode="auto">
          <a:xfrm>
            <a:off x="179512" y="4258409"/>
            <a:ext cx="91450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sv-SE" sz="1000" dirty="0"/>
              <a:t> 1) Investeringsutgifter – Anskaffning   av mark-  och vattenområden – Anskaffning av aktier och andelar –   </a:t>
            </a:r>
          </a:p>
          <a:p>
            <a:pPr eaLnBrk="1" hangingPunct="1"/>
            <a:r>
              <a:rPr lang="sv-SE" sz="1000" dirty="0"/>
              <a:t>     Finansieringsandelar för investeringar.</a:t>
            </a:r>
          </a:p>
        </p:txBody>
      </p:sp>
      <p:sp>
        <p:nvSpPr>
          <p:cNvPr id="4" name="Tekstiruutu 3"/>
          <p:cNvSpPr txBox="1"/>
          <p:nvPr/>
        </p:nvSpPr>
        <p:spPr>
          <a:xfrm>
            <a:off x="755576" y="411510"/>
            <a:ext cx="349776" cy="276999"/>
          </a:xfrm>
          <a:prstGeom prst="rect">
            <a:avLst/>
          </a:prstGeom>
          <a:noFill/>
        </p:spPr>
        <p:txBody>
          <a:bodyPr wrap="none" rtlCol="0">
            <a:spAutoFit/>
          </a:bodyPr>
          <a:lstStyle/>
          <a:p>
            <a:r>
              <a:rPr lang="fi-FI" sz="1200" dirty="0">
                <a:solidFill>
                  <a:srgbClr val="002060"/>
                </a:solidFill>
              </a:rPr>
              <a:t>%</a:t>
            </a:r>
          </a:p>
        </p:txBody>
      </p:sp>
      <p:cxnSp>
        <p:nvCxnSpPr>
          <p:cNvPr id="6" name="Suora yhdysviiva 5"/>
          <p:cNvCxnSpPr/>
          <p:nvPr/>
        </p:nvCxnSpPr>
        <p:spPr>
          <a:xfrm>
            <a:off x="1259632" y="1980000"/>
            <a:ext cx="7596000"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7" name="Tekstiruutu 6"/>
          <p:cNvSpPr txBox="1"/>
          <p:nvPr/>
        </p:nvSpPr>
        <p:spPr>
          <a:xfrm>
            <a:off x="4427984" y="2166124"/>
            <a:ext cx="1207382" cy="261610"/>
          </a:xfrm>
          <a:prstGeom prst="rect">
            <a:avLst/>
          </a:prstGeom>
          <a:noFill/>
        </p:spPr>
        <p:txBody>
          <a:bodyPr wrap="none" rtlCol="0">
            <a:spAutoFit/>
          </a:bodyPr>
          <a:lstStyle/>
          <a:p>
            <a:r>
              <a:rPr lang="fi-FI" sz="1100" dirty="0" err="1" smtClean="0">
                <a:solidFill>
                  <a:schemeClr val="accent5">
                    <a:lumMod val="75000"/>
                  </a:schemeClr>
                </a:solidFill>
              </a:rPr>
              <a:t>Medeltal</a:t>
            </a:r>
            <a:r>
              <a:rPr lang="fi-FI" sz="1100" dirty="0" smtClean="0">
                <a:solidFill>
                  <a:schemeClr val="accent5">
                    <a:lumMod val="75000"/>
                  </a:schemeClr>
                </a:solidFill>
              </a:rPr>
              <a:t> 73 </a:t>
            </a:r>
            <a:r>
              <a:rPr lang="fi-FI" sz="1100" dirty="0">
                <a:solidFill>
                  <a:schemeClr val="accent5">
                    <a:lumMod val="75000"/>
                  </a:schemeClr>
                </a:solidFill>
              </a:rPr>
              <a:t>%</a:t>
            </a:r>
          </a:p>
        </p:txBody>
      </p:sp>
      <p:sp>
        <p:nvSpPr>
          <p:cNvPr id="13" name="Tekstiruutu 12"/>
          <p:cNvSpPr txBox="1"/>
          <p:nvPr/>
        </p:nvSpPr>
        <p:spPr>
          <a:xfrm>
            <a:off x="4427984" y="2841780"/>
            <a:ext cx="1207382" cy="261610"/>
          </a:xfrm>
          <a:prstGeom prst="rect">
            <a:avLst/>
          </a:prstGeom>
          <a:noFill/>
        </p:spPr>
        <p:txBody>
          <a:bodyPr wrap="none" rtlCol="0">
            <a:spAutoFit/>
          </a:bodyPr>
          <a:lstStyle/>
          <a:p>
            <a:r>
              <a:rPr lang="fi-FI" sz="1100" dirty="0" err="1" smtClean="0">
                <a:solidFill>
                  <a:srgbClr val="C00000"/>
                </a:solidFill>
              </a:rPr>
              <a:t>Medeltal</a:t>
            </a:r>
            <a:r>
              <a:rPr lang="fi-FI" sz="1100" dirty="0" smtClean="0">
                <a:solidFill>
                  <a:srgbClr val="C00000"/>
                </a:solidFill>
              </a:rPr>
              <a:t> 63 </a:t>
            </a:r>
            <a:r>
              <a:rPr lang="fi-FI" sz="1100" dirty="0">
                <a:solidFill>
                  <a:srgbClr val="C00000"/>
                </a:solidFill>
              </a:rPr>
              <a:t>%</a:t>
            </a:r>
          </a:p>
        </p:txBody>
      </p:sp>
      <p:sp>
        <p:nvSpPr>
          <p:cNvPr id="14" name="Tekstiruutu 13"/>
          <p:cNvSpPr txBox="1"/>
          <p:nvPr/>
        </p:nvSpPr>
        <p:spPr>
          <a:xfrm>
            <a:off x="4355976" y="1086004"/>
            <a:ext cx="1297150" cy="261610"/>
          </a:xfrm>
          <a:prstGeom prst="rect">
            <a:avLst/>
          </a:prstGeom>
          <a:noFill/>
        </p:spPr>
        <p:txBody>
          <a:bodyPr wrap="none" rtlCol="0">
            <a:spAutoFit/>
          </a:bodyPr>
          <a:lstStyle/>
          <a:p>
            <a:r>
              <a:rPr lang="fi-FI" sz="1100" dirty="0" err="1" smtClean="0">
                <a:solidFill>
                  <a:schemeClr val="tx2"/>
                </a:solidFill>
              </a:rPr>
              <a:t>Medeltal</a:t>
            </a:r>
            <a:r>
              <a:rPr lang="fi-FI" sz="1100" dirty="0" smtClean="0">
                <a:solidFill>
                  <a:schemeClr val="tx2"/>
                </a:solidFill>
              </a:rPr>
              <a:t> 114 </a:t>
            </a:r>
            <a:r>
              <a:rPr lang="fi-FI" sz="1100" dirty="0">
                <a:solidFill>
                  <a:schemeClr val="tx2"/>
                </a:solidFill>
              </a:rPr>
              <a:t>%</a:t>
            </a:r>
          </a:p>
        </p:txBody>
      </p:sp>
      <p:sp>
        <p:nvSpPr>
          <p:cNvPr id="9" name="Tekstiruutu 8"/>
          <p:cNvSpPr txBox="1"/>
          <p:nvPr/>
        </p:nvSpPr>
        <p:spPr>
          <a:xfrm>
            <a:off x="8388424" y="1753312"/>
            <a:ext cx="631904" cy="253916"/>
          </a:xfrm>
          <a:prstGeom prst="rect">
            <a:avLst/>
          </a:prstGeom>
          <a:noFill/>
        </p:spPr>
        <p:txBody>
          <a:bodyPr wrap="none" rtlCol="0">
            <a:spAutoFit/>
          </a:bodyPr>
          <a:lstStyle/>
          <a:p>
            <a:r>
              <a:rPr lang="fi-FI" sz="1050" dirty="0">
                <a:solidFill>
                  <a:srgbClr val="002060"/>
                </a:solidFill>
              </a:rPr>
              <a:t>100 %</a:t>
            </a:r>
          </a:p>
        </p:txBody>
      </p:sp>
      <p:sp>
        <p:nvSpPr>
          <p:cNvPr id="15" name="Alatunnisteen paikkamerkki 4"/>
          <p:cNvSpPr txBox="1">
            <a:spLocks/>
          </p:cNvSpPr>
          <p:nvPr/>
        </p:nvSpPr>
        <p:spPr>
          <a:xfrm>
            <a:off x="3779912" y="4808747"/>
            <a:ext cx="1087319" cy="198835"/>
          </a:xfr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675" dirty="0" smtClean="0"/>
              <a:t>17.8.2018/mm</a:t>
            </a:r>
            <a:endParaRPr lang="fi-FI" sz="675" dirty="0"/>
          </a:p>
        </p:txBody>
      </p:sp>
    </p:spTree>
    <p:extLst>
      <p:ext uri="{BB962C8B-B14F-4D97-AF65-F5344CB8AC3E}">
        <p14:creationId xmlns:p14="http://schemas.microsoft.com/office/powerpoint/2010/main" val="3941365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85336" y="182492"/>
            <a:ext cx="6453188" cy="439452"/>
          </a:xfrm>
        </p:spPr>
        <p:txBody>
          <a:bodyPr>
            <a:noAutofit/>
          </a:bodyPr>
          <a:lstStyle/>
          <a:p>
            <a:pPr algn="ctr"/>
            <a:r>
              <a:rPr lang="sv-SE" sz="1875" dirty="0">
                <a:solidFill>
                  <a:schemeClr val="accent1"/>
                </a:solidFill>
              </a:rPr>
              <a:t>Förändring i kommunernas lånestock</a:t>
            </a:r>
            <a:br>
              <a:rPr lang="sv-SE" sz="1875" dirty="0">
                <a:solidFill>
                  <a:schemeClr val="accent1"/>
                </a:solidFill>
              </a:rPr>
            </a:br>
            <a:r>
              <a:rPr lang="sv-SE" sz="1875" dirty="0">
                <a:solidFill>
                  <a:schemeClr val="accent1"/>
                </a:solidFill>
              </a:rPr>
              <a:t> 2000–2017, </a:t>
            </a:r>
            <a:r>
              <a:rPr lang="sv-SE" sz="1875" dirty="0" err="1">
                <a:solidFill>
                  <a:schemeClr val="accent1"/>
                </a:solidFill>
              </a:rPr>
              <a:t>mn</a:t>
            </a:r>
            <a:r>
              <a:rPr lang="sv-SE" sz="1875" dirty="0">
                <a:solidFill>
                  <a:schemeClr val="accent1"/>
                </a:solidFill>
              </a:rPr>
              <a:t> €</a:t>
            </a:r>
            <a:endParaRPr lang="fi-FI" sz="1875" dirty="0">
              <a:solidFill>
                <a:schemeClr val="accent1"/>
              </a:solidFill>
            </a:endParaRPr>
          </a:p>
        </p:txBody>
      </p:sp>
      <p:graphicFrame>
        <p:nvGraphicFramePr>
          <p:cNvPr id="2" name="Object 3"/>
          <p:cNvGraphicFramePr>
            <a:graphicFrameLocks noChangeAspect="1"/>
          </p:cNvGraphicFramePr>
          <p:nvPr>
            <p:extLst>
              <p:ext uri="{D42A27DB-BD31-4B8C-83A1-F6EECF244321}">
                <p14:modId xmlns:p14="http://schemas.microsoft.com/office/powerpoint/2010/main" val="1302029527"/>
              </p:ext>
            </p:extLst>
          </p:nvPr>
        </p:nvGraphicFramePr>
        <p:xfrm>
          <a:off x="755576" y="483518"/>
          <a:ext cx="7410137" cy="37351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1331640" y="4299942"/>
            <a:ext cx="6484467" cy="369332"/>
          </a:xfrm>
          <a:prstGeom prst="rect">
            <a:avLst/>
          </a:prstGeom>
          <a:noFill/>
        </p:spPr>
        <p:txBody>
          <a:bodyPr wrap="none" rtlCol="0">
            <a:spAutoFit/>
          </a:bodyPr>
          <a:lstStyle/>
          <a:p>
            <a:r>
              <a:rPr lang="sv-SE" sz="900" dirty="0">
                <a:solidFill>
                  <a:schemeClr val="accent1"/>
                </a:solidFill>
              </a:rPr>
              <a:t> 1) Lån för löpande utgifter är summan av kommunernas negativa årsbidrag. År 2000–2017 uppgick lånen  </a:t>
            </a:r>
          </a:p>
          <a:p>
            <a:r>
              <a:rPr lang="sv-SE" sz="900" dirty="0">
                <a:solidFill>
                  <a:schemeClr val="accent1"/>
                </a:solidFill>
              </a:rPr>
              <a:t>     för löpande utgifter till cirka 630 miljoner euro, vilket är 5 % av förändringen i lånestocken 2000–2017 </a:t>
            </a:r>
            <a:endParaRPr lang="fi-FI" sz="900" dirty="0">
              <a:solidFill>
                <a:schemeClr val="accent1"/>
              </a:solidFill>
            </a:endParaRPr>
          </a:p>
        </p:txBody>
      </p:sp>
      <p:sp>
        <p:nvSpPr>
          <p:cNvPr id="3" name="Alatunnisteen paikkamerkki 2"/>
          <p:cNvSpPr>
            <a:spLocks noGrp="1"/>
          </p:cNvSpPr>
          <p:nvPr>
            <p:ph type="ftr" sz="quarter" idx="4294967295"/>
          </p:nvPr>
        </p:nvSpPr>
        <p:spPr>
          <a:xfrm>
            <a:off x="3815916" y="4851251"/>
            <a:ext cx="1242138" cy="188472"/>
          </a:xfrm>
        </p:spPr>
        <p:txBody>
          <a:bodyPr/>
          <a:lstStyle/>
          <a:p>
            <a:pPr>
              <a:defRPr/>
            </a:pPr>
            <a:r>
              <a:rPr lang="en-US" sz="750" dirty="0"/>
              <a:t>25.6.2018/mm</a:t>
            </a:r>
            <a:endParaRPr lang="fi-FI" sz="750" dirty="0"/>
          </a:p>
        </p:txBody>
      </p:sp>
      <p:sp>
        <p:nvSpPr>
          <p:cNvPr id="8" name="Text Box 4"/>
          <p:cNvSpPr txBox="1">
            <a:spLocks noChangeArrowheads="1"/>
          </p:cNvSpPr>
          <p:nvPr/>
        </p:nvSpPr>
        <p:spPr bwMode="auto">
          <a:xfrm>
            <a:off x="6192181" y="4840002"/>
            <a:ext cx="2754305" cy="21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788" kern="0" dirty="0" err="1" smtClean="0">
                <a:solidFill>
                  <a:srgbClr val="002E63"/>
                </a:solidFill>
              </a:rPr>
              <a:t>Källa</a:t>
            </a:r>
            <a:r>
              <a:rPr lang="fi-FI" sz="788" kern="0" dirty="0" smtClean="0">
                <a:solidFill>
                  <a:srgbClr val="002E63"/>
                </a:solidFill>
              </a:rPr>
              <a:t>: </a:t>
            </a:r>
            <a:r>
              <a:rPr lang="fi-FI" sz="788" kern="0" dirty="0" err="1" smtClean="0">
                <a:solidFill>
                  <a:srgbClr val="002E63"/>
                </a:solidFill>
              </a:rPr>
              <a:t>Statistikcentralen</a:t>
            </a:r>
            <a:endParaRPr lang="fi-FI" sz="788" kern="0" dirty="0">
              <a:solidFill>
                <a:srgbClr val="002E63"/>
              </a:solidFill>
            </a:endParaRPr>
          </a:p>
        </p:txBody>
      </p:sp>
    </p:spTree>
    <p:extLst>
      <p:ext uri="{BB962C8B-B14F-4D97-AF65-F5344CB8AC3E}">
        <p14:creationId xmlns:p14="http://schemas.microsoft.com/office/powerpoint/2010/main" val="3715204022"/>
      </p:ext>
    </p:extLst>
  </p:cSld>
  <p:clrMapOvr>
    <a:masterClrMapping/>
  </p:clrMapOvr>
</p:sld>
</file>

<file path=ppt/theme/theme1.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extLst>
    <a:ext uri="{05A4C25C-085E-4340-85A3-A5531E510DB2}">
      <thm15:themeFamily xmlns:thm15="http://schemas.microsoft.com/office/thememl/2012/main" name="Kuntaliitto_OnnistuvaSuomi.potx" id="{D34A764C-1D6C-47DA-9A4B-D205980E9BEB}" vid="{3B661B2C-4D1A-4452-91E8-74049B15E2B8}"/>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Kuntaliitto Onnistuva Suomi Suomi-Ruotsi 2017</Template>
  <TotalTime>1128</TotalTime>
  <Words>639</Words>
  <Application>Microsoft Office PowerPoint</Application>
  <PresentationFormat>Näytössä katseltava esitys (16:9)</PresentationFormat>
  <Paragraphs>109</Paragraphs>
  <Slides>14</Slides>
  <Notes>8</Notes>
  <HiddenSlides>0</HiddenSlides>
  <MMClips>0</MMClips>
  <ScaleCrop>false</ScaleCrop>
  <HeadingPairs>
    <vt:vector size="8" baseType="variant">
      <vt:variant>
        <vt:lpstr>Käytetyt fontit</vt:lpstr>
      </vt:variant>
      <vt:variant>
        <vt:i4>4</vt:i4>
      </vt:variant>
      <vt:variant>
        <vt:lpstr>Teema</vt:lpstr>
      </vt:variant>
      <vt:variant>
        <vt:i4>2</vt:i4>
      </vt:variant>
      <vt:variant>
        <vt:lpstr>Upotetut OLE-palvelimet</vt:lpstr>
      </vt:variant>
      <vt:variant>
        <vt:i4>1</vt:i4>
      </vt:variant>
      <vt:variant>
        <vt:lpstr>Dian otsikot</vt:lpstr>
      </vt:variant>
      <vt:variant>
        <vt:i4>14</vt:i4>
      </vt:variant>
    </vt:vector>
  </HeadingPairs>
  <TitlesOfParts>
    <vt:vector size="21" baseType="lpstr">
      <vt:lpstr>Arial</vt:lpstr>
      <vt:lpstr>Calibri</vt:lpstr>
      <vt:lpstr>Calibri Light</vt:lpstr>
      <vt:lpstr>Verdana</vt:lpstr>
      <vt:lpstr>Kuntaliitto suomenkielinen</vt:lpstr>
      <vt:lpstr>Mukautettu suunnittelumalli</vt:lpstr>
      <vt:lpstr>Kaavio</vt:lpstr>
      <vt:lpstr>Kommunernas och samkommunernas lånestock och likvida medel 1992-2017, md €</vt:lpstr>
      <vt:lpstr>Fasta bruttoinvesteringar 1990-2017 enligt 2017 års priser, md € (Enligt nationalräkenskaperna)</vt:lpstr>
      <vt:lpstr>Fasta bruttoinvesteringar  indexerade enligt 2017 års priser, 1990=100 (Enligt nationalräkenskaperna)</vt:lpstr>
      <vt:lpstr>Fasta bruttoinvesteringar  indexerade enligt 2017 års priser, 2000=100 (Enligt nationalräkenskaperna)</vt:lpstr>
      <vt:lpstr>Kommunernas och samkommunernas bruttoinvesteringar 1997-2017 i gängse priser, md € (Enligt kommunernas bokföring. Innehåller affärsverk, men inte bolag)</vt:lpstr>
      <vt:lpstr>Den kommunala sektorns årsbidrag och nettoinvesteringar1) 1991–2017, md €</vt:lpstr>
      <vt:lpstr>PowerPoint-esitys</vt:lpstr>
      <vt:lpstr>PowerPoint-esitys</vt:lpstr>
      <vt:lpstr>Förändring i kommunernas lånestock  2000–2017, mn €</vt:lpstr>
      <vt:lpstr>PowerPoint-esitys</vt:lpstr>
      <vt:lpstr>PowerPoint-esitys</vt:lpstr>
      <vt:lpstr>PowerPoint-esitys</vt:lpstr>
      <vt:lpstr>Kommunernas och samkommunernas  låneskötselbidrag1) 1997-2017</vt:lpstr>
      <vt:lpstr>Genomsnittsräntan för kommunernas lånestock 1997-2017, %</vt:lpstr>
    </vt:vector>
  </TitlesOfParts>
  <Company>KL-FCG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Pukki Heikki</dc:creator>
  <cp:lastModifiedBy>Strandberg Benjamin</cp:lastModifiedBy>
  <cp:revision>71</cp:revision>
  <dcterms:created xsi:type="dcterms:W3CDTF">2017-08-22T05:46:58Z</dcterms:created>
  <dcterms:modified xsi:type="dcterms:W3CDTF">2019-01-29T06:46:51Z</dcterms:modified>
</cp:coreProperties>
</file>