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75" r:id="rId3"/>
    <p:sldId id="380" r:id="rId4"/>
    <p:sldId id="381" r:id="rId5"/>
    <p:sldId id="382" r:id="rId6"/>
    <p:sldId id="376" r:id="rId7"/>
    <p:sldId id="383" r:id="rId8"/>
    <p:sldId id="377" r:id="rId9"/>
    <p:sldId id="384" r:id="rId10"/>
    <p:sldId id="385" r:id="rId11"/>
    <p:sldId id="389" r:id="rId12"/>
    <p:sldId id="394" r:id="rId13"/>
    <p:sldId id="395" r:id="rId14"/>
    <p:sldId id="378" r:id="rId15"/>
    <p:sldId id="386" r:id="rId16"/>
    <p:sldId id="387" r:id="rId17"/>
    <p:sldId id="390" r:id="rId18"/>
    <p:sldId id="396" r:id="rId19"/>
    <p:sldId id="397" r:id="rId20"/>
    <p:sldId id="400" r:id="rId21"/>
    <p:sldId id="399" r:id="rId22"/>
    <p:sldId id="373" r:id="rId23"/>
    <p:sldId id="332" r:id="rId24"/>
    <p:sldId id="260" r:id="rId25"/>
    <p:sldId id="349" r:id="rId26"/>
    <p:sldId id="374" r:id="rId27"/>
    <p:sldId id="398" r:id="rId28"/>
  </p:sldIdLst>
  <p:sldSz cx="12192000" cy="6858000"/>
  <p:notesSz cx="6797675" cy="9925050"/>
  <p:embeddedFontLst>
    <p:embeddedFont>
      <p:font typeface="Work Sans" panose="00000500000000000000" pitchFamily="2" charset="0"/>
      <p:regular r:id="rId31"/>
      <p:bold r:id="rId32"/>
      <p:italic r:id="rId33"/>
      <p:boldItalic r:id="rId34"/>
    </p:embeddedFont>
    <p:embeddedFont>
      <p:font typeface="Work Sans ExtraBold" panose="00000900000000000000" pitchFamily="2" charset="0"/>
      <p:bold r:id="rId35"/>
      <p:boldItalic r:id="rId36"/>
    </p:embeddedFont>
    <p:embeddedFont>
      <p:font typeface="Work Sans SemiBold" panose="00000700000000000000" pitchFamily="2" charset="0"/>
      <p:bold r:id="rId37"/>
      <p:boldItalic r:id="rId3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83ADB-C249-44A5-A533-8AD7B8B015B0}" v="1" dt="2022-02-24T09:20:38.872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6517" autoAdjust="0"/>
  </p:normalViewPr>
  <p:slideViewPr>
    <p:cSldViewPr showGuides="1">
      <p:cViewPr varScale="1">
        <p:scale>
          <a:sx n="75" d="100"/>
          <a:sy n="75" d="100"/>
        </p:scale>
        <p:origin x="284" y="56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kola-Sjöblom Marianne" userId="099a2302-3ea4-4c67-8d20-f2d49cf91e1d" providerId="ADAL" clId="{4F583ADB-C249-44A5-A533-8AD7B8B015B0}"/>
    <pc:docChg chg="addSld delSld modSld">
      <pc:chgData name="Pekola-Sjöblom Marianne" userId="099a2302-3ea4-4c67-8d20-f2d49cf91e1d" providerId="ADAL" clId="{4F583ADB-C249-44A5-A533-8AD7B8B015B0}" dt="2022-02-24T09:20:40.811" v="5" actId="47"/>
      <pc:docMkLst>
        <pc:docMk/>
      </pc:docMkLst>
      <pc:sldChg chg="add">
        <pc:chgData name="Pekola-Sjöblom Marianne" userId="099a2302-3ea4-4c67-8d20-f2d49cf91e1d" providerId="ADAL" clId="{4F583ADB-C249-44A5-A533-8AD7B8B015B0}" dt="2022-02-24T09:20:38.872" v="4"/>
        <pc:sldMkLst>
          <pc:docMk/>
          <pc:sldMk cId="180899479" sldId="260"/>
        </pc:sldMkLst>
      </pc:sldChg>
      <pc:sldChg chg="del">
        <pc:chgData name="Pekola-Sjöblom Marianne" userId="099a2302-3ea4-4c67-8d20-f2d49cf91e1d" providerId="ADAL" clId="{4F583ADB-C249-44A5-A533-8AD7B8B015B0}" dt="2022-02-24T09:20:31.889" v="3" actId="2696"/>
        <pc:sldMkLst>
          <pc:docMk/>
          <pc:sldMk cId="1120485396" sldId="260"/>
        </pc:sldMkLst>
      </pc:sldChg>
      <pc:sldChg chg="add">
        <pc:chgData name="Pekola-Sjöblom Marianne" userId="099a2302-3ea4-4c67-8d20-f2d49cf91e1d" providerId="ADAL" clId="{4F583ADB-C249-44A5-A533-8AD7B8B015B0}" dt="2022-02-24T09:20:38.872" v="4"/>
        <pc:sldMkLst>
          <pc:docMk/>
          <pc:sldMk cId="250797356" sldId="332"/>
        </pc:sldMkLst>
      </pc:sldChg>
      <pc:sldChg chg="del">
        <pc:chgData name="Pekola-Sjöblom Marianne" userId="099a2302-3ea4-4c67-8d20-f2d49cf91e1d" providerId="ADAL" clId="{4F583ADB-C249-44A5-A533-8AD7B8B015B0}" dt="2022-02-24T09:20:31.889" v="3" actId="2696"/>
        <pc:sldMkLst>
          <pc:docMk/>
          <pc:sldMk cId="975175080" sldId="332"/>
        </pc:sldMkLst>
      </pc:sldChg>
      <pc:sldChg chg="del">
        <pc:chgData name="Pekola-Sjöblom Marianne" userId="099a2302-3ea4-4c67-8d20-f2d49cf91e1d" providerId="ADAL" clId="{4F583ADB-C249-44A5-A533-8AD7B8B015B0}" dt="2022-02-24T09:20:31.889" v="3" actId="2696"/>
        <pc:sldMkLst>
          <pc:docMk/>
          <pc:sldMk cId="1765324883" sldId="349"/>
        </pc:sldMkLst>
      </pc:sldChg>
      <pc:sldChg chg="add">
        <pc:chgData name="Pekola-Sjöblom Marianne" userId="099a2302-3ea4-4c67-8d20-f2d49cf91e1d" providerId="ADAL" clId="{4F583ADB-C249-44A5-A533-8AD7B8B015B0}" dt="2022-02-24T09:20:38.872" v="4"/>
        <pc:sldMkLst>
          <pc:docMk/>
          <pc:sldMk cId="1928987989" sldId="349"/>
        </pc:sldMkLst>
      </pc:sldChg>
      <pc:sldChg chg="del">
        <pc:chgData name="Pekola-Sjöblom Marianne" userId="099a2302-3ea4-4c67-8d20-f2d49cf91e1d" providerId="ADAL" clId="{4F583ADB-C249-44A5-A533-8AD7B8B015B0}" dt="2022-02-24T09:20:22.568" v="2" actId="47"/>
        <pc:sldMkLst>
          <pc:docMk/>
          <pc:sldMk cId="2802952460" sldId="365"/>
        </pc:sldMkLst>
      </pc:sldChg>
      <pc:sldChg chg="add">
        <pc:chgData name="Pekola-Sjöblom Marianne" userId="099a2302-3ea4-4c67-8d20-f2d49cf91e1d" providerId="ADAL" clId="{4F583ADB-C249-44A5-A533-8AD7B8B015B0}" dt="2022-02-24T09:20:38.872" v="4"/>
        <pc:sldMkLst>
          <pc:docMk/>
          <pc:sldMk cId="1184122853" sldId="373"/>
        </pc:sldMkLst>
      </pc:sldChg>
      <pc:sldChg chg="del">
        <pc:chgData name="Pekola-Sjöblom Marianne" userId="099a2302-3ea4-4c67-8d20-f2d49cf91e1d" providerId="ADAL" clId="{4F583ADB-C249-44A5-A533-8AD7B8B015B0}" dt="2022-02-24T09:20:31.889" v="3" actId="2696"/>
        <pc:sldMkLst>
          <pc:docMk/>
          <pc:sldMk cId="3458650306" sldId="373"/>
        </pc:sldMkLst>
      </pc:sldChg>
      <pc:sldChg chg="del">
        <pc:chgData name="Pekola-Sjöblom Marianne" userId="099a2302-3ea4-4c67-8d20-f2d49cf91e1d" providerId="ADAL" clId="{4F583ADB-C249-44A5-A533-8AD7B8B015B0}" dt="2022-02-24T09:20:31.889" v="3" actId="2696"/>
        <pc:sldMkLst>
          <pc:docMk/>
          <pc:sldMk cId="2192350621" sldId="374"/>
        </pc:sldMkLst>
      </pc:sldChg>
      <pc:sldChg chg="add">
        <pc:chgData name="Pekola-Sjöblom Marianne" userId="099a2302-3ea4-4c67-8d20-f2d49cf91e1d" providerId="ADAL" clId="{4F583ADB-C249-44A5-A533-8AD7B8B015B0}" dt="2022-02-24T09:20:38.872" v="4"/>
        <pc:sldMkLst>
          <pc:docMk/>
          <pc:sldMk cId="3063018261" sldId="374"/>
        </pc:sldMkLst>
      </pc:sldChg>
      <pc:sldChg chg="del">
        <pc:chgData name="Pekola-Sjöblom Marianne" userId="099a2302-3ea4-4c67-8d20-f2d49cf91e1d" providerId="ADAL" clId="{4F583ADB-C249-44A5-A533-8AD7B8B015B0}" dt="2022-02-24T09:20:20.481" v="0" actId="47"/>
        <pc:sldMkLst>
          <pc:docMk/>
          <pc:sldMk cId="1175409397" sldId="379"/>
        </pc:sldMkLst>
      </pc:sldChg>
      <pc:sldChg chg="del">
        <pc:chgData name="Pekola-Sjöblom Marianne" userId="099a2302-3ea4-4c67-8d20-f2d49cf91e1d" providerId="ADAL" clId="{4F583ADB-C249-44A5-A533-8AD7B8B015B0}" dt="2022-02-24T09:20:40.811" v="5" actId="47"/>
        <pc:sldMkLst>
          <pc:docMk/>
          <pc:sldMk cId="1274464090" sldId="392"/>
        </pc:sldMkLst>
      </pc:sldChg>
      <pc:sldChg chg="del">
        <pc:chgData name="Pekola-Sjöblom Marianne" userId="099a2302-3ea4-4c67-8d20-f2d49cf91e1d" providerId="ADAL" clId="{4F583ADB-C249-44A5-A533-8AD7B8B015B0}" dt="2022-02-24T09:20:21.351" v="1" actId="47"/>
        <pc:sldMkLst>
          <pc:docMk/>
          <pc:sldMk cId="1126416049" sldId="393"/>
        </pc:sldMkLst>
      </pc:sldChg>
      <pc:sldMasterChg chg="delSldLayout">
        <pc:chgData name="Pekola-Sjöblom Marianne" userId="099a2302-3ea4-4c67-8d20-f2d49cf91e1d" providerId="ADAL" clId="{4F583ADB-C249-44A5-A533-8AD7B8B015B0}" dt="2022-02-24T09:20:31.889" v="3" actId="2696"/>
        <pc:sldMasterMkLst>
          <pc:docMk/>
          <pc:sldMasterMk cId="1568533639" sldId="2147483648"/>
        </pc:sldMasterMkLst>
        <pc:sldLayoutChg chg="del">
          <pc:chgData name="Pekola-Sjöblom Marianne" userId="099a2302-3ea4-4c67-8d20-f2d49cf91e1d" providerId="ADAL" clId="{4F583ADB-C249-44A5-A533-8AD7B8B015B0}" dt="2022-02-24T09:20:31.889" v="3" actId="2696"/>
          <pc:sldLayoutMkLst>
            <pc:docMk/>
            <pc:sldMasterMk cId="1568533639" sldId="2147483648"/>
            <pc:sldLayoutMk cId="1571603855" sldId="2147483737"/>
          </pc:sldLayoutMkLst>
        </pc:sldLayoutChg>
        <pc:sldLayoutChg chg="del">
          <pc:chgData name="Pekola-Sjöblom Marianne" userId="099a2302-3ea4-4c67-8d20-f2d49cf91e1d" providerId="ADAL" clId="{4F583ADB-C249-44A5-A533-8AD7B8B015B0}" dt="2022-02-24T09:20:31.889" v="3" actId="2696"/>
          <pc:sldLayoutMkLst>
            <pc:docMk/>
            <pc:sldMasterMk cId="1568533639" sldId="2147483648"/>
            <pc:sldLayoutMk cId="858673246" sldId="214748373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58206497646239"/>
          <c:y val="3.4338945796822083E-2"/>
          <c:w val="0.65282209995441476"/>
          <c:h val="0.695318479002639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valmis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Irtain omaisuus</c:v>
                </c:pt>
                <c:pt idx="1">
                  <c:v>Sopimukset</c:v>
                </c:pt>
                <c:pt idx="2">
                  <c:v>Vastuut</c:v>
                </c:pt>
                <c:pt idx="3">
                  <c:v>Vuokrattavat toimitilat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36.299999999999997</c:v>
                </c:pt>
                <c:pt idx="1">
                  <c:v>32.299999999999997</c:v>
                </c:pt>
                <c:pt idx="2">
                  <c:v>34.6</c:v>
                </c:pt>
                <c:pt idx="3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7-4037-B8F1-E9321F3E376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kesken, mutta valmistuu määräajassa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Irtain omaisuus</c:v>
                </c:pt>
                <c:pt idx="1">
                  <c:v>Sopimukset</c:v>
                </c:pt>
                <c:pt idx="2">
                  <c:v>Vastuut</c:v>
                </c:pt>
                <c:pt idx="3">
                  <c:v>Vuokrattavat toimitilat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45.2</c:v>
                </c:pt>
                <c:pt idx="1">
                  <c:v>49.6</c:v>
                </c:pt>
                <c:pt idx="2">
                  <c:v>46.2</c:v>
                </c:pt>
                <c:pt idx="3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7-4037-B8F1-E9321F3E376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kesken, valmistuu pääosin mutta ei kaikilta osin määräajassa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Irtain omaisuus</c:v>
                </c:pt>
                <c:pt idx="1">
                  <c:v>Sopimukset</c:v>
                </c:pt>
                <c:pt idx="2">
                  <c:v>Vastuut</c:v>
                </c:pt>
                <c:pt idx="3">
                  <c:v>Vuokrattavat toimitilat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12.6</c:v>
                </c:pt>
                <c:pt idx="1">
                  <c:v>15</c:v>
                </c:pt>
                <c:pt idx="2">
                  <c:v>14.6</c:v>
                </c:pt>
                <c:pt idx="3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7-4037-B8F1-E9321F3E376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kesken, vaikeuksia saada valmiiksi määräajassa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Irtain omaisuus</c:v>
                </c:pt>
                <c:pt idx="1">
                  <c:v>Sopimukset</c:v>
                </c:pt>
                <c:pt idx="2">
                  <c:v>Vastuut</c:v>
                </c:pt>
                <c:pt idx="3">
                  <c:v>Vuokrattavat toimitilat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5.9</c:v>
                </c:pt>
                <c:pt idx="1">
                  <c:v>3</c:v>
                </c:pt>
                <c:pt idx="2">
                  <c:v>3.1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7-4037-B8F1-E9321F3E376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ei valmistu määräajassa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Irtain omaisuus</c:v>
                </c:pt>
                <c:pt idx="1">
                  <c:v>Sopimukset</c:v>
                </c:pt>
                <c:pt idx="2">
                  <c:v>Vastuut</c:v>
                </c:pt>
                <c:pt idx="3">
                  <c:v>Vuokrattavat toimitilat</c:v>
                </c:pt>
              </c:strCache>
            </c:strRef>
          </c:cat>
          <c:val>
            <c:numRef>
              <c:f>Taul1!$F$2:$F$5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F7-4037-B8F1-E9321F3E3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90664080"/>
        <c:axId val="1890662832"/>
      </c:barChart>
      <c:catAx>
        <c:axId val="189066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0662832"/>
        <c:crosses val="autoZero"/>
        <c:auto val="1"/>
        <c:lblAlgn val="ctr"/>
        <c:lblOffset val="100"/>
        <c:noMultiLvlLbl val="0"/>
      </c:catAx>
      <c:valAx>
        <c:axId val="189066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06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57343334764121E-2"/>
          <c:y val="0.81083282422567626"/>
          <c:w val="0.9449105993118152"/>
          <c:h val="0.18200427848024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04996258845661E-2"/>
          <c:y val="0.16949993387488274"/>
          <c:w val="0.94278806302027263"/>
          <c:h val="0.64207574327729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83.3</c:v>
                </c:pt>
                <c:pt idx="1">
                  <c:v>90.9</c:v>
                </c:pt>
                <c:pt idx="2">
                  <c:v>86.6</c:v>
                </c:pt>
                <c:pt idx="3">
                  <c:v>93.8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D-462E-8BB2-641D50C794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Palkkakulut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81.5</c:v>
                </c:pt>
                <c:pt idx="1">
                  <c:v>93.8</c:v>
                </c:pt>
                <c:pt idx="2">
                  <c:v>86.6</c:v>
                </c:pt>
                <c:pt idx="3">
                  <c:v>93.8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D-462E-8BB2-641D50C7946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Siirtyvään hlöstöön kohdistuva lomapalkkavelka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81.400000000000006</c:v>
                </c:pt>
                <c:pt idx="1">
                  <c:v>93.8</c:v>
                </c:pt>
                <c:pt idx="2">
                  <c:v>86.7</c:v>
                </c:pt>
                <c:pt idx="3">
                  <c:v>93.8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AD-462E-8BB2-641D50C79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412185407"/>
        <c:axId val="1412183743"/>
      </c:barChart>
      <c:catAx>
        <c:axId val="141218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2183743"/>
        <c:crosses val="autoZero"/>
        <c:auto val="1"/>
        <c:lblAlgn val="ctr"/>
        <c:lblOffset val="100"/>
        <c:noMultiLvlLbl val="0"/>
      </c:catAx>
      <c:valAx>
        <c:axId val="141218374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218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04971190106937E-2"/>
          <c:y val="0.14428555557319028"/>
          <c:w val="0.94278806302027263"/>
          <c:h val="0.7082976891456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95</c:v>
                </c:pt>
                <c:pt idx="1">
                  <c:v>81.8</c:v>
                </c:pt>
                <c:pt idx="2">
                  <c:v>84.8</c:v>
                </c:pt>
                <c:pt idx="3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B-431C-B3CC-C01CCB455D5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Palkkakulut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94.9</c:v>
                </c:pt>
                <c:pt idx="1">
                  <c:v>81.8</c:v>
                </c:pt>
                <c:pt idx="2">
                  <c:v>84.8</c:v>
                </c:pt>
                <c:pt idx="3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B-431C-B3CC-C01CCB455D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Siirtyvään hlöstöön kohdistuva lomapalkkavelka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94.8</c:v>
                </c:pt>
                <c:pt idx="1">
                  <c:v>81.900000000000006</c:v>
                </c:pt>
                <c:pt idx="2">
                  <c:v>84.8</c:v>
                </c:pt>
                <c:pt idx="3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B-431C-B3CC-C01CCB455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837726495"/>
        <c:axId val="1837716927"/>
      </c:barChart>
      <c:catAx>
        <c:axId val="183772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37716927"/>
        <c:crosses val="autoZero"/>
        <c:auto val="1"/>
        <c:lblAlgn val="ctr"/>
        <c:lblOffset val="100"/>
        <c:noMultiLvlLbl val="0"/>
      </c:catAx>
      <c:valAx>
        <c:axId val="1837716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3772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42217812585757"/>
          <c:y val="3.3451704290921078E-2"/>
          <c:w val="0.29153570280926683"/>
          <c:h val="0.829890143255799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valmis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72</c:v>
                </c:pt>
                <c:pt idx="1">
                  <c:v>52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1-4643-BF1F-A9D16A8BA71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kesken, mutta valmistuu määräajassa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28</c:v>
                </c:pt>
                <c:pt idx="1">
                  <c:v>44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1-4643-BF1F-A9D16A8BA71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kesken, valmistuu pääosin mutta ei kaikilta osin määräajassa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9-46A2-87A1-4589B01195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9-46A2-87A1-4589B0119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1-4643-BF1F-A9D16A8BA71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kesken, vaikeuksia saada valmiiksi määräajassa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C1-4643-BF1F-A9D16A8BA71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ei valmistu määräajassa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C1-4643-BF1F-A9D16A8BA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73367567"/>
        <c:axId val="1773368815"/>
      </c:barChart>
      <c:catAx>
        <c:axId val="1773367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73368815"/>
        <c:crosses val="autoZero"/>
        <c:auto val="1"/>
        <c:lblAlgn val="ctr"/>
        <c:lblOffset val="100"/>
        <c:noMultiLvlLbl val="0"/>
      </c:catAx>
      <c:valAx>
        <c:axId val="1773368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733675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64087263890942"/>
          <c:y val="0.14932839003551576"/>
          <c:w val="0.2560606465746742"/>
          <c:h val="0.707222845068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4913265127216E-2"/>
          <c:y val="0.16041475560621132"/>
          <c:w val="0.94290870397752913"/>
          <c:h val="0.68834853874086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'k3 kunnat kokoluokittain'!$B$4</c:f>
              <c:strCache>
                <c:ptCount val="1"/>
                <c:pt idx="0">
                  <c:v>Irtain omaisuus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kokoluokittain'!$A$5:$A$10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'k3 kunnat kokoluokittain'!$B$5:$B$10</c:f>
              <c:numCache>
                <c:formatCode>0.0</c:formatCode>
                <c:ptCount val="6"/>
                <c:pt idx="0">
                  <c:v>75</c:v>
                </c:pt>
                <c:pt idx="1">
                  <c:v>84.8</c:v>
                </c:pt>
                <c:pt idx="2">
                  <c:v>73.3</c:v>
                </c:pt>
                <c:pt idx="3">
                  <c:v>94.1</c:v>
                </c:pt>
                <c:pt idx="4">
                  <c:v>100</c:v>
                </c:pt>
                <c:pt idx="5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3-4C45-B77D-C6EA580BBEDE}"/>
            </c:ext>
          </c:extLst>
        </c:ser>
        <c:ser>
          <c:idx val="1"/>
          <c:order val="1"/>
          <c:tx>
            <c:strRef>
              <c:f>'k3 kunnat kokoluokittain'!$C$4</c:f>
              <c:strCache>
                <c:ptCount val="1"/>
                <c:pt idx="0">
                  <c:v>Sopimukset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kokoluokittain'!$A$5:$A$10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'k3 kunnat kokoluokittain'!$C$5:$C$10</c:f>
              <c:numCache>
                <c:formatCode>0.0</c:formatCode>
                <c:ptCount val="6"/>
                <c:pt idx="0">
                  <c:v>78.2</c:v>
                </c:pt>
                <c:pt idx="1">
                  <c:v>87.5</c:v>
                </c:pt>
                <c:pt idx="2">
                  <c:v>60</c:v>
                </c:pt>
                <c:pt idx="3">
                  <c:v>94.1</c:v>
                </c:pt>
                <c:pt idx="4">
                  <c:v>100</c:v>
                </c:pt>
                <c:pt idx="5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3-4C45-B77D-C6EA580BBEDE}"/>
            </c:ext>
          </c:extLst>
        </c:ser>
        <c:ser>
          <c:idx val="2"/>
          <c:order val="2"/>
          <c:tx>
            <c:strRef>
              <c:f>'k3 kunnat kokoluokittain'!$D$4</c:f>
              <c:strCache>
                <c:ptCount val="1"/>
                <c:pt idx="0">
                  <c:v>Vastuut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kokoluokittain'!$A$5:$A$10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'k3 kunnat kokoluokittain'!$D$5:$D$10</c:f>
              <c:numCache>
                <c:formatCode>0.0</c:formatCode>
                <c:ptCount val="6"/>
                <c:pt idx="0">
                  <c:v>71.7</c:v>
                </c:pt>
                <c:pt idx="1">
                  <c:v>93.8</c:v>
                </c:pt>
                <c:pt idx="2">
                  <c:v>66.7</c:v>
                </c:pt>
                <c:pt idx="3">
                  <c:v>93.8</c:v>
                </c:pt>
                <c:pt idx="4">
                  <c:v>100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3-4C45-B77D-C6EA580BBEDE}"/>
            </c:ext>
          </c:extLst>
        </c:ser>
        <c:ser>
          <c:idx val="3"/>
          <c:order val="3"/>
          <c:tx>
            <c:strRef>
              <c:f>'k3 kunnat kokoluokittain'!$E$4</c:f>
              <c:strCache>
                <c:ptCount val="1"/>
                <c:pt idx="0">
                  <c:v>Vuokrattavat toimitilat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kokoluokittain'!$A$5:$A$10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'k3 kunnat kokoluokittain'!$E$5:$E$10</c:f>
              <c:numCache>
                <c:formatCode>0.0</c:formatCode>
                <c:ptCount val="6"/>
                <c:pt idx="0">
                  <c:v>72.7</c:v>
                </c:pt>
                <c:pt idx="1">
                  <c:v>83.9</c:v>
                </c:pt>
                <c:pt idx="2">
                  <c:v>86.7</c:v>
                </c:pt>
                <c:pt idx="3">
                  <c:v>94.1</c:v>
                </c:pt>
                <c:pt idx="4">
                  <c:v>100</c:v>
                </c:pt>
                <c:pt idx="5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3-4C45-B77D-C6EA580BB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94447"/>
        <c:axId val="1593199"/>
      </c:barChart>
      <c:catAx>
        <c:axId val="159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93199"/>
        <c:crosses val="autoZero"/>
        <c:auto val="1"/>
        <c:lblAlgn val="ctr"/>
        <c:lblOffset val="100"/>
        <c:noMultiLvlLbl val="0"/>
      </c:catAx>
      <c:valAx>
        <c:axId val="159319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9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486387271523804E-2"/>
          <c:y val="2.2046167004798823E-2"/>
          <c:w val="0.9012181353871479"/>
          <c:h val="6.2781730299245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'k3 kunnat sote-luokittain'!$B$3</c:f>
              <c:strCache>
                <c:ptCount val="1"/>
                <c:pt idx="0">
                  <c:v>Irtain omaisuus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sote-luokittain'!$A$4:$A$7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'k3 kunnat sote-luokittain'!$B$4:$B$7</c:f>
              <c:numCache>
                <c:formatCode>0.0</c:formatCode>
                <c:ptCount val="4"/>
                <c:pt idx="0">
                  <c:v>75</c:v>
                </c:pt>
                <c:pt idx="1">
                  <c:v>83</c:v>
                </c:pt>
                <c:pt idx="2">
                  <c:v>85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D-48E5-B34B-340441614C68}"/>
            </c:ext>
          </c:extLst>
        </c:ser>
        <c:ser>
          <c:idx val="1"/>
          <c:order val="1"/>
          <c:tx>
            <c:strRef>
              <c:f>'k3 kunnat sote-luokittain'!$C$3</c:f>
              <c:strCache>
                <c:ptCount val="1"/>
                <c:pt idx="0">
                  <c:v>Sopimukset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sote-luokittain'!$A$4:$A$7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'k3 kunnat sote-luokittain'!$C$4:$C$7</c:f>
              <c:numCache>
                <c:formatCode>0.0</c:formatCode>
                <c:ptCount val="4"/>
                <c:pt idx="0">
                  <c:v>77.5</c:v>
                </c:pt>
                <c:pt idx="1">
                  <c:v>83</c:v>
                </c:pt>
                <c:pt idx="2">
                  <c:v>84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D-48E5-B34B-340441614C68}"/>
            </c:ext>
          </c:extLst>
        </c:ser>
        <c:ser>
          <c:idx val="2"/>
          <c:order val="2"/>
          <c:tx>
            <c:strRef>
              <c:f>'k3 kunnat sote-luokittain'!$D$3</c:f>
              <c:strCache>
                <c:ptCount val="1"/>
                <c:pt idx="0">
                  <c:v>Vastuut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sote-luokittain'!$A$4:$A$7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'k3 kunnat sote-luokittain'!$D$4:$D$7</c:f>
              <c:numCache>
                <c:formatCode>0.0</c:formatCode>
                <c:ptCount val="4"/>
                <c:pt idx="0">
                  <c:v>77</c:v>
                </c:pt>
                <c:pt idx="1">
                  <c:v>78</c:v>
                </c:pt>
                <c:pt idx="2">
                  <c:v>84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D-48E5-B34B-340441614C68}"/>
            </c:ext>
          </c:extLst>
        </c:ser>
        <c:ser>
          <c:idx val="3"/>
          <c:order val="3"/>
          <c:tx>
            <c:strRef>
              <c:f>'k3 kunnat sote-luokittain'!$E$3</c:f>
              <c:strCache>
                <c:ptCount val="1"/>
                <c:pt idx="0">
                  <c:v>Vuokrattavat toimitilat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'k3 kunnat sote-luokittain'!$A$4:$A$7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'k3 kunnat sote-luokittain'!$E$4:$E$7</c:f>
              <c:numCache>
                <c:formatCode>0.0</c:formatCode>
                <c:ptCount val="4"/>
                <c:pt idx="0">
                  <c:v>82.5</c:v>
                </c:pt>
                <c:pt idx="1">
                  <c:v>83</c:v>
                </c:pt>
                <c:pt idx="2">
                  <c:v>77</c:v>
                </c:pt>
                <c:pt idx="3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6D-48E5-B34B-340441614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367149775"/>
        <c:axId val="367144367"/>
      </c:barChart>
      <c:catAx>
        <c:axId val="36714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7144367"/>
        <c:crosses val="autoZero"/>
        <c:auto val="1"/>
        <c:lblAlgn val="ctr"/>
        <c:lblOffset val="100"/>
        <c:noMultiLvlLbl val="0"/>
      </c:catAx>
      <c:valAx>
        <c:axId val="36714436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714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07543174814452"/>
          <c:y val="3.4339034208418433E-2"/>
          <c:w val="0.45613014411559449"/>
          <c:h val="0.695318479002639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valmis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Omaisuuserissä, sopimuksissa ja vastuissa tapahtuneet ja tiedossa olevat muutokset sekä toiminnalliset ja taloudelliset riskit, jotka eivät ilmene viim. tilinpäätöksestä tai konsernitilinpäätöksestä</c:v>
                </c:pt>
                <c:pt idx="1">
                  <c:v>Sopimukset</c:v>
                </c:pt>
                <c:pt idx="2">
                  <c:v>Hyvinvointialueen vastuulle siirtyvät velat ja muut sitoumukset ja vastuut</c:v>
                </c:pt>
                <c:pt idx="3">
                  <c:v>Kuntayhtymän omaisuus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43.8</c:v>
                </c:pt>
                <c:pt idx="1">
                  <c:v>46.7</c:v>
                </c:pt>
                <c:pt idx="2">
                  <c:v>43.8</c:v>
                </c:pt>
                <c:pt idx="3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7-4037-B8F1-E9321F3E376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kesken, mutta valmistuu määräajassa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Omaisuuserissä, sopimuksissa ja vastuissa tapahtuneet ja tiedossa olevat muutokset sekä toiminnalliset ja taloudelliset riskit, jotka eivät ilmene viim. tilinpäätöksestä tai konsernitilinpäätöksestä</c:v>
                </c:pt>
                <c:pt idx="1">
                  <c:v>Sopimukset</c:v>
                </c:pt>
                <c:pt idx="2">
                  <c:v>Hyvinvointialueen vastuulle siirtyvät velat ja muut sitoumukset ja vastuut</c:v>
                </c:pt>
                <c:pt idx="3">
                  <c:v>Kuntayhtymän omaisuus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50</c:v>
                </c:pt>
                <c:pt idx="3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7-4037-B8F1-E9321F3E376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kesken, valmistuu pääosin mutta ei kaikilta osin määräajassa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97-4AD5-97C8-FE612D466E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Omaisuuserissä, sopimuksissa ja vastuissa tapahtuneet ja tiedossa olevat muutokset sekä toiminnalliset ja taloudelliset riskit, jotka eivät ilmene viim. tilinpäätöksestä tai konsernitilinpäätöksestä</c:v>
                </c:pt>
                <c:pt idx="1">
                  <c:v>Sopimukset</c:v>
                </c:pt>
                <c:pt idx="2">
                  <c:v>Hyvinvointialueen vastuulle siirtyvät velat ja muut sitoumukset ja vastuut</c:v>
                </c:pt>
                <c:pt idx="3">
                  <c:v>Kuntayhtymän omaisuus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6.3</c:v>
                </c:pt>
                <c:pt idx="1">
                  <c:v>13.3</c:v>
                </c:pt>
                <c:pt idx="2">
                  <c:v>6.3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7-4037-B8F1-E9321F3E376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kesken, vaikeuksia saada valmiiksi määräajassa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Omaisuuserissä, sopimuksissa ja vastuissa tapahtuneet ja tiedossa olevat muutokset sekä toiminnalliset ja taloudelliset riskit, jotka eivät ilmene viim. tilinpäätöksestä tai konsernitilinpäätöksestä</c:v>
                </c:pt>
                <c:pt idx="1">
                  <c:v>Sopimukset</c:v>
                </c:pt>
                <c:pt idx="2">
                  <c:v>Hyvinvointialueen vastuulle siirtyvät velat ja muut sitoumukset ja vastuut</c:v>
                </c:pt>
                <c:pt idx="3">
                  <c:v>Kuntayhtymän omaisuus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7-4037-B8F1-E9321F3E376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ei valmistu määräajassa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Omaisuuserissä, sopimuksissa ja vastuissa tapahtuneet ja tiedossa olevat muutokset sekä toiminnalliset ja taloudelliset riskit, jotka eivät ilmene viim. tilinpäätöksestä tai konsernitilinpäätöksestä</c:v>
                </c:pt>
                <c:pt idx="1">
                  <c:v>Sopimukset</c:v>
                </c:pt>
                <c:pt idx="2">
                  <c:v>Hyvinvointialueen vastuulle siirtyvät velat ja muut sitoumukset ja vastuut</c:v>
                </c:pt>
                <c:pt idx="3">
                  <c:v>Kuntayhtymän omaisuus</c:v>
                </c:pt>
              </c:strCache>
            </c:strRef>
          </c:cat>
          <c:val>
            <c:numRef>
              <c:f>Taul1!$F$2:$F$5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F7-4037-B8F1-E9321F3E3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90664080"/>
        <c:axId val="1890662832"/>
      </c:barChart>
      <c:catAx>
        <c:axId val="189066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0662832"/>
        <c:crosses val="autoZero"/>
        <c:auto val="1"/>
        <c:lblAlgn val="ctr"/>
        <c:lblOffset val="100"/>
        <c:noMultiLvlLbl val="0"/>
      </c:catAx>
      <c:valAx>
        <c:axId val="189066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06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57339646627266E-2"/>
          <c:y val="0.81083280068649644"/>
          <c:w val="0.9449105993118152"/>
          <c:h val="0.18200427848024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3754449358214"/>
          <c:y val="1.7254913388494178E-2"/>
          <c:w val="0.49183003451623342"/>
          <c:h val="0.843432469252050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kyllä, laajasti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Hva:n hallintaan siirtyvien toimitilojen olemassa olevien vuokrasopimusten tarkistaminen</c:v>
                </c:pt>
                <c:pt idx="1">
                  <c:v>Hva:n hallintaan siirtyvien toimitilojen yhtiöittäminen</c:v>
                </c:pt>
                <c:pt idx="2">
                  <c:v>Hva:n hallntaan siirtyvien toimitilojen myynti</c:v>
                </c:pt>
                <c:pt idx="3">
                  <c:v>Hva:lle siirtyvän irtaimen omaisuuden omaisuusjärjestelyt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26.5</c:v>
                </c:pt>
                <c:pt idx="1">
                  <c:v>5.3</c:v>
                </c:pt>
                <c:pt idx="2">
                  <c:v>4.5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3-434B-ABBF-6D226C2A49F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kyllä, mutta vain yksittäisiä kohteita koskien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Hva:n hallintaan siirtyvien toimitilojen olemassa olevien vuokrasopimusten tarkistaminen</c:v>
                </c:pt>
                <c:pt idx="1">
                  <c:v>Hva:n hallintaan siirtyvien toimitilojen yhtiöittäminen</c:v>
                </c:pt>
                <c:pt idx="2">
                  <c:v>Hva:n hallntaan siirtyvien toimitilojen myynti</c:v>
                </c:pt>
                <c:pt idx="3">
                  <c:v>Hva:lle siirtyvän irtaimen omaisuuden omaisuusjärjestelyt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37.1</c:v>
                </c:pt>
                <c:pt idx="1">
                  <c:v>6.8</c:v>
                </c:pt>
                <c:pt idx="2">
                  <c:v>12</c:v>
                </c:pt>
                <c:pt idx="3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3-434B-ABBF-6D226C2A49F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Hva:n hallintaan siirtyvien toimitilojen olemassa olevien vuokrasopimusten tarkistaminen</c:v>
                </c:pt>
                <c:pt idx="1">
                  <c:v>Hva:n hallintaan siirtyvien toimitilojen yhtiöittäminen</c:v>
                </c:pt>
                <c:pt idx="2">
                  <c:v>Hva:n hallntaan siirtyvien toimitilojen myynti</c:v>
                </c:pt>
                <c:pt idx="3">
                  <c:v>Hva:lle siirtyvän irtaimen omaisuuden omaisuusjärjestelyt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36.4</c:v>
                </c:pt>
                <c:pt idx="1">
                  <c:v>88</c:v>
                </c:pt>
                <c:pt idx="2">
                  <c:v>83.5</c:v>
                </c:pt>
                <c:pt idx="3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3-434B-ABBF-6D226C2A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07042528"/>
        <c:axId val="507050016"/>
      </c:barChart>
      <c:catAx>
        <c:axId val="50704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7050016"/>
        <c:crosses val="autoZero"/>
        <c:auto val="1"/>
        <c:lblAlgn val="ctr"/>
        <c:lblOffset val="100"/>
        <c:noMultiLvlLbl val="0"/>
      </c:catAx>
      <c:valAx>
        <c:axId val="50705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704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2632929383826"/>
          <c:y val="0.93036100576461755"/>
          <c:w val="0.72057428038488625"/>
          <c:h val="6.4348041474444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04996258845661E-2"/>
          <c:y val="0.2030998205091252"/>
          <c:w val="0.94278806302027263"/>
          <c:h val="0.64728287499836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Vuokrasopimusten tarkistaminen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62.5</c:v>
                </c:pt>
                <c:pt idx="1">
                  <c:v>62.5</c:v>
                </c:pt>
                <c:pt idx="2">
                  <c:v>73.3</c:v>
                </c:pt>
                <c:pt idx="3">
                  <c:v>62.5</c:v>
                </c:pt>
                <c:pt idx="4">
                  <c:v>66.599999999999994</c:v>
                </c:pt>
                <c:pt idx="5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C-4FC7-89FA-85FDA497C99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Toimitilojen yhtiöittäminen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12.5</c:v>
                </c:pt>
                <c:pt idx="1">
                  <c:v>9.1</c:v>
                </c:pt>
                <c:pt idx="2">
                  <c:v>13.3</c:v>
                </c:pt>
                <c:pt idx="3">
                  <c:v>12.5</c:v>
                </c:pt>
                <c:pt idx="4">
                  <c:v>16.7</c:v>
                </c:pt>
                <c:pt idx="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C-4FC7-89FA-85FDA497C99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Toimitilojen myynti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3.6</c:v>
                </c:pt>
                <c:pt idx="1">
                  <c:v>3</c:v>
                </c:pt>
                <c:pt idx="2">
                  <c:v>40</c:v>
                </c:pt>
                <c:pt idx="3">
                  <c:v>31.2</c:v>
                </c:pt>
                <c:pt idx="4">
                  <c:v>50</c:v>
                </c:pt>
                <c:pt idx="5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C-4FC7-89FA-85FDA497C99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Irtaimen omaisuuden omaisuusjärjestelyt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alle 5 000 as.</c:v>
                </c:pt>
                <c:pt idx="1">
                  <c:v>5 000 - 10 000 as.</c:v>
                </c:pt>
                <c:pt idx="2">
                  <c:v>10 001 - 20 000 as.</c:v>
                </c:pt>
                <c:pt idx="3">
                  <c:v>20 001 - 50 000 as.</c:v>
                </c:pt>
                <c:pt idx="4">
                  <c:v>50 001 - 100 000 as.</c:v>
                </c:pt>
                <c:pt idx="5">
                  <c:v>yli 100 000 as.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  <c:pt idx="0">
                  <c:v>28.6</c:v>
                </c:pt>
                <c:pt idx="1">
                  <c:v>39.4</c:v>
                </c:pt>
                <c:pt idx="2">
                  <c:v>40</c:v>
                </c:pt>
                <c:pt idx="3">
                  <c:v>31.2</c:v>
                </c:pt>
                <c:pt idx="4">
                  <c:v>50</c:v>
                </c:pt>
                <c:pt idx="5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7C-4FC7-89FA-85FDA497C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811958959"/>
        <c:axId val="1811968527"/>
      </c:barChart>
      <c:catAx>
        <c:axId val="181195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11968527"/>
        <c:crosses val="autoZero"/>
        <c:auto val="1"/>
        <c:lblAlgn val="ctr"/>
        <c:lblOffset val="100"/>
        <c:noMultiLvlLbl val="0"/>
      </c:catAx>
      <c:valAx>
        <c:axId val="18119685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1195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516570147230246E-2"/>
          <c:y val="1.9966722129783693E-2"/>
          <c:w val="0.8497752258179524"/>
          <c:h val="0.12745109856276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69817914851795E-2"/>
          <c:y val="0.20636105179032319"/>
          <c:w val="0.9562555618885441"/>
          <c:h val="0.60515602109686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Vuokrasopimusten tarkistaminen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65.8</c:v>
                </c:pt>
                <c:pt idx="1">
                  <c:v>54.2</c:v>
                </c:pt>
                <c:pt idx="2">
                  <c:v>70.2</c:v>
                </c:pt>
                <c:pt idx="3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D-4BB9-AFED-41321EB94A9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Toimitilojen yhtiöittäminen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10.5</c:v>
                </c:pt>
                <c:pt idx="1">
                  <c:v>16.7</c:v>
                </c:pt>
                <c:pt idx="2">
                  <c:v>8.5</c:v>
                </c:pt>
                <c:pt idx="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D-4BB9-AFED-41321EB94A9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Toimitilojen myynti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26.3</c:v>
                </c:pt>
                <c:pt idx="1">
                  <c:v>16.7</c:v>
                </c:pt>
                <c:pt idx="2">
                  <c:v>10.6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ED-4BB9-AFED-41321EB94A9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Irtaimen omaisuuden omaisuusjärjestelyt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Kunta</c:v>
                </c:pt>
                <c:pt idx="1">
                  <c:v>Ky, lähes/koko maakunta</c:v>
                </c:pt>
                <c:pt idx="2">
                  <c:v>Ky, maakuntaa pienempi</c:v>
                </c:pt>
                <c:pt idx="3">
                  <c:v>Vastuukunta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47.7</c:v>
                </c:pt>
                <c:pt idx="1">
                  <c:v>29.2</c:v>
                </c:pt>
                <c:pt idx="2">
                  <c:v>23.4</c:v>
                </c:pt>
                <c:pt idx="3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ED-4BB9-AFED-41321EB94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00258207"/>
        <c:axId val="1100272351"/>
      </c:barChart>
      <c:catAx>
        <c:axId val="110025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0272351"/>
        <c:crosses val="autoZero"/>
        <c:auto val="1"/>
        <c:lblAlgn val="ctr"/>
        <c:lblOffset val="100"/>
        <c:noMultiLvlLbl val="0"/>
      </c:catAx>
      <c:valAx>
        <c:axId val="110027235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025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3754449358214"/>
          <c:y val="1.7254913388494178E-2"/>
          <c:w val="0.49183003451623342"/>
          <c:h val="0.843432469252050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kyllä, laajasti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Hva:n hallintaan siirtyvien toimitilojen olemassa olevien vuokrasopimusten tarkistaminen</c:v>
                </c:pt>
                <c:pt idx="1">
                  <c:v>Hva:n hallintaan siirtyvien toimitilojen yhtiöittäminen</c:v>
                </c:pt>
                <c:pt idx="2">
                  <c:v>Hva:n hallntaan siirtyvien toimitilojen myynti</c:v>
                </c:pt>
                <c:pt idx="3">
                  <c:v>Hva:lle siirtyvän irtaimen omaisuuden omaisuusjärjestelyt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40</c:v>
                </c:pt>
                <c:pt idx="1">
                  <c:v>8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3-434B-ABBF-6D226C2A49F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kyllä, mutta vain yksittäisiä kohteita koskien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8C-4E83-BA41-75F29FE4FA9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Hva:n hallintaan siirtyvien toimitilojen olemassa olevien vuokrasopimusten tarkistaminen</c:v>
                </c:pt>
                <c:pt idx="1">
                  <c:v>Hva:n hallintaan siirtyvien toimitilojen yhtiöittäminen</c:v>
                </c:pt>
                <c:pt idx="2">
                  <c:v>Hva:n hallntaan siirtyvien toimitilojen myynti</c:v>
                </c:pt>
                <c:pt idx="3">
                  <c:v>Hva:lle siirtyvän irtaimen omaisuuden omaisuusjärjestelyt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36</c:v>
                </c:pt>
                <c:pt idx="1">
                  <c:v>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3-434B-ABBF-6D226C2A49F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Hva:n hallintaan siirtyvien toimitilojen olemassa olevien vuokrasopimusten tarkistaminen</c:v>
                </c:pt>
                <c:pt idx="1">
                  <c:v>Hva:n hallintaan siirtyvien toimitilojen yhtiöittäminen</c:v>
                </c:pt>
                <c:pt idx="2">
                  <c:v>Hva:n hallntaan siirtyvien toimitilojen myynti</c:v>
                </c:pt>
                <c:pt idx="3">
                  <c:v>Hva:lle siirtyvän irtaimen omaisuuden omaisuusjärjestelyt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24</c:v>
                </c:pt>
                <c:pt idx="1">
                  <c:v>92</c:v>
                </c:pt>
                <c:pt idx="2">
                  <c:v>76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3-434B-ABBF-6D226C2A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07042528"/>
        <c:axId val="507050016"/>
      </c:barChart>
      <c:catAx>
        <c:axId val="50704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7050016"/>
        <c:crosses val="autoZero"/>
        <c:auto val="1"/>
        <c:lblAlgn val="ctr"/>
        <c:lblOffset val="100"/>
        <c:noMultiLvlLbl val="0"/>
      </c:catAx>
      <c:valAx>
        <c:axId val="50705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704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2632929383826"/>
          <c:y val="0.93036100576461755"/>
          <c:w val="0.72057428038488625"/>
          <c:h val="6.4348041474444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42217812585757"/>
          <c:y val="3.3451704290921078E-2"/>
          <c:w val="0.29153570280926683"/>
          <c:h val="0.829890143255799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valmis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43.5</c:v>
                </c:pt>
                <c:pt idx="1">
                  <c:v>45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1-4643-BF1F-A9D16A8BA71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kesken, mutta valmistuu määräajassa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45</c:v>
                </c:pt>
                <c:pt idx="1">
                  <c:v>43.5</c:v>
                </c:pt>
                <c:pt idx="2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1-4643-BF1F-A9D16A8BA71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kesken, valmistuu pääosin mutta ei kaikilta osin määräajassa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8.4</c:v>
                </c:pt>
                <c:pt idx="1">
                  <c:v>9.1999999999999993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1-4643-BF1F-A9D16A8BA71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kesken, vaikeuksia saada valmiiksi määräajassa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Taul1!$E$2:$E$4</c:f>
              <c:numCache>
                <c:formatCode>General</c:formatCode>
                <c:ptCount val="3"/>
                <c:pt idx="0">
                  <c:v>1.5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C1-4643-BF1F-A9D16A8BA71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ei valmistu määräajassa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Siirtyvään hlöstöön kohdistuva lomapalkkavelka</c:v>
                </c:pt>
                <c:pt idx="1">
                  <c:v>Palkkakulut</c:v>
                </c:pt>
                <c:pt idx="2">
                  <c:v>Henkilöstön määrä</c:v>
                </c:pt>
              </c:strCache>
            </c:strRef>
          </c:cat>
          <c:val>
            <c:numRef>
              <c:f>Taul1!$F$2:$F$4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C1-4643-BF1F-A9D16A8BA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73367567"/>
        <c:axId val="1773368815"/>
      </c:barChart>
      <c:catAx>
        <c:axId val="1773367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73368815"/>
        <c:crosses val="autoZero"/>
        <c:auto val="1"/>
        <c:lblAlgn val="ctr"/>
        <c:lblOffset val="100"/>
        <c:noMultiLvlLbl val="0"/>
      </c:catAx>
      <c:valAx>
        <c:axId val="1773368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7336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64087263890942"/>
          <c:y val="0.14932839003551576"/>
          <c:w val="0.2560606465746742"/>
          <c:h val="0.707222845068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24.2.2022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24.2.2022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45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24.2.2022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24.2.2022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24.2.2022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24.2.2022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24.2.2022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24.2.2022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4C542-5D34-43DF-8009-9EDF1AF5F2A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24.2.2022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Esityksen nimi ja Tekijä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07988" y="1844675"/>
            <a:ext cx="1137602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031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24.2.2022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24.2.2022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24.2.2022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  <p:sldLayoutId id="2147483737" r:id="rId63"/>
    <p:sldLayoutId id="2147483738" r:id="rId6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85" y="1219747"/>
            <a:ext cx="8424936" cy="2231972"/>
          </a:xfrm>
        </p:spPr>
        <p:txBody>
          <a:bodyPr/>
          <a:lstStyle/>
          <a:p>
            <a:r>
              <a:rPr lang="fi-FI" sz="3600" dirty="0">
                <a:latin typeface="+mj-lt"/>
              </a:rPr>
              <a:t>Sote-tilannekuvakysely 1/2022 </a:t>
            </a:r>
            <a:br>
              <a:rPr lang="fi-FI" sz="2400" dirty="0">
                <a:latin typeface="+mj-lt"/>
              </a:rPr>
            </a:br>
            <a:r>
              <a:rPr lang="fi-FI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uudistuksen omaisuusjärjestelyistä, henkilöstösiirroista ja muutostukitarpeista</a:t>
            </a:r>
            <a:endParaRPr lang="fi-FI" sz="4000" b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416" y="5877678"/>
            <a:ext cx="10658475" cy="360208"/>
          </a:xfrm>
        </p:spPr>
        <p:txBody>
          <a:bodyPr/>
          <a:lstStyle/>
          <a:p>
            <a:r>
              <a:rPr lang="fi-FI" sz="1400" dirty="0"/>
              <a:t>Marianne Pekola-Sjöblom, 24.2.2022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4EF06150-B26F-4189-9FF4-70E920A91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5" y="3969250"/>
            <a:ext cx="8223063" cy="936130"/>
          </a:xfrm>
        </p:spPr>
        <p:txBody>
          <a:bodyPr/>
          <a:lstStyle/>
          <a:p>
            <a:r>
              <a:rPr lang="fi-FI" sz="2000" b="1" dirty="0"/>
              <a:t>Kysely kunnille, sote-kuntayhtymille ja pelastuslaitoksille helmikuussa 2022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Vastausaika 7.-20.2.2022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Vastanneita yht. 173 (ml tuplavastaukset).</a:t>
            </a:r>
          </a:p>
        </p:txBody>
      </p:sp>
      <p:pic>
        <p:nvPicPr>
          <p:cNvPr id="6" name="Kuva 5" descr="Kuva, joka sisältää kohteen lelu, vektorigrafiikka&#10;&#10;Kuvaus luotu automaattisesti">
            <a:extLst>
              <a:ext uri="{FF2B5EF4-FFF2-40B4-BE49-F238E27FC236}">
                <a16:creationId xmlns:a16="http://schemas.microsoft.com/office/drawing/2014/main" id="{F4A3FA99-2BE2-4F80-B92E-0D6D7B9E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981771"/>
            <a:ext cx="5231904" cy="52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585175" cy="1008113"/>
          </a:xfrm>
        </p:spPr>
        <p:txBody>
          <a:bodyPr/>
          <a:lstStyle/>
          <a:p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800" dirty="0"/>
            </a:br>
            <a:r>
              <a:rPr lang="fi-FI" sz="2400" dirty="0"/>
              <a:t>Ne kunnat, joissa käynnistetty </a:t>
            </a:r>
            <a:r>
              <a:rPr lang="fi-FI" sz="2400" u="sng" dirty="0"/>
              <a:t>laajasti tai vain yksittäisiä kohteita koskien </a:t>
            </a:r>
            <a:r>
              <a:rPr lang="fi-FI" sz="2400" dirty="0"/>
              <a:t>valmistelu, jonka tarkoituksena on arvioida tai toteuttaa erilaisia omaisuusjärjestelyitä ennen 31.12.2022. </a:t>
            </a:r>
            <a:br>
              <a:rPr lang="fi-FI" sz="2400" dirty="0"/>
            </a:br>
            <a:r>
              <a:rPr lang="fi-FI" sz="1600" dirty="0">
                <a:solidFill>
                  <a:schemeClr val="accent1"/>
                </a:solidFill>
              </a:rPr>
              <a:t>% vastanneista kunnista kuntakokoluokittain (n=132-133)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F6AF537-A0C3-4871-8C25-51739849A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19258"/>
              </p:ext>
            </p:extLst>
          </p:nvPr>
        </p:nvGraphicFramePr>
        <p:xfrm>
          <a:off x="576453" y="1988840"/>
          <a:ext cx="10658475" cy="417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9F860B07-942C-402B-811C-3EFD67925F9A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4248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10585175" cy="1008113"/>
          </a:xfrm>
        </p:spPr>
        <p:txBody>
          <a:bodyPr/>
          <a:lstStyle/>
          <a:p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400" dirty="0"/>
              <a:t>Ne kunnat, joissa käynnistetty laajasti tai vain yksittäisiä kohteita koskien valmistelu, jonka tarkoituksena on arvioida tai toteuttaa erilaisia omaisuusjärjestelyitä ennen 31.12.2022. </a:t>
            </a:r>
            <a:br>
              <a:rPr lang="fi-FI" sz="2000" dirty="0"/>
            </a:br>
            <a:r>
              <a:rPr lang="fi-FI" sz="1400" dirty="0">
                <a:solidFill>
                  <a:schemeClr val="accent1"/>
                </a:solidFill>
              </a:rPr>
              <a:t>% vastanneista kunnista sote-järjestämistavan mukaan (n=132-133)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D0313773-02CB-4A74-938E-672FD36A5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473493"/>
              </p:ext>
            </p:extLst>
          </p:nvPr>
        </p:nvGraphicFramePr>
        <p:xfrm>
          <a:off x="714211" y="1844825"/>
          <a:ext cx="979373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53234246-E71B-4C5F-91B1-183224C5766E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41064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59F4-68A9-4E75-8A06-CBDC6C1B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936128"/>
          </a:xfrm>
        </p:spPr>
        <p:txBody>
          <a:bodyPr/>
          <a:lstStyle/>
          <a:p>
            <a:r>
              <a:rPr lang="fi-FI" sz="4800" dirty="0"/>
              <a:t>Siirtymävaiheen omaisuusjärjestelyt muissa organisaatioissa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E8F47-B749-4690-9D4E-CEBBE5F0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4005064"/>
            <a:ext cx="9937104" cy="1080315"/>
          </a:xfrm>
        </p:spPr>
        <p:txBody>
          <a:bodyPr/>
          <a:lstStyle/>
          <a:p>
            <a:r>
              <a:rPr lang="fi-FI" sz="1800" b="1" dirty="0"/>
              <a:t>Onko organisaatiossanne käynnistetty valmistelu, jonka tarkoituksena on arvioida tai toteuttaa ennen 31.12.2022 seuraavia omaisuusjärjestelyitä?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8C2AF4-9185-4B66-9F3A-B837EC9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2F5054E-E843-4FC9-9417-2A7CC2A6925F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2618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585175" cy="1008113"/>
          </a:xfrm>
        </p:spPr>
        <p:txBody>
          <a:bodyPr/>
          <a:lstStyle/>
          <a:p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800" dirty="0"/>
            </a:br>
            <a:r>
              <a:rPr lang="fi-FI" sz="2400" dirty="0"/>
              <a:t>Onko organisaatiossanne käynnistetty valmistelu, jonka tarkoituksena on arvioida tai toteuttaa erilaisia omaisuusjärjestelyitä ennen 31.12.2022? </a:t>
            </a:r>
            <a:r>
              <a:rPr lang="fi-FI" sz="1600" dirty="0" err="1">
                <a:solidFill>
                  <a:schemeClr val="accent1"/>
                </a:solidFill>
              </a:rPr>
              <a:t>Sote-ky:ien</a:t>
            </a:r>
            <a:r>
              <a:rPr lang="fi-FI" sz="1600" dirty="0">
                <a:solidFill>
                  <a:schemeClr val="accent1"/>
                </a:solidFill>
              </a:rPr>
              <a:t> ja pelastuslaitosten vastausten %-jakaumat (n=25).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429A163-4D38-4D92-9FA9-F3CD28B83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447303"/>
              </p:ext>
            </p:extLst>
          </p:nvPr>
        </p:nvGraphicFramePr>
        <p:xfrm>
          <a:off x="695400" y="1772816"/>
          <a:ext cx="95770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9D10A9DA-A9F1-464E-B660-3B0869901A48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752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59F4-68A9-4E75-8A06-CBDC6C1B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936128"/>
          </a:xfrm>
        </p:spPr>
        <p:txBody>
          <a:bodyPr/>
          <a:lstStyle/>
          <a:p>
            <a:r>
              <a:rPr lang="fi-FI" sz="4800" dirty="0"/>
              <a:t>Henkilöstö</a:t>
            </a:r>
            <a:br>
              <a:rPr lang="fi-FI" sz="4800" dirty="0"/>
            </a:br>
            <a:r>
              <a:rPr lang="fi-FI" sz="3600" dirty="0"/>
              <a:t>kuntien näkökulmasta</a:t>
            </a:r>
            <a:endParaRPr lang="fi-FI" sz="4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E8F47-B749-4690-9D4E-CEBBE5F0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4005064"/>
            <a:ext cx="9937104" cy="1080315"/>
          </a:xfrm>
        </p:spPr>
        <p:txBody>
          <a:bodyPr/>
          <a:lstStyle/>
          <a:p>
            <a:r>
              <a:rPr lang="fi-FI" sz="1800" b="1" dirty="0"/>
              <a:t>Kuntien tulee antaa hyvinvointialueelle arvio siirtyvän henkilöstön määrästä, palkkakuluista ja 24 §:n mukaisesta lomapalkkavelasta viimeistään 28.2.2022.</a:t>
            </a:r>
          </a:p>
          <a:p>
            <a:r>
              <a:rPr lang="fi-FI" sz="1800" b="1" dirty="0"/>
              <a:t>Missä vaiheessa organisaationne osalta selvitykset tällä hetkellä ovat ja miten arvioitte niiden valmistumista määräajassa?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8C2AF4-9185-4B66-9F3A-B837EC9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6A4E298-5EE5-4ECE-95F7-00693FFE0D5E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41654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4F6A8251-6969-4441-8C4F-15129C6C9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335459"/>
              </p:ext>
            </p:extLst>
          </p:nvPr>
        </p:nvGraphicFramePr>
        <p:xfrm>
          <a:off x="407368" y="1844824"/>
          <a:ext cx="7560840" cy="457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831867-0A7D-4209-A3D6-E3B83358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15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BAF12E96-C510-4F60-95E3-E77DF3A8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729191" cy="1224137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000" dirty="0"/>
              <a:t>Arviot </a:t>
            </a:r>
            <a:r>
              <a:rPr lang="fi-FI" sz="2000" u="sng" dirty="0"/>
              <a:t>kunnasta</a:t>
            </a:r>
            <a:r>
              <a:rPr lang="fi-FI" sz="2000" dirty="0"/>
              <a:t> siirtyvän henkilöstön määrää, palkkakuluja ja lomapalkkavelkaa koskevien selvitysten tämänhetkisestä tilasta ja valmistumisesta määräajassa. </a:t>
            </a:r>
            <a:br>
              <a:rPr lang="fi-FI" sz="2800" dirty="0"/>
            </a:br>
            <a:r>
              <a:rPr lang="fi-FI" sz="1600" u="sng" dirty="0">
                <a:solidFill>
                  <a:schemeClr val="accent1"/>
                </a:solidFill>
              </a:rPr>
              <a:t>Kuntien</a:t>
            </a:r>
            <a:r>
              <a:rPr lang="fi-FI" sz="1600" dirty="0">
                <a:solidFill>
                  <a:schemeClr val="accent1"/>
                </a:solidFill>
              </a:rPr>
              <a:t> vastausten %-jakaumat (n=131-132).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CB598D9-46B6-4046-A9B8-F547E77605EB}"/>
              </a:ext>
            </a:extLst>
          </p:cNvPr>
          <p:cNvSpPr txBox="1"/>
          <p:nvPr/>
        </p:nvSpPr>
        <p:spPr>
          <a:xfrm>
            <a:off x="8328248" y="2852936"/>
            <a:ext cx="3528392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accent3"/>
                </a:solidFill>
              </a:rPr>
              <a:t>Valmis tai valmistumassa määräajassa kunnissa:</a:t>
            </a:r>
          </a:p>
          <a:p>
            <a:endParaRPr lang="fi-FI" sz="14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Henkilöstön määrä</a:t>
            </a:r>
            <a:r>
              <a:rPr lang="fi-FI" sz="1400" dirty="0"/>
              <a:t>: 	88,6 %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Palkkakulut</a:t>
            </a:r>
            <a:r>
              <a:rPr lang="fi-FI" sz="1400" dirty="0"/>
              <a:t>: 	 	88,5 %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Siirtyvään henkilöstöön kohdistuva lomapalkkavelka</a:t>
            </a:r>
            <a:r>
              <a:rPr lang="fi-FI" sz="1400" dirty="0"/>
              <a:t>: 	 		88,5 %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307FAD7-C120-4E18-8B93-49112A77201D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6931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59FB9FAF-BC13-42B9-A3FF-DABA0C7FA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153715"/>
              </p:ext>
            </p:extLst>
          </p:nvPr>
        </p:nvGraphicFramePr>
        <p:xfrm>
          <a:off x="766764" y="1628799"/>
          <a:ext cx="9793732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E15C94-C950-4AA0-90D7-A963517F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16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4CAD950-CE42-4720-B0F7-6BD10759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729191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000" dirty="0"/>
              <a:t>Ne, jotka arvioivat kunnasta siirtyvän henkilöstön määrää, palkkakuluja ja lomapalkkavelkaa koskevien selvitysten </a:t>
            </a:r>
            <a:r>
              <a:rPr lang="fi-FI" sz="2000" u="sng" dirty="0"/>
              <a:t>olevan valmis tai valmistuvan määräajassa</a:t>
            </a:r>
            <a:r>
              <a:rPr lang="fi-FI" sz="2000" dirty="0"/>
              <a:t>. </a:t>
            </a:r>
            <a:br>
              <a:rPr lang="fi-FI" sz="2800" dirty="0"/>
            </a:br>
            <a:r>
              <a:rPr lang="fi-FI" sz="1600" u="sng" dirty="0">
                <a:solidFill>
                  <a:schemeClr val="accent1"/>
                </a:solidFill>
              </a:rPr>
              <a:t>Kuntien</a:t>
            </a:r>
            <a:r>
              <a:rPr lang="fi-FI" sz="1600" dirty="0">
                <a:solidFill>
                  <a:schemeClr val="accent1"/>
                </a:solidFill>
              </a:rPr>
              <a:t> vastaukset kuntakokoluokittain. (%, n=131-132)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EDB8A54-DE2F-4D21-B785-CF5E2B10ABF9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4223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E15C94-C950-4AA0-90D7-A963517F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17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4CAD950-CE42-4720-B0F7-6BD10759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729191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000" dirty="0"/>
              <a:t>Ne, jotka arvioivat kunnasta siirtyvän henkilöstön määrää, palkkakuluja ja lomapalkkavelkaa koskevien selvitysten </a:t>
            </a:r>
            <a:r>
              <a:rPr lang="fi-FI" sz="2000" u="sng" dirty="0"/>
              <a:t>olevan valmis tai valmistuvan määräajassa</a:t>
            </a:r>
            <a:r>
              <a:rPr lang="fi-FI" sz="2000" dirty="0"/>
              <a:t>. </a:t>
            </a:r>
            <a:br>
              <a:rPr lang="fi-FI" sz="2800" dirty="0"/>
            </a:br>
            <a:r>
              <a:rPr lang="fi-FI" sz="1600" u="sng" dirty="0">
                <a:solidFill>
                  <a:schemeClr val="accent1"/>
                </a:solidFill>
              </a:rPr>
              <a:t>Kuntien</a:t>
            </a:r>
            <a:r>
              <a:rPr lang="fi-FI" sz="1600" dirty="0">
                <a:solidFill>
                  <a:schemeClr val="accent1"/>
                </a:solidFill>
              </a:rPr>
              <a:t> vastaukset sote-järjestämistavan mukaan. (%, n=131-132)</a:t>
            </a:r>
            <a:endParaRPr lang="fi-FI" sz="2800" dirty="0">
              <a:solidFill>
                <a:schemeClr val="accent1"/>
              </a:solidFill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C5FDF8F-8421-4960-B17E-281748CF7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81737"/>
              </p:ext>
            </p:extLst>
          </p:nvPr>
        </p:nvGraphicFramePr>
        <p:xfrm>
          <a:off x="766764" y="1556792"/>
          <a:ext cx="100097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EF8168B6-32BB-404F-9D56-F0211621674A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5726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59F4-68A9-4E75-8A06-CBDC6C1B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936128"/>
          </a:xfrm>
        </p:spPr>
        <p:txBody>
          <a:bodyPr/>
          <a:lstStyle/>
          <a:p>
            <a:r>
              <a:rPr lang="fi-FI" sz="4800" dirty="0"/>
              <a:t>Henkilöstö </a:t>
            </a:r>
            <a:br>
              <a:rPr lang="fi-FI" sz="4800" dirty="0"/>
            </a:br>
            <a:r>
              <a:rPr lang="fi-FI" sz="3200" dirty="0"/>
              <a:t>sote-kuntayhtymien ja pelastuslaitosten näkökulmasta</a:t>
            </a:r>
            <a:endParaRPr lang="fi-FI" sz="4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E8F47-B749-4690-9D4E-CEBBE5F0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4005064"/>
            <a:ext cx="9937104" cy="1080315"/>
          </a:xfrm>
        </p:spPr>
        <p:txBody>
          <a:bodyPr/>
          <a:lstStyle/>
          <a:p>
            <a:r>
              <a:rPr lang="fi-FI" sz="1800" b="1" dirty="0"/>
              <a:t>Kuntien tulee antaa hyvinvointialueelle arvio siirtyvän henkilöstön määrästä, palkkakuluista ja 24 §:n mukaisesta lomapalkkavelasta viimeistään 28.2.2022.</a:t>
            </a:r>
          </a:p>
          <a:p>
            <a:r>
              <a:rPr lang="fi-FI" sz="1800" b="1" dirty="0"/>
              <a:t>Missä vaiheessa organisaationne osalta selvitykset tällä hetkellä ovat ja miten arvioitte niiden valmistumista määräajassa?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8C2AF4-9185-4B66-9F3A-B837EC9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F2B1A1D-4A52-456E-82DA-02ABDCFBDED1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1666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4F6A8251-6969-4441-8C4F-15129C6C9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929195"/>
              </p:ext>
            </p:extLst>
          </p:nvPr>
        </p:nvGraphicFramePr>
        <p:xfrm>
          <a:off x="407368" y="1844824"/>
          <a:ext cx="7560840" cy="457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831867-0A7D-4209-A3D6-E3B83358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19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BAF12E96-C510-4F60-95E3-E77DF3A8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729191" cy="1224137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000" dirty="0"/>
              <a:t>Arviot kunnasta siirtyvän henkilöstön määrää, palkkakuluja ja lomapalkkavelkaa koskevien selvitysten tämänhetkisestä tilasta ja valmistumisesta määräajassa. </a:t>
            </a:r>
            <a:br>
              <a:rPr lang="fi-FI" sz="2800" dirty="0"/>
            </a:br>
            <a:r>
              <a:rPr lang="fi-FI" sz="1600" u="sng" dirty="0">
                <a:solidFill>
                  <a:schemeClr val="accent1"/>
                </a:solidFill>
              </a:rPr>
              <a:t>Sote-kuntayhtymien ja pelastuslaitosten</a:t>
            </a:r>
            <a:r>
              <a:rPr lang="fi-FI" sz="1600" dirty="0">
                <a:solidFill>
                  <a:schemeClr val="accent1"/>
                </a:solidFill>
              </a:rPr>
              <a:t> vastausten %-jakaumat (n=25).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CB598D9-46B6-4046-A9B8-F547E77605EB}"/>
              </a:ext>
            </a:extLst>
          </p:cNvPr>
          <p:cNvSpPr txBox="1"/>
          <p:nvPr/>
        </p:nvSpPr>
        <p:spPr>
          <a:xfrm>
            <a:off x="8328248" y="2852936"/>
            <a:ext cx="3528392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accent3"/>
                </a:solidFill>
              </a:rPr>
              <a:t>Valmis tai valmistumassa määräajassa kunnissa:</a:t>
            </a:r>
          </a:p>
          <a:p>
            <a:endParaRPr lang="fi-FI" sz="14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Henkilöstön määrä</a:t>
            </a:r>
            <a:r>
              <a:rPr lang="fi-FI" sz="1400" dirty="0"/>
              <a:t>: 	100 %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Palkkakulut</a:t>
            </a:r>
            <a:r>
              <a:rPr lang="fi-FI" sz="1400" dirty="0"/>
              <a:t>: 	 	96 %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Siirtyvään henkilöstöön kohdistuva lomapalkkavelka</a:t>
            </a:r>
            <a:r>
              <a:rPr lang="fi-FI" sz="1400" dirty="0"/>
              <a:t>: 	 		100 %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D9EDE9E-AB16-4D90-9726-AB1209EC96B6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38995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59F4-68A9-4E75-8A06-CBDC6C1B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276872"/>
            <a:ext cx="10658474" cy="936128"/>
          </a:xfrm>
        </p:spPr>
        <p:txBody>
          <a:bodyPr/>
          <a:lstStyle/>
          <a:p>
            <a:r>
              <a:rPr lang="fi-FI" sz="4800" dirty="0"/>
              <a:t>Omaisuusjärjestelyt kunnissa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E8F47-B749-4690-9D4E-CEBBE5F0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3717032"/>
            <a:ext cx="9937104" cy="1368347"/>
          </a:xfrm>
        </p:spPr>
        <p:txBody>
          <a:bodyPr/>
          <a:lstStyle/>
          <a:p>
            <a:r>
              <a:rPr lang="fi-FI" sz="1800" b="1" u="sng" dirty="0"/>
              <a:t>Kuntien</a:t>
            </a:r>
            <a:r>
              <a:rPr lang="fi-FI" sz="1800" b="1" dirty="0"/>
              <a:t> tulee laatia selvitys kunnasta siirtyvästä omaisuudesta, sopimuksista, vastuista ja kunnalta vuokrattavista toimitiloista viimeistään 28.2.2022.</a:t>
            </a:r>
          </a:p>
          <a:p>
            <a:r>
              <a:rPr lang="fi-FI" sz="1800" b="1" dirty="0"/>
              <a:t> ”Missä vaiheessa organisaationne osalta selvitykset tällä hetkellä ovat ja miten arvioitte niiden valmistumista määräajassa?”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8C2AF4-9185-4B66-9F3A-B837EC9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D917886-8BCB-49BE-8E75-561CACF7DA01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7355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F9361C-062D-40BF-BCEF-C020B657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9289676" cy="1728240"/>
          </a:xfrm>
        </p:spPr>
        <p:txBody>
          <a:bodyPr/>
          <a:lstStyle/>
          <a:p>
            <a:r>
              <a:rPr lang="fi-FI" sz="4000" dirty="0"/>
              <a:t>Omaisuusjärjestelyjä ja henkilöstöä koskevien selvitysten kokonaistilanne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4718342-B478-406F-94A1-7D1E7BB1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4F526EA-5886-4EBF-95C7-D3693F943A83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3291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BCDF73-84F0-466D-ADC6-AC020C05B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93" y="1543224"/>
            <a:ext cx="8599768" cy="462208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sz="1800" b="1" u="sng" dirty="0"/>
              <a:t>Kaikki</a:t>
            </a:r>
            <a:r>
              <a:rPr lang="fi-FI" sz="1800" b="1" dirty="0"/>
              <a:t> pyydetyt omaisuusjärjestelyihin ja henkilöstöön liittyvät selvitykset olivat kyselyvastaushetkeen mennessä joko jo valmiita tai valmistuvat määräaikaan 28.2.2022 mennessä</a:t>
            </a:r>
            <a:r>
              <a:rPr lang="fi-FI" sz="1800" dirty="0"/>
              <a:t>:</a:t>
            </a:r>
          </a:p>
          <a:p>
            <a:pPr marL="0" indent="0">
              <a:buNone/>
            </a:pPr>
            <a:endParaRPr lang="fi-FI" sz="1800" dirty="0"/>
          </a:p>
          <a:p>
            <a:pPr lvl="1"/>
            <a:r>
              <a:rPr lang="fi-FI" b="1" dirty="0"/>
              <a:t>86 kunnassa </a:t>
            </a:r>
            <a:r>
              <a:rPr lang="fi-FI" sz="1600" dirty="0"/>
              <a:t>(63 % vastanneista kunnista)</a:t>
            </a:r>
          </a:p>
          <a:p>
            <a:pPr lvl="2"/>
            <a:r>
              <a:rPr lang="fi-FI" sz="1400" dirty="0"/>
              <a:t>Kaikki selvitykset jo valmiita 22 kunnassa</a:t>
            </a:r>
          </a:p>
          <a:p>
            <a:pPr lvl="2"/>
            <a:endParaRPr lang="fi-FI" sz="1400" dirty="0"/>
          </a:p>
          <a:p>
            <a:pPr lvl="1"/>
            <a:r>
              <a:rPr lang="fi-FI" b="1" dirty="0"/>
              <a:t>17 kuntayhtymässä ja pelastuslaitoksessa </a:t>
            </a:r>
            <a:r>
              <a:rPr lang="fi-FI" sz="1400" dirty="0"/>
              <a:t>(joista kahdessa kaikki selvitykset jo valmiita)</a:t>
            </a:r>
            <a:endParaRPr lang="fi-FI" sz="1600" dirty="0"/>
          </a:p>
          <a:p>
            <a:pPr lvl="1"/>
            <a:endParaRPr lang="fi-FI" sz="1600" dirty="0"/>
          </a:p>
          <a:p>
            <a:pPr lvl="2"/>
            <a:r>
              <a:rPr lang="fi-FI" sz="1400" dirty="0"/>
              <a:t>5 integroidussa sote-</a:t>
            </a:r>
            <a:r>
              <a:rPr lang="fi-FI" sz="1400" dirty="0" err="1"/>
              <a:t>ky:ssä</a:t>
            </a:r>
            <a:r>
              <a:rPr lang="fi-FI" sz="1400" dirty="0"/>
              <a:t> 		(5/7 vastanneista) </a:t>
            </a:r>
          </a:p>
          <a:p>
            <a:pPr lvl="2"/>
            <a:r>
              <a:rPr lang="fi-FI" sz="1400" dirty="0"/>
              <a:t>5 muussa sote-kuntayhtymässä 	(5/9 vastanneista)</a:t>
            </a:r>
          </a:p>
          <a:p>
            <a:pPr lvl="2"/>
            <a:r>
              <a:rPr lang="fi-FI" sz="1400" dirty="0"/>
              <a:t>7 pelastuslaitoksessa 		(7/9 vastanneista)</a:t>
            </a:r>
          </a:p>
          <a:p>
            <a:pPr lvl="2"/>
            <a:endParaRPr lang="fi-FI" sz="1400" dirty="0"/>
          </a:p>
          <a:p>
            <a:pPr lvl="1"/>
            <a:r>
              <a:rPr lang="fi-FI" b="1" dirty="0"/>
              <a:t>7 sairaanhoitopiirissä ja erityishuoltopiirissä  </a:t>
            </a:r>
            <a:r>
              <a:rPr lang="fi-FI" sz="1600" dirty="0"/>
              <a:t>(7/9 vastanneista) kaikki </a:t>
            </a:r>
            <a:r>
              <a:rPr lang="fi-FI" sz="1600" u="sng" dirty="0"/>
              <a:t>omaisuusjärjestelyihin</a:t>
            </a:r>
            <a:r>
              <a:rPr lang="fi-FI" sz="1600" dirty="0"/>
              <a:t> liittyvät selvitykset valmiita tai valmistumassa määräajassa.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E87A29-9F37-4AEE-8122-A0BFED75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21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E945668-BBA6-4FEE-BA83-E8057D62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2" y="548679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3600" dirty="0"/>
            </a:br>
            <a:r>
              <a:rPr lang="fi-FI" sz="3600" dirty="0"/>
              <a:t>Selvitysten valmistumisen kokonaistilanne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61F575F-5527-41D2-8AF8-195BE626BE86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31934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6400F-BA6A-451F-B92D-2EB538D6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8857628" cy="1728240"/>
          </a:xfrm>
        </p:spPr>
        <p:txBody>
          <a:bodyPr/>
          <a:lstStyle/>
          <a:p>
            <a:pPr algn="l"/>
            <a:r>
              <a:rPr lang="fi-FI" sz="4000" dirty="0"/>
              <a:t>Tietoa sote-tilannekuvakyselyyn 1/2022 vastanneista</a:t>
            </a:r>
            <a:br>
              <a:rPr lang="fi-FI" sz="4000" dirty="0"/>
            </a:br>
            <a:br>
              <a:rPr lang="fi-FI" sz="4000" dirty="0"/>
            </a:br>
            <a:r>
              <a:rPr lang="fi-FI" sz="2000" dirty="0"/>
              <a:t>(173 vastausta, joista 5 ns. tuplavastauksia )</a:t>
            </a:r>
            <a:endParaRPr lang="fi-FI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7E3EF1-459B-499F-80C3-E0EE44E8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8EEB5D7-5F1A-41EA-89B0-3183EE2950E3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1841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F8D8CA-BC1D-42BC-9F37-575B5084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91" y="403027"/>
            <a:ext cx="8712968" cy="756493"/>
          </a:xfrm>
        </p:spPr>
        <p:txBody>
          <a:bodyPr/>
          <a:lstStyle/>
          <a:p>
            <a:r>
              <a:rPr lang="fi-FI" sz="2400" dirty="0">
                <a:solidFill>
                  <a:schemeClr val="accent1"/>
                </a:solidFill>
              </a:rPr>
              <a:t>Sote-tilannekuvakyselyyn 1/2022 vastanneet organisaation mukaan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2FA460-BF2F-4C53-B88A-706226E3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16B69451-F56B-42E0-93BE-BB77F596C95B}"/>
              </a:ext>
            </a:extLst>
          </p:cNvPr>
          <p:cNvGraphicFramePr>
            <a:graphicFrameLocks/>
          </p:cNvGraphicFramePr>
          <p:nvPr/>
        </p:nvGraphicFramePr>
        <p:xfrm>
          <a:off x="1127448" y="1412777"/>
          <a:ext cx="6912768" cy="382562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64681820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310835981"/>
                    </a:ext>
                  </a:extLst>
                </a:gridCol>
              </a:tblGrid>
              <a:tr h="361037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bg1"/>
                          </a:solidFill>
                        </a:rPr>
                        <a:t>Organisaatio</a:t>
                      </a:r>
                    </a:p>
                  </a:txBody>
                  <a:tcPr marL="108427" marR="108427" marT="54214" marB="54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>
                          <a:solidFill>
                            <a:schemeClr val="bg1"/>
                          </a:solidFill>
                        </a:rPr>
                        <a:t>Vast.lkm</a:t>
                      </a:r>
                      <a:r>
                        <a:rPr lang="fi-FI" sz="1600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marL="108427" marR="108427" marT="54214" marB="54214"/>
                </a:tc>
                <a:extLst>
                  <a:ext uri="{0D108BD9-81ED-4DB2-BD59-A6C34878D82A}">
                    <a16:rowId xmlns:a16="http://schemas.microsoft.com/office/drawing/2014/main" val="4273762998"/>
                  </a:ext>
                </a:extLst>
              </a:tr>
              <a:tr h="385042">
                <a:tc>
                  <a:txBody>
                    <a:bodyPr/>
                    <a:lstStyle/>
                    <a:p>
                      <a:r>
                        <a:rPr lang="fi-FI" sz="1600" b="1" dirty="0"/>
                        <a:t>Kunnat</a:t>
                      </a:r>
                    </a:p>
                  </a:txBody>
                  <a:tcPr marL="108427" marR="108427" marT="54214" marB="54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136</a:t>
                      </a:r>
                      <a:r>
                        <a:rPr lang="fi-FI" sz="1600" dirty="0"/>
                        <a:t> (139)</a:t>
                      </a:r>
                    </a:p>
                  </a:txBody>
                  <a:tcPr marL="108427" marR="108427" marT="54214" marB="54214" anchor="ctr"/>
                </a:tc>
                <a:extLst>
                  <a:ext uri="{0D108BD9-81ED-4DB2-BD59-A6C34878D82A}">
                    <a16:rowId xmlns:a16="http://schemas.microsoft.com/office/drawing/2014/main" val="3323656964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fi-FI" sz="1600" b="1" dirty="0"/>
                        <a:t>Sote-kuntayhtymät yht.</a:t>
                      </a:r>
                    </a:p>
                  </a:txBody>
                  <a:tcPr marL="108427" marR="108427" marT="54214" marB="54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23</a:t>
                      </a:r>
                      <a:r>
                        <a:rPr lang="fi-FI" sz="1600" dirty="0"/>
                        <a:t> (25)</a:t>
                      </a:r>
                    </a:p>
                  </a:txBody>
                  <a:tcPr marL="108427" marR="108427" marT="54214" marB="54214" anchor="ctr"/>
                </a:tc>
                <a:extLst>
                  <a:ext uri="{0D108BD9-81ED-4DB2-BD59-A6C34878D82A}">
                    <a16:rowId xmlns:a16="http://schemas.microsoft.com/office/drawing/2014/main" val="758814323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fi-FI" sz="1600" dirty="0"/>
                        <a:t>--Sairaanhoitopiiri tai erityishuoltopiiri</a:t>
                      </a:r>
                    </a:p>
                  </a:txBody>
                  <a:tcPr marL="108427" marR="108427" marT="54214" marB="54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9</a:t>
                      </a:r>
                    </a:p>
                  </a:txBody>
                  <a:tcPr marL="108427" marR="108427" marT="54214" marB="54214" anchor="ctr"/>
                </a:tc>
                <a:extLst>
                  <a:ext uri="{0D108BD9-81ED-4DB2-BD59-A6C34878D82A}">
                    <a16:rowId xmlns:a16="http://schemas.microsoft.com/office/drawing/2014/main" val="2097183494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fi-FI" sz="1600" dirty="0"/>
                        <a:t>--Integroitu sote-kuntayhtymä</a:t>
                      </a:r>
                    </a:p>
                  </a:txBody>
                  <a:tcPr marL="108427" marR="108427" marT="54214" marB="54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6 (7)</a:t>
                      </a:r>
                    </a:p>
                  </a:txBody>
                  <a:tcPr marL="108427" marR="108427" marT="54214" marB="54214" anchor="ctr"/>
                </a:tc>
                <a:extLst>
                  <a:ext uri="{0D108BD9-81ED-4DB2-BD59-A6C34878D82A}">
                    <a16:rowId xmlns:a16="http://schemas.microsoft.com/office/drawing/2014/main" val="2591031288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fi-FI" sz="1600" dirty="0"/>
                        <a:t>--Muu sote-kuntayhtymä</a:t>
                      </a:r>
                    </a:p>
                  </a:txBody>
                  <a:tcPr marL="108427" marR="108427" marT="54214" marB="54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8 (9)</a:t>
                      </a:r>
                    </a:p>
                  </a:txBody>
                  <a:tcPr marL="108427" marR="108427" marT="54214" marB="54214" anchor="ctr"/>
                </a:tc>
                <a:extLst>
                  <a:ext uri="{0D108BD9-81ED-4DB2-BD59-A6C34878D82A}">
                    <a16:rowId xmlns:a16="http://schemas.microsoft.com/office/drawing/2014/main" val="2848002419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fi-FI" sz="1600" b="1" dirty="0"/>
                        <a:t>Pelastuslaitokset</a:t>
                      </a:r>
                    </a:p>
                  </a:txBody>
                  <a:tcPr marL="108427" marR="108427" marT="54214" marB="54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9</a:t>
                      </a:r>
                    </a:p>
                  </a:txBody>
                  <a:tcPr marL="108427" marR="108427" marT="54214" marB="54214" anchor="ctr"/>
                </a:tc>
                <a:extLst>
                  <a:ext uri="{0D108BD9-81ED-4DB2-BD59-A6C34878D82A}">
                    <a16:rowId xmlns:a16="http://schemas.microsoft.com/office/drawing/2014/main" val="3249277778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fi-FI" sz="1600" b="1" dirty="0"/>
                        <a:t>N=</a:t>
                      </a:r>
                    </a:p>
                  </a:txBody>
                  <a:tcPr marL="108427" marR="108427" marT="54214" marB="54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168 (173)</a:t>
                      </a:r>
                    </a:p>
                  </a:txBody>
                  <a:tcPr marL="108427" marR="108427" marT="54214" marB="54214" anchor="ctr"/>
                </a:tc>
                <a:extLst>
                  <a:ext uri="{0D108BD9-81ED-4DB2-BD59-A6C34878D82A}">
                    <a16:rowId xmlns:a16="http://schemas.microsoft.com/office/drawing/2014/main" val="3991612160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6CE5F30-C46E-4D29-BA5A-984433DE4B59}"/>
              </a:ext>
            </a:extLst>
          </p:cNvPr>
          <p:cNvSpPr txBox="1"/>
          <p:nvPr/>
        </p:nvSpPr>
        <p:spPr>
          <a:xfrm>
            <a:off x="1127448" y="5744917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*Useampi vastaus Helsingistä, Tampereelta ja Tuusulasta sekä </a:t>
            </a:r>
            <a:r>
              <a:rPr lang="fi-FI" sz="1200" dirty="0" err="1"/>
              <a:t>Eksotesta</a:t>
            </a:r>
            <a:r>
              <a:rPr lang="fi-FI" sz="1200" dirty="0"/>
              <a:t> ja </a:t>
            </a:r>
            <a:r>
              <a:rPr lang="fi-FI" sz="1200" dirty="0" err="1"/>
              <a:t>Kuussotesta</a:t>
            </a:r>
            <a:endParaRPr lang="fi-FI" sz="1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5C4D92C-E693-4F1A-9E81-2EBEF7F29E22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507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sz="half" idx="2"/>
          </p:nvPr>
        </p:nvGraphicFramePr>
        <p:xfrm>
          <a:off x="407368" y="1268759"/>
          <a:ext cx="5472608" cy="381642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63281893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7182659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04471841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38517418"/>
                    </a:ext>
                  </a:extLst>
                </a:gridCol>
              </a:tblGrid>
              <a:tr h="728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Kuntakokoluokka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Kuntien lkm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effectLst/>
                        </a:rPr>
                        <a:t>Vastanneet kunnat, lkm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% kokoluokan kunnista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478520"/>
                  </a:ext>
                </a:extLst>
              </a:tr>
              <a:tr h="406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alle 5 000 as.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123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56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45,5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274677"/>
                  </a:ext>
                </a:extLst>
              </a:tr>
              <a:tr h="45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5 001 - 10 000 as.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73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34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46,6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905735"/>
                  </a:ext>
                </a:extLst>
              </a:tr>
              <a:tr h="45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10 001 - 20 000 as.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41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15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36,6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125982"/>
                  </a:ext>
                </a:extLst>
              </a:tr>
              <a:tr h="45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20 001 - 50 000 as.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35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17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48,6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037404"/>
                  </a:ext>
                </a:extLst>
              </a:tr>
              <a:tr h="497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50 001 - 100 000 as.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12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50,0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441017"/>
                  </a:ext>
                </a:extLst>
              </a:tr>
              <a:tr h="406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yli 100 000 as.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9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8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</a:rPr>
                        <a:t>88,9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546935"/>
                  </a:ext>
                </a:extLst>
              </a:tr>
              <a:tr h="406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chemeClr val="accent1"/>
                          </a:solidFill>
                          <a:effectLst/>
                        </a:rPr>
                        <a:t>Yhteensä</a:t>
                      </a:r>
                      <a:endParaRPr lang="fi-FI" sz="14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chemeClr val="accent1"/>
                          </a:solidFill>
                          <a:effectLst/>
                        </a:rPr>
                        <a:t>293</a:t>
                      </a:r>
                      <a:endParaRPr lang="fi-FI" sz="14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chemeClr val="accent1"/>
                          </a:solidFill>
                          <a:effectLst/>
                        </a:rPr>
                        <a:t>136</a:t>
                      </a:r>
                      <a:endParaRPr lang="fi-FI" sz="14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chemeClr val="accent1"/>
                          </a:solidFill>
                          <a:effectLst/>
                        </a:rPr>
                        <a:t>46,4 %</a:t>
                      </a:r>
                      <a:endParaRPr lang="fi-FI" sz="1400" b="1" i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8261"/>
                  </a:ext>
                </a:extLst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2DC5318-714B-4C1E-BAA8-802D6D34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68896"/>
            <a:ext cx="11377264" cy="648071"/>
          </a:xfrm>
        </p:spPr>
        <p:txBody>
          <a:bodyPr/>
          <a:lstStyle/>
          <a:p>
            <a:r>
              <a:rPr lang="fi-FI" sz="1600" dirty="0">
                <a:solidFill>
                  <a:schemeClr val="accent4"/>
                </a:solidFill>
              </a:rPr>
              <a:t>Sote-tilannekuvakysely 1/2022:</a:t>
            </a:r>
            <a:br>
              <a:rPr lang="fi-FI" sz="1800" dirty="0"/>
            </a:br>
            <a:r>
              <a:rPr lang="fi-FI" sz="2000" dirty="0">
                <a:solidFill>
                  <a:schemeClr val="accent1"/>
                </a:solidFill>
              </a:rPr>
              <a:t>Tietoa vastanneista Manner-Suomen </a:t>
            </a:r>
            <a:r>
              <a:rPr lang="fi-FI" sz="2000" u="sng" dirty="0">
                <a:solidFill>
                  <a:schemeClr val="accent1"/>
                </a:solidFill>
              </a:rPr>
              <a:t>kunnista</a:t>
            </a:r>
            <a:r>
              <a:rPr lang="fi-FI" sz="2000" dirty="0">
                <a:solidFill>
                  <a:schemeClr val="accent1"/>
                </a:solidFill>
              </a:rPr>
              <a:t> ja vastausten kattavuudesta kuntakokoluokittain ja sote-palvelujen järjestäjätahon mukaan </a:t>
            </a:r>
            <a:r>
              <a:rPr lang="fi-FI" sz="1800" dirty="0">
                <a:solidFill>
                  <a:schemeClr val="accent1"/>
                </a:solidFill>
              </a:rPr>
              <a:t>(N=136)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EBF771B-89D8-45ED-9849-98258C6050D3}"/>
              </a:ext>
            </a:extLst>
          </p:cNvPr>
          <p:cNvSpPr txBox="1"/>
          <p:nvPr/>
        </p:nvSpPr>
        <p:spPr>
          <a:xfrm>
            <a:off x="506665" y="5435353"/>
            <a:ext cx="53999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Vastanneet kunnat kattavat </a:t>
            </a:r>
            <a:r>
              <a:rPr lang="fi-FI" sz="1400" b="1" dirty="0">
                <a:solidFill>
                  <a:srgbClr val="000000"/>
                </a:solidFill>
                <a:latin typeface="Work Sans"/>
              </a:rPr>
              <a:t>66,2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% Manner-Suomen kuntien yhteenlasketusta väestömäärästä</a:t>
            </a:r>
          </a:p>
        </p:txBody>
      </p:sp>
      <p:graphicFrame>
        <p:nvGraphicFramePr>
          <p:cNvPr id="10" name="Sisällön paikkamerkki 4">
            <a:extLst>
              <a:ext uri="{FF2B5EF4-FFF2-40B4-BE49-F238E27FC236}">
                <a16:creationId xmlns:a16="http://schemas.microsoft.com/office/drawing/2014/main" id="{24E7AC3A-3F0E-4FDE-B991-3EA107989A6F}"/>
              </a:ext>
            </a:extLst>
          </p:cNvPr>
          <p:cNvGraphicFramePr>
            <a:graphicFrameLocks/>
          </p:cNvGraphicFramePr>
          <p:nvPr/>
        </p:nvGraphicFramePr>
        <p:xfrm>
          <a:off x="6088076" y="1268759"/>
          <a:ext cx="5256584" cy="38142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6468182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108359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19861181"/>
                    </a:ext>
                  </a:extLst>
                </a:gridCol>
              </a:tblGrid>
              <a:tr h="482052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</a:rPr>
                        <a:t>Sote-palvelujen järjestäjätaho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bg1"/>
                          </a:solidFill>
                        </a:rPr>
                        <a:t> (tilanne 2021)</a:t>
                      </a:r>
                      <a:endParaRPr lang="fi-FI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</a:rPr>
                        <a:t>Vastanneet kunnat, lkm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u="none" dirty="0">
                          <a:solidFill>
                            <a:schemeClr val="bg1"/>
                          </a:solidFill>
                        </a:rPr>
                        <a:t>% ko. luokan kunnista</a:t>
                      </a:r>
                      <a:endParaRPr lang="fi-FI" sz="14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762998"/>
                  </a:ext>
                </a:extLst>
              </a:tr>
              <a:tr h="515984">
                <a:tc>
                  <a:txBody>
                    <a:bodyPr/>
                    <a:lstStyle/>
                    <a:p>
                      <a:r>
                        <a:rPr lang="fi-FI" sz="1400" b="0" dirty="0"/>
                        <a:t>Kunta </a:t>
                      </a:r>
                    </a:p>
                    <a:p>
                      <a:r>
                        <a:rPr lang="fi-FI" sz="1400" b="0" dirty="0"/>
                        <a:t>(n=75)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53,3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656964"/>
                  </a:ext>
                </a:extLst>
              </a:tr>
              <a:tr h="589346">
                <a:tc>
                  <a:txBody>
                    <a:bodyPr/>
                    <a:lstStyle/>
                    <a:p>
                      <a:r>
                        <a:rPr lang="fi-FI" sz="1400" b="0" dirty="0"/>
                        <a:t>Kuntayhtymä, </a:t>
                      </a:r>
                    </a:p>
                    <a:p>
                      <a:r>
                        <a:rPr lang="fi-FI" sz="1400" b="0" dirty="0"/>
                        <a:t>lähes/koko maakunta </a:t>
                      </a:r>
                    </a:p>
                    <a:p>
                      <a:r>
                        <a:rPr lang="fi-FI" sz="1400" b="0" dirty="0"/>
                        <a:t>(n=54)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44,4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7183494"/>
                  </a:ext>
                </a:extLst>
              </a:tr>
              <a:tr h="577072">
                <a:tc>
                  <a:txBody>
                    <a:bodyPr/>
                    <a:lstStyle/>
                    <a:p>
                      <a:r>
                        <a:rPr lang="fi-FI" sz="1400" b="0" dirty="0"/>
                        <a:t>Kuntayhtymä, </a:t>
                      </a:r>
                    </a:p>
                    <a:p>
                      <a:r>
                        <a:rPr lang="fi-FI" sz="1400" b="0" dirty="0"/>
                        <a:t>maakuntaa pienempi </a:t>
                      </a:r>
                    </a:p>
                    <a:p>
                      <a:r>
                        <a:rPr lang="fi-FI" sz="1400" b="0" dirty="0"/>
                        <a:t>(n=103)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46,6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523829"/>
                  </a:ext>
                </a:extLst>
              </a:tr>
              <a:tr h="515984">
                <a:tc>
                  <a:txBody>
                    <a:bodyPr/>
                    <a:lstStyle/>
                    <a:p>
                      <a:r>
                        <a:rPr lang="fi-FI" sz="1400" b="0" dirty="0"/>
                        <a:t>Vastuukunta </a:t>
                      </a:r>
                    </a:p>
                    <a:p>
                      <a:r>
                        <a:rPr lang="fi-FI" sz="1400" b="0" dirty="0"/>
                        <a:t>(n=61)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/>
                        <a:t>39,3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784412"/>
                  </a:ext>
                </a:extLst>
              </a:tr>
              <a:tr h="613849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accent1"/>
                          </a:solidFill>
                        </a:rPr>
                        <a:t>Kunnat yhteensä </a:t>
                      </a:r>
                    </a:p>
                    <a:p>
                      <a:r>
                        <a:rPr lang="fi-FI" sz="1400" b="1" dirty="0">
                          <a:solidFill>
                            <a:schemeClr val="accent1"/>
                          </a:solidFill>
                        </a:rPr>
                        <a:t>(n=293)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accent1"/>
                          </a:solidFill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accent1"/>
                          </a:solidFill>
                        </a:rPr>
                        <a:t>46,4 %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482867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A7E2A3C0-7597-446C-9BE4-F400754ED1E6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808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8335" y="109315"/>
            <a:ext cx="10153128" cy="574205"/>
          </a:xfrm>
        </p:spPr>
        <p:txBody>
          <a:bodyPr/>
          <a:lstStyle/>
          <a:p>
            <a:r>
              <a:rPr lang="fi-FI" sz="1400" dirty="0">
                <a:solidFill>
                  <a:schemeClr val="accent4"/>
                </a:solidFill>
              </a:rPr>
              <a:t>Sote-tilannekuvakysely 1/2022:</a:t>
            </a:r>
            <a:br>
              <a:rPr lang="fi-FI" sz="2000" dirty="0"/>
            </a:br>
            <a:r>
              <a:rPr lang="fi-FI" sz="2000" dirty="0">
                <a:solidFill>
                  <a:schemeClr val="accent1"/>
                </a:solidFill>
              </a:rPr>
              <a:t>Tietoa vastanneista </a:t>
            </a:r>
            <a:r>
              <a:rPr lang="fi-FI" sz="2000" u="sng" dirty="0">
                <a:solidFill>
                  <a:schemeClr val="accent1"/>
                </a:solidFill>
              </a:rPr>
              <a:t>kunnista ja kuntayhtymistä</a:t>
            </a:r>
            <a:r>
              <a:rPr lang="fi-FI" sz="2000" dirty="0">
                <a:solidFill>
                  <a:schemeClr val="accent1"/>
                </a:solidFill>
              </a:rPr>
              <a:t> sekä kuntavastausten kattavuudesta hyvinvointialueittain (</a:t>
            </a:r>
            <a:r>
              <a:rPr lang="fi-FI" sz="2000" dirty="0" err="1">
                <a:solidFill>
                  <a:schemeClr val="accent1"/>
                </a:solidFill>
              </a:rPr>
              <a:t>lkm:t</a:t>
            </a:r>
            <a:r>
              <a:rPr lang="fi-FI" sz="2000" dirty="0">
                <a:solidFill>
                  <a:schemeClr val="accent1"/>
                </a:solidFill>
              </a:rPr>
              <a:t>, N=168)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5" name="Taulukon paikkamerkki 4"/>
          <p:cNvGraphicFramePr>
            <a:graphicFrameLocks noGrp="1"/>
          </p:cNvGraphicFramePr>
          <p:nvPr>
            <p:ph type="tbl" sz="quarter" idx="13"/>
          </p:nvPr>
        </p:nvGraphicFramePr>
        <p:xfrm>
          <a:off x="648977" y="1052736"/>
          <a:ext cx="10081120" cy="513018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72545">
                  <a:extLst>
                    <a:ext uri="{9D8B030D-6E8A-4147-A177-3AD203B41FA5}">
                      <a16:colId xmlns:a16="http://schemas.microsoft.com/office/drawing/2014/main" val="910574656"/>
                    </a:ext>
                  </a:extLst>
                </a:gridCol>
                <a:gridCol w="1511831">
                  <a:extLst>
                    <a:ext uri="{9D8B030D-6E8A-4147-A177-3AD203B41FA5}">
                      <a16:colId xmlns:a16="http://schemas.microsoft.com/office/drawing/2014/main" val="104870262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7788687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94800595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6083037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542192564"/>
                    </a:ext>
                  </a:extLst>
                </a:gridCol>
              </a:tblGrid>
              <a:tr h="37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</a:rPr>
                        <a:t>Tietoa vastanneista</a:t>
                      </a:r>
                      <a:endParaRPr lang="fi-FI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</a:rPr>
                        <a:t>Kunnat</a:t>
                      </a:r>
                      <a:endParaRPr lang="fi-FI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</a:rPr>
                        <a:t>SHP:t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</a:rPr>
                        <a:t> ja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</a:rPr>
                        <a:t>EHP:t</a:t>
                      </a:r>
                      <a:endParaRPr lang="fi-FI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</a:rPr>
                        <a:t>Integroidut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</a:rPr>
                        <a:t>sote-ky:t</a:t>
                      </a:r>
                      <a:endParaRPr lang="fi-FI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</a:rPr>
                        <a:t>Muut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effectLst/>
                        </a:rPr>
                        <a:t>sote-ky:t</a:t>
                      </a:r>
                      <a:endParaRPr lang="fi-FI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bg1"/>
                          </a:solidFill>
                          <a:effectLst/>
                        </a:rPr>
                        <a:t>Pelastuslaitokset</a:t>
                      </a:r>
                      <a:endParaRPr lang="fi-FI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961447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Etelä-Karjala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7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 (2)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4401905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Etelä-Pohjanmaa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6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2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2 (3)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0202752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Etelä-Savo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8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7253787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Kainuu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3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0281309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Kanta-Häme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4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7282792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Keski-Pohjanmaa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3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4955191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Keski-Suomi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12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7524947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Kymenlaakso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3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1</a:t>
                      </a:r>
                      <a:endParaRPr lang="fi-FI" sz="12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7855349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Lappi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6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2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6355387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Pirkanmaa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8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1</a:t>
                      </a:r>
                      <a:endParaRPr lang="fi-FI" sz="12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7876025"/>
                  </a:ext>
                </a:extLst>
              </a:tr>
              <a:tr h="24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Pohjanmaa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4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3006295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Pohjois-Karjala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38184"/>
                  </a:ext>
                </a:extLst>
              </a:tr>
              <a:tr h="243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Pohjois-Pohjanmaa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12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2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4020360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Pohjois-Savo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6862602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Päijät-Häme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5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12708820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Satakunta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7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7380870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Varsinais-Suomi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19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5203488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 dirty="0">
                          <a:effectLst/>
                        </a:rPr>
                        <a:t>Uusimaa</a:t>
                      </a:r>
                      <a:r>
                        <a:rPr lang="fi-FI" sz="1200" b="0" u="none" strike="noStrike" dirty="0">
                          <a:effectLst/>
                        </a:rPr>
                        <a:t>: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0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89125916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Helsinki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5114539"/>
                  </a:ext>
                </a:extLst>
              </a:tr>
              <a:tr h="205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Itä-Uusimaa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2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0" i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055669"/>
                  </a:ext>
                </a:extLst>
              </a:tr>
              <a:tr h="205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Keski-Uusimaa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4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0" i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447765"/>
                  </a:ext>
                </a:extLst>
              </a:tr>
              <a:tr h="205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Länsi-Uusimaa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5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0" i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226686"/>
                  </a:ext>
                </a:extLst>
              </a:tr>
              <a:tr h="20738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Vantaa-Kerava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dirty="0">
                          <a:effectLst/>
                        </a:rPr>
                        <a:t>1</a:t>
                      </a:r>
                      <a:endParaRPr lang="fi-FI" sz="12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0" i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269577"/>
                  </a:ext>
                </a:extLst>
              </a:tr>
              <a:tr h="2192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Kaikki</a:t>
                      </a:r>
                      <a:endParaRPr lang="fi-FI" sz="1400" b="1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136</a:t>
                      </a:r>
                      <a:endParaRPr lang="fi-FI" sz="1400" b="1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9</a:t>
                      </a:r>
                      <a:endParaRPr lang="fi-FI" sz="1400" b="1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6 (7)</a:t>
                      </a:r>
                      <a:endParaRPr lang="fi-FI" sz="1400" b="1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 (9)</a:t>
                      </a:r>
                      <a:endParaRPr lang="fi-FI" sz="1400" b="1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</a:rPr>
                        <a:t>9</a:t>
                      </a:r>
                      <a:endParaRPr lang="fi-FI" sz="1400" b="1" i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033638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58DB1EB1-870A-4097-AB9C-529EC682FB79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9289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33B17D-3453-4A1A-9D67-94C04391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72" y="476672"/>
            <a:ext cx="10658475" cy="792089"/>
          </a:xfrm>
        </p:spPr>
        <p:txBody>
          <a:bodyPr/>
          <a:lstStyle/>
          <a:p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55DD0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3200" dirty="0"/>
            </a:br>
            <a:r>
              <a:rPr lang="fi-FI" sz="3200" dirty="0"/>
              <a:t>Vastanneet sote-kuntayhtymät ja pelastuslaitokset</a:t>
            </a:r>
            <a:br>
              <a:rPr lang="fi-FI" sz="3200" dirty="0"/>
            </a:br>
            <a:r>
              <a:rPr lang="fi-FI" sz="2000" dirty="0">
                <a:solidFill>
                  <a:schemeClr val="accent1"/>
                </a:solidFill>
              </a:rPr>
              <a:t>n= 32 (34) 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F6E903-2513-4E1B-8D2D-B6D90F85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72" y="1846914"/>
            <a:ext cx="10925360" cy="3816424"/>
          </a:xfrm>
          <a:solidFill>
            <a:schemeClr val="accent4">
              <a:lumMod val="20000"/>
              <a:lumOff val="80000"/>
            </a:schemeClr>
          </a:solidFill>
        </p:spPr>
        <p:txBody>
          <a:bodyPr numCol="4"/>
          <a:lstStyle/>
          <a:p>
            <a:pPr marL="0" indent="0">
              <a:buNone/>
            </a:pPr>
            <a:r>
              <a:rPr lang="fi-FI" sz="1200" b="1" dirty="0"/>
              <a:t>Sairaanhoitopiirit ja erityishuoltopiirit:</a:t>
            </a:r>
          </a:p>
          <a:p>
            <a:r>
              <a:rPr lang="fi-FI" sz="1200" dirty="0"/>
              <a:t>Eskoon sosiaalipalvelujen </a:t>
            </a:r>
            <a:r>
              <a:rPr lang="fi-FI" sz="1200" dirty="0" err="1"/>
              <a:t>ky</a:t>
            </a:r>
            <a:endParaRPr lang="fi-FI" sz="1200" dirty="0"/>
          </a:p>
          <a:p>
            <a:r>
              <a:rPr lang="fi-FI" sz="1200" dirty="0"/>
              <a:t>Etelä-Pohjanmaan sairaanhoitopiiri</a:t>
            </a:r>
          </a:p>
          <a:p>
            <a:r>
              <a:rPr lang="fi-FI" sz="1200" dirty="0" err="1"/>
              <a:t>Kolpeneen</a:t>
            </a:r>
            <a:r>
              <a:rPr lang="fi-FI" sz="1200" dirty="0"/>
              <a:t> palvelukeskuksen </a:t>
            </a:r>
            <a:r>
              <a:rPr lang="fi-FI" sz="1200" dirty="0" err="1"/>
              <a:t>ky</a:t>
            </a:r>
            <a:endParaRPr lang="fi-FI" sz="1200" dirty="0"/>
          </a:p>
          <a:p>
            <a:r>
              <a:rPr lang="fi-FI" sz="1200" dirty="0"/>
              <a:t>Länsi-Pohjan sairaanhoitopiiri</a:t>
            </a:r>
          </a:p>
          <a:p>
            <a:r>
              <a:rPr lang="fi-FI" sz="1200" dirty="0"/>
              <a:t>Pirkanmaan sairaanhoitopiiri/ kehitysvammahuollon toimialue</a:t>
            </a:r>
          </a:p>
          <a:p>
            <a:r>
              <a:rPr lang="fi-FI" sz="1200" dirty="0"/>
              <a:t>Pohjois-Savon sairaanhoitopiiri</a:t>
            </a:r>
          </a:p>
          <a:p>
            <a:r>
              <a:rPr lang="fi-FI" sz="1200" dirty="0"/>
              <a:t>Uudenmaan ja Etelä-Hämeen erityishuoltopiiri (</a:t>
            </a:r>
            <a:r>
              <a:rPr lang="fi-FI" sz="1200" dirty="0" err="1"/>
              <a:t>Eteva</a:t>
            </a:r>
            <a:r>
              <a:rPr lang="fi-FI" sz="1200" dirty="0"/>
              <a:t>)</a:t>
            </a:r>
          </a:p>
          <a:p>
            <a:r>
              <a:rPr lang="fi-FI" sz="1200" dirty="0"/>
              <a:t>Varsinais-Suomen erityishuoltopiirin </a:t>
            </a:r>
            <a:r>
              <a:rPr lang="fi-FI" sz="1200" dirty="0" err="1"/>
              <a:t>ky</a:t>
            </a:r>
            <a:endParaRPr lang="fi-FI" sz="1200" dirty="0"/>
          </a:p>
          <a:p>
            <a:r>
              <a:rPr lang="fi-FI" sz="1200" dirty="0" err="1"/>
              <a:t>Österbottens</a:t>
            </a:r>
            <a:r>
              <a:rPr lang="fi-FI" sz="1200" dirty="0"/>
              <a:t> </a:t>
            </a:r>
            <a:r>
              <a:rPr lang="fi-FI" sz="1200" dirty="0" err="1"/>
              <a:t>välfärdsområde</a:t>
            </a:r>
            <a:endParaRPr lang="fi-FI" sz="1200" dirty="0"/>
          </a:p>
          <a:p>
            <a:endParaRPr lang="fi-FI" sz="1200" dirty="0"/>
          </a:p>
          <a:p>
            <a:pPr marL="0" indent="0">
              <a:buNone/>
            </a:pPr>
            <a:r>
              <a:rPr lang="fi-FI" sz="1200" b="1" dirty="0"/>
              <a:t>Integroidut sote-kuntayhtymät:</a:t>
            </a:r>
          </a:p>
          <a:p>
            <a:r>
              <a:rPr lang="fi-FI" sz="1200" dirty="0" err="1"/>
              <a:t>Eksote</a:t>
            </a:r>
            <a:r>
              <a:rPr lang="fi-FI" sz="1200" dirty="0"/>
              <a:t> ja Etelä-Karjalan HVA (2)</a:t>
            </a:r>
          </a:p>
          <a:p>
            <a:r>
              <a:rPr lang="fi-FI" sz="1200" dirty="0"/>
              <a:t>Itä-Savon sairaanhoitopiiri (</a:t>
            </a:r>
            <a:r>
              <a:rPr lang="fi-FI" sz="1200" dirty="0" err="1"/>
              <a:t>Sosteri</a:t>
            </a:r>
            <a:r>
              <a:rPr lang="fi-FI" sz="1200" dirty="0"/>
              <a:t>)</a:t>
            </a:r>
          </a:p>
          <a:p>
            <a:r>
              <a:rPr lang="fi-FI" sz="1200" dirty="0"/>
              <a:t>Kainuun sosiaali- ja terveydenhuollon </a:t>
            </a:r>
            <a:r>
              <a:rPr lang="fi-FI" sz="1200" dirty="0" err="1"/>
              <a:t>ky</a:t>
            </a:r>
            <a:endParaRPr lang="fi-FI" sz="1200" dirty="0"/>
          </a:p>
          <a:p>
            <a:r>
              <a:rPr lang="fi-FI" sz="1200" dirty="0"/>
              <a:t>Kymenlaakson sosiaali- ja terveyspalvelujen </a:t>
            </a:r>
            <a:r>
              <a:rPr lang="fi-FI" sz="1200" dirty="0" err="1"/>
              <a:t>ky</a:t>
            </a:r>
            <a:r>
              <a:rPr lang="fi-FI" sz="1200" dirty="0"/>
              <a:t> (</a:t>
            </a:r>
            <a:r>
              <a:rPr lang="fi-FI" sz="1200" dirty="0" err="1"/>
              <a:t>Kymsote</a:t>
            </a:r>
            <a:r>
              <a:rPr lang="fi-FI" sz="1200" dirty="0"/>
              <a:t>)</a:t>
            </a:r>
          </a:p>
          <a:p>
            <a:r>
              <a:rPr lang="fi-FI" sz="1200" dirty="0"/>
              <a:t>Päijät-Hämeen </a:t>
            </a:r>
            <a:r>
              <a:rPr lang="fi-FI" sz="1200" dirty="0" err="1"/>
              <a:t>hyvinvointiky</a:t>
            </a:r>
            <a:endParaRPr lang="fi-FI" sz="1200" dirty="0"/>
          </a:p>
          <a:p>
            <a:r>
              <a:rPr lang="fi-FI" sz="1200" dirty="0"/>
              <a:t>Ylä-Savon SOTE </a:t>
            </a:r>
            <a:r>
              <a:rPr lang="fi-FI" sz="1200" dirty="0" err="1"/>
              <a:t>ky</a:t>
            </a:r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pPr marL="0" indent="0">
              <a:buNone/>
            </a:pPr>
            <a:r>
              <a:rPr lang="fi-FI" sz="1200" b="1" dirty="0"/>
              <a:t>Muut sote-kuntayhtymät:</a:t>
            </a:r>
          </a:p>
          <a:p>
            <a:r>
              <a:rPr lang="fi-FI" sz="1200" dirty="0"/>
              <a:t>Keski-Satakunnan sosiaali- ja terveydenhuollon </a:t>
            </a:r>
            <a:r>
              <a:rPr lang="fi-FI" sz="1200" dirty="0" err="1"/>
              <a:t>ky</a:t>
            </a:r>
            <a:endParaRPr lang="fi-FI" sz="1200" dirty="0"/>
          </a:p>
          <a:p>
            <a:r>
              <a:rPr lang="fi-FI" sz="1200" dirty="0"/>
              <a:t>Kuusiokuntien sosiaali- ja </a:t>
            </a:r>
            <a:r>
              <a:rPr lang="fi-FI" sz="1200" dirty="0" err="1"/>
              <a:t>terveysky</a:t>
            </a:r>
            <a:r>
              <a:rPr lang="fi-FI" sz="1200" dirty="0"/>
              <a:t> (2)</a:t>
            </a:r>
          </a:p>
          <a:p>
            <a:r>
              <a:rPr lang="fi-FI" sz="1200" dirty="0"/>
              <a:t>Oulunkaaren </a:t>
            </a:r>
            <a:r>
              <a:rPr lang="fi-FI" sz="1200" dirty="0" err="1"/>
              <a:t>ky</a:t>
            </a:r>
            <a:endParaRPr lang="fi-FI" sz="1200" dirty="0"/>
          </a:p>
          <a:p>
            <a:r>
              <a:rPr lang="fi-FI" sz="1200" dirty="0"/>
              <a:t>Paimion - Sauvon </a:t>
            </a:r>
            <a:r>
              <a:rPr lang="fi-FI" sz="1200" dirty="0" err="1"/>
              <a:t>kansanterveysky</a:t>
            </a:r>
            <a:endParaRPr lang="fi-FI" sz="1200" dirty="0"/>
          </a:p>
          <a:p>
            <a:r>
              <a:rPr lang="fi-FI" sz="1200" dirty="0"/>
              <a:t>Pelkosenniemen-Savukosken </a:t>
            </a:r>
            <a:r>
              <a:rPr lang="fi-FI" sz="1200" dirty="0" err="1"/>
              <a:t>ktt</a:t>
            </a:r>
            <a:r>
              <a:rPr lang="fi-FI" sz="1200" dirty="0"/>
              <a:t> </a:t>
            </a:r>
            <a:r>
              <a:rPr lang="fi-FI" sz="1200" dirty="0" err="1"/>
              <a:t>ky</a:t>
            </a:r>
            <a:endParaRPr lang="fi-FI" sz="1200" dirty="0"/>
          </a:p>
          <a:p>
            <a:r>
              <a:rPr lang="fi-FI" sz="1200" dirty="0" err="1"/>
              <a:t>Peruspalveluky</a:t>
            </a:r>
            <a:r>
              <a:rPr lang="fi-FI" sz="1200" dirty="0"/>
              <a:t> Selänne</a:t>
            </a:r>
          </a:p>
          <a:p>
            <a:r>
              <a:rPr lang="fi-FI" sz="1200" dirty="0" err="1"/>
              <a:t>SoTe</a:t>
            </a:r>
            <a:r>
              <a:rPr lang="fi-FI" sz="1200" dirty="0"/>
              <a:t> </a:t>
            </a:r>
            <a:r>
              <a:rPr lang="fi-FI" sz="1200" dirty="0" err="1"/>
              <a:t>ky</a:t>
            </a:r>
            <a:r>
              <a:rPr lang="fi-FI" sz="1200" dirty="0"/>
              <a:t>/perusturvaliikelaitos </a:t>
            </a:r>
            <a:r>
              <a:rPr lang="fi-FI" sz="1200" dirty="0" err="1"/>
              <a:t>Saarikka</a:t>
            </a:r>
            <a:endParaRPr lang="fi-FI" sz="1200" dirty="0"/>
          </a:p>
          <a:p>
            <a:r>
              <a:rPr lang="fi-FI" sz="1200" dirty="0"/>
              <a:t>Suupohjan </a:t>
            </a:r>
            <a:r>
              <a:rPr lang="fi-FI" sz="1200" dirty="0" err="1"/>
              <a:t>peruspalveluliikelaitosky</a:t>
            </a:r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pPr marL="0" indent="0">
              <a:buNone/>
            </a:pPr>
            <a:r>
              <a:rPr lang="fi-FI" sz="1200" b="1" dirty="0"/>
              <a:t>Pelastuslaitokset:</a:t>
            </a:r>
          </a:p>
          <a:p>
            <a:r>
              <a:rPr lang="fi-FI" sz="1200" dirty="0"/>
              <a:t>Etelä-Karjalan pelastuslaitos</a:t>
            </a:r>
          </a:p>
          <a:p>
            <a:r>
              <a:rPr lang="fi-FI" sz="1200" dirty="0"/>
              <a:t>Etelä-Pohjanmaan pelastuslaitos</a:t>
            </a:r>
          </a:p>
          <a:p>
            <a:r>
              <a:rPr lang="fi-FI" sz="1200" dirty="0"/>
              <a:t>Kainuun pelastuslaitos</a:t>
            </a:r>
          </a:p>
          <a:p>
            <a:r>
              <a:rPr lang="fi-FI" sz="1200" dirty="0"/>
              <a:t>Kanta-Hämeen pelastuslaitos</a:t>
            </a:r>
          </a:p>
          <a:p>
            <a:r>
              <a:rPr lang="fi-FI" sz="1200" dirty="0"/>
              <a:t>Keski-Pohjanmaan ja Pietarsaaren alueen pelastuslaitos</a:t>
            </a:r>
          </a:p>
          <a:p>
            <a:r>
              <a:rPr lang="fi-FI" sz="1200" dirty="0"/>
              <a:t>Kymenlaakson pelastuslaitos</a:t>
            </a:r>
          </a:p>
          <a:p>
            <a:r>
              <a:rPr lang="fi-FI" sz="1200" dirty="0"/>
              <a:t>Oulu-Koillismaan pelastuslaitos</a:t>
            </a:r>
          </a:p>
          <a:p>
            <a:r>
              <a:rPr lang="fi-FI" sz="1200" dirty="0"/>
              <a:t>Pirkanmaan pelastuslaitos</a:t>
            </a:r>
          </a:p>
          <a:p>
            <a:r>
              <a:rPr lang="fi-FI" sz="1200" dirty="0"/>
              <a:t>Päijät-Hämeen liitto / Pelastuslaitos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B23C06-8862-43FA-9582-5CB8B8E0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26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360400-D5F2-420A-A3DE-4BB5A3CE5847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30630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8C083-44DF-4EFC-9112-DAD411ED2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702305-9F62-4436-A690-B1B83C2D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5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5" y="332655"/>
            <a:ext cx="10225136" cy="1008113"/>
          </a:xfrm>
        </p:spPr>
        <p:txBody>
          <a:bodyPr/>
          <a:lstStyle/>
          <a:p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800" dirty="0"/>
            </a:br>
            <a:r>
              <a:rPr lang="fi-FI" sz="2400" dirty="0"/>
              <a:t>Arviot kunnasta siirtyvää omaisuutta, sopimuksia, vastuita ja vuokrattavia toimitiloja koskevien selvitysten tämänhetkisestä tilasta ja valmistumisesta määräajassa. </a:t>
            </a:r>
            <a:br>
              <a:rPr lang="fi-FI" sz="2800" dirty="0"/>
            </a:br>
            <a:r>
              <a:rPr lang="fi-FI" sz="1600" dirty="0">
                <a:solidFill>
                  <a:schemeClr val="accent1"/>
                </a:solidFill>
              </a:rPr>
              <a:t>(Kuntien vastausten %-jakaumat, n=130-135)</a:t>
            </a:r>
            <a:endParaRPr lang="fi-FI" sz="28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D50142B-0D82-4CAF-8FBB-807151866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333871"/>
              </p:ext>
            </p:extLst>
          </p:nvPr>
        </p:nvGraphicFramePr>
        <p:xfrm>
          <a:off x="407369" y="2046331"/>
          <a:ext cx="7920879" cy="40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1EDF21-B27C-4D09-9B8F-B2118328B295}"/>
              </a:ext>
            </a:extLst>
          </p:cNvPr>
          <p:cNvSpPr txBox="1"/>
          <p:nvPr/>
        </p:nvSpPr>
        <p:spPr>
          <a:xfrm>
            <a:off x="8544274" y="2492896"/>
            <a:ext cx="3240357" cy="2728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3"/>
                </a:solidFill>
                <a:latin typeface="+mj-lt"/>
              </a:rPr>
              <a:t>Valmis tai valmistumassa määräajassa:</a:t>
            </a:r>
          </a:p>
          <a:p>
            <a:endParaRPr lang="fi-FI" sz="16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600" b="1" dirty="0"/>
              <a:t>Toimitilat</a:t>
            </a:r>
            <a:r>
              <a:rPr lang="fi-FI" sz="1600" dirty="0"/>
              <a:t>: 	  81,8 %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600" b="1" dirty="0"/>
              <a:t>Vastuut</a:t>
            </a:r>
            <a:r>
              <a:rPr lang="fi-FI" sz="1600" dirty="0"/>
              <a:t>: 	  80,8 %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600" b="1" dirty="0"/>
              <a:t>Sopimukset</a:t>
            </a:r>
            <a:r>
              <a:rPr lang="fi-FI" sz="1600" dirty="0"/>
              <a:t>: 	  81,9 %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i-FI" sz="1600" b="1" dirty="0"/>
              <a:t>Irtain omaisuus</a:t>
            </a:r>
            <a:r>
              <a:rPr lang="fi-FI" sz="1600" dirty="0"/>
              <a:t>: 81,5 %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C2E40EE-19FE-43B9-AF08-35D0A08E60F7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8735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7E6A64-1D2A-4A10-9DDC-77B9C684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4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D880162-0C02-4A42-9A7D-CCA54A39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6" y="315453"/>
            <a:ext cx="10225136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000" dirty="0"/>
              <a:t>Ne, jotka arvioivat kunnasta siirtyvää omaisuutta, sopimuksia, vastuita ja vuokrattavia toimitiloja koskevien selvitysten olevan jo valmiita tai valmistuvan määräajassa. </a:t>
            </a:r>
            <a:r>
              <a:rPr lang="fi-FI" sz="1400" dirty="0">
                <a:solidFill>
                  <a:schemeClr val="accent1"/>
                </a:solidFill>
              </a:rPr>
              <a:t>Kuntien vastaukset </a:t>
            </a:r>
            <a:r>
              <a:rPr lang="fi-FI" sz="1400" u="sng" dirty="0">
                <a:solidFill>
                  <a:schemeClr val="accent1"/>
                </a:solidFill>
              </a:rPr>
              <a:t>kuntakokoluokittain</a:t>
            </a:r>
            <a:r>
              <a:rPr lang="fi-FI" sz="1400" dirty="0">
                <a:solidFill>
                  <a:schemeClr val="accent1"/>
                </a:solidFill>
              </a:rPr>
              <a:t> tarkasteltuna. (%, n=130-135)</a:t>
            </a:r>
            <a:endParaRPr lang="fi-FI" sz="2400" dirty="0">
              <a:solidFill>
                <a:schemeClr val="accent1"/>
              </a:solidFill>
            </a:endParaRPr>
          </a:p>
        </p:txBody>
      </p:sp>
      <p:graphicFrame>
        <p:nvGraphicFramePr>
          <p:cNvPr id="21" name="Kaavio 20">
            <a:extLst>
              <a:ext uri="{FF2B5EF4-FFF2-40B4-BE49-F238E27FC236}">
                <a16:creationId xmlns:a16="http://schemas.microsoft.com/office/drawing/2014/main" id="{F4239F0F-2279-43A9-AE8D-9B2EA4B4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220472"/>
              </p:ext>
            </p:extLst>
          </p:nvPr>
        </p:nvGraphicFramePr>
        <p:xfrm>
          <a:off x="551385" y="1556792"/>
          <a:ext cx="1000975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D586AE8-3C6D-4ACE-895D-BA7CC157DB33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6304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7E6A64-1D2A-4A10-9DDC-77B9C684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5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D880162-0C02-4A42-9A7D-CCA54A39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15453"/>
            <a:ext cx="10153128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000" dirty="0"/>
              <a:t>Ne, jotka arvioivat kunnasta siirtyvää omaisuutta, sopimuksia, vastuita ja vuokrattavia toimitiloja koskevien selvitysten olevan </a:t>
            </a:r>
            <a:r>
              <a:rPr lang="fi-FI" sz="2000" u="sng" dirty="0"/>
              <a:t>jo valmiita tai valmistuvan määräajassa</a:t>
            </a:r>
            <a:r>
              <a:rPr lang="fi-FI" sz="2000" dirty="0"/>
              <a:t>. </a:t>
            </a:r>
            <a:r>
              <a:rPr lang="fi-FI" sz="1400" dirty="0">
                <a:solidFill>
                  <a:schemeClr val="accent1"/>
                </a:solidFill>
              </a:rPr>
              <a:t>Kuntien vastaukset </a:t>
            </a:r>
            <a:r>
              <a:rPr lang="fi-FI" sz="1400" u="sng" dirty="0">
                <a:solidFill>
                  <a:schemeClr val="accent1"/>
                </a:solidFill>
              </a:rPr>
              <a:t>sote-järjestämistavan mukaan</a:t>
            </a:r>
            <a:r>
              <a:rPr lang="fi-FI" sz="1400" dirty="0">
                <a:solidFill>
                  <a:schemeClr val="accent1"/>
                </a:solidFill>
              </a:rPr>
              <a:t> tarkasteltuna. (%, n=130-135)</a:t>
            </a:r>
            <a:endParaRPr lang="fi-FI" sz="2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6714D0DA-7B2C-4DFC-9FC4-1F12A0929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26875"/>
              </p:ext>
            </p:extLst>
          </p:nvPr>
        </p:nvGraphicFramePr>
        <p:xfrm>
          <a:off x="983432" y="1628800"/>
          <a:ext cx="88569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C7DE213D-575E-4678-A99D-5D731860D258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42058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59F4-68A9-4E75-8A06-CBDC6C1B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132856"/>
            <a:ext cx="10658474" cy="1440160"/>
          </a:xfrm>
        </p:spPr>
        <p:txBody>
          <a:bodyPr/>
          <a:lstStyle/>
          <a:p>
            <a:r>
              <a:rPr lang="fi-FI" sz="4800" dirty="0"/>
              <a:t>Omaisuusjärjestelyt </a:t>
            </a:r>
            <a:r>
              <a:rPr lang="fi-FI" sz="4000" dirty="0"/>
              <a:t>sairaanhoitopiireissä ja erityishuoltopiireissä</a:t>
            </a:r>
            <a:endParaRPr lang="fi-FI" sz="4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E8F47-B749-4690-9D4E-CEBBE5F0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4058662"/>
            <a:ext cx="9937104" cy="1368347"/>
          </a:xfrm>
        </p:spPr>
        <p:txBody>
          <a:bodyPr/>
          <a:lstStyle/>
          <a:p>
            <a:r>
              <a:rPr lang="fi-FI" sz="1800" b="1" u="sng" dirty="0"/>
              <a:t>Sairaanhoitopiirien ja erityishuoltopiirien </a:t>
            </a:r>
            <a:r>
              <a:rPr lang="fi-FI" sz="1800" b="1" dirty="0"/>
              <a:t>tulee laatia selvitys niiltä siirtyvästä omaisuudesta, sopimuksista ja vastuista, viimeistään 28.2.2022.</a:t>
            </a:r>
          </a:p>
          <a:p>
            <a:r>
              <a:rPr lang="fi-FI" sz="1800" b="1" dirty="0"/>
              <a:t>”Missä vaiheessa organisaationne osalta selvitykset tällä hetkellä ovat ja miten arvioitte niiden valmistumista määräajassa?”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8C2AF4-9185-4B66-9F3A-B837EC9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ABECFE-CC9B-4A13-AD92-2EC817FF0A60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7168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5" y="332655"/>
            <a:ext cx="10225136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400" dirty="0"/>
            </a:br>
            <a:r>
              <a:rPr lang="fi-FI" sz="2000" dirty="0"/>
              <a:t>Arviot sairaanhoitopiiristä tai erityishuoltopiiristä siirtyvää omaisuutta, sopimuksia, vastuita ja vuokrattavia toimitiloja koskevien selvitysten tämänhetkisestä tilasta ja valmistumisesta määräajassa. </a:t>
            </a:r>
            <a:br>
              <a:rPr lang="fi-FI" sz="2400" dirty="0"/>
            </a:br>
            <a:r>
              <a:rPr lang="fi-FI" sz="1400" dirty="0">
                <a:solidFill>
                  <a:schemeClr val="accent1"/>
                </a:solidFill>
              </a:rPr>
              <a:t>Sairaanhoitopiirien ja erityishuoltopiirien vastausten %-jakaumat (n=15-16).</a:t>
            </a:r>
            <a:endParaRPr lang="fi-FI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D50142B-0D82-4CAF-8FBB-807151866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392371"/>
              </p:ext>
            </p:extLst>
          </p:nvPr>
        </p:nvGraphicFramePr>
        <p:xfrm>
          <a:off x="407369" y="2060848"/>
          <a:ext cx="7416824" cy="41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7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1EDF21-B27C-4D09-9B8F-B2118328B295}"/>
              </a:ext>
            </a:extLst>
          </p:cNvPr>
          <p:cNvSpPr txBox="1"/>
          <p:nvPr/>
        </p:nvSpPr>
        <p:spPr>
          <a:xfrm>
            <a:off x="8184231" y="2420888"/>
            <a:ext cx="3744417" cy="208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3"/>
                </a:solidFill>
                <a:latin typeface="+mj-lt"/>
              </a:rPr>
              <a:t>Valmis tai valmistumassa määräajassa:</a:t>
            </a:r>
          </a:p>
          <a:p>
            <a:endParaRPr lang="fi-FI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Ky:n omaisuus</a:t>
            </a:r>
            <a:r>
              <a:rPr lang="fi-FI" sz="1400" dirty="0"/>
              <a:t>: 		100 %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Velat, sitoumukset, vastuut</a:t>
            </a:r>
            <a:r>
              <a:rPr lang="fi-FI" sz="1400" dirty="0"/>
              <a:t>: 94 %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Sopimukset</a:t>
            </a:r>
            <a:r>
              <a:rPr lang="fi-FI" sz="1400" dirty="0"/>
              <a:t>: 	  	87 %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1400" b="1" dirty="0"/>
              <a:t>Muutokset ja riskit</a:t>
            </a:r>
            <a:r>
              <a:rPr lang="fi-FI" sz="1400" dirty="0"/>
              <a:t>:  	94 %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A2D0455-78FD-4EC7-B9DD-561CEBF4093B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4003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59F4-68A9-4E75-8A06-CBDC6C1B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936128"/>
          </a:xfrm>
        </p:spPr>
        <p:txBody>
          <a:bodyPr/>
          <a:lstStyle/>
          <a:p>
            <a:r>
              <a:rPr lang="fi-FI" sz="4800" dirty="0"/>
              <a:t>Siirtymävaiheen omaisuusjärjestelyt kunnissa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E8F47-B749-4690-9D4E-CEBBE5F0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4005064"/>
            <a:ext cx="9937104" cy="1080315"/>
          </a:xfrm>
        </p:spPr>
        <p:txBody>
          <a:bodyPr/>
          <a:lstStyle/>
          <a:p>
            <a:r>
              <a:rPr lang="fi-FI" sz="1800" b="1" dirty="0"/>
              <a:t>Onko organisaatiossanne käynnistetty valmistelu, jonka tarkoituksena on arvioida tai toteuttaa ennen 31.12.2022 seuraavia omaisuusjärjestelyitä?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8C2AF4-9185-4B66-9F3A-B837EC9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BAD3BC4-FDF4-434C-BE33-3DE293898389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7008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585175" cy="1008113"/>
          </a:xfrm>
        </p:spPr>
        <p:txBody>
          <a:bodyPr/>
          <a:lstStyle/>
          <a:p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1/2022:</a:t>
            </a:r>
            <a:br>
              <a:rPr lang="fi-FI" sz="2800" dirty="0"/>
            </a:br>
            <a:r>
              <a:rPr lang="fi-FI" sz="2400" dirty="0"/>
              <a:t>Onko kunnassa käynnistetty valmistelu, jonka tarkoituksena on arvioida tai toteuttaa erilaisia omaisuusjärjestelyitä ennen 31.12.2022? </a:t>
            </a:r>
            <a:r>
              <a:rPr lang="fi-FI" sz="1600" dirty="0">
                <a:solidFill>
                  <a:schemeClr val="accent1"/>
                </a:solidFill>
              </a:rPr>
              <a:t>Kuntien vastausten %-jakaumat (n=132-133).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429A163-4D38-4D92-9FA9-F3CD28B83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922104"/>
              </p:ext>
            </p:extLst>
          </p:nvPr>
        </p:nvGraphicFramePr>
        <p:xfrm>
          <a:off x="695400" y="1772816"/>
          <a:ext cx="95770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8B4C56F8-EF92-4001-ACF7-7A30A6669633}"/>
              </a:ext>
            </a:extLst>
          </p:cNvPr>
          <p:cNvSpPr txBox="1"/>
          <p:nvPr/>
        </p:nvSpPr>
        <p:spPr>
          <a:xfrm>
            <a:off x="8328248" y="6561149"/>
            <a:ext cx="3611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1-2022 / helmikuu 2022 /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8914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diapohja_fi.potx" id="{1DEFBF2D-CAAB-4AD2-98C7-4104F5D37CAE}" vid="{B05AF93F-7810-4248-B369-BC8CDDC416E4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Lyhyt diapohja</Template>
  <TotalTime>703</TotalTime>
  <Words>1680</Words>
  <Application>Microsoft Office PowerPoint</Application>
  <PresentationFormat>Laajakuva</PresentationFormat>
  <Paragraphs>376</Paragraphs>
  <Slides>27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3" baseType="lpstr">
      <vt:lpstr>Arial</vt:lpstr>
      <vt:lpstr>Wingdings</vt:lpstr>
      <vt:lpstr>Work Sans ExtraBold</vt:lpstr>
      <vt:lpstr>Work Sans</vt:lpstr>
      <vt:lpstr>Work Sans SemiBold</vt:lpstr>
      <vt:lpstr>Kuntaliitto FI</vt:lpstr>
      <vt:lpstr>Sote-tilannekuvakysely 1/2022  uudistuksen omaisuusjärjestelyistä, henkilöstösiirroista ja muutostukitarpeista</vt:lpstr>
      <vt:lpstr>Omaisuusjärjestelyt kunnissa</vt:lpstr>
      <vt:lpstr>Sote-tilannekuvakysely 1/2022: Arviot kunnasta siirtyvää omaisuutta, sopimuksia, vastuita ja vuokrattavia toimitiloja koskevien selvitysten tämänhetkisestä tilasta ja valmistumisesta määräajassa.  (Kuntien vastausten %-jakaumat, n=130-135)</vt:lpstr>
      <vt:lpstr>Sote-tilannekuvakysely 1/2022: Ne, jotka arvioivat kunnasta siirtyvää omaisuutta, sopimuksia, vastuita ja vuokrattavia toimitiloja koskevien selvitysten olevan jo valmiita tai valmistuvan määräajassa. Kuntien vastaukset kuntakokoluokittain tarkasteltuna. (%, n=130-135)</vt:lpstr>
      <vt:lpstr>Sote-tilannekuvakysely 1/2022: Ne, jotka arvioivat kunnasta siirtyvää omaisuutta, sopimuksia, vastuita ja vuokrattavia toimitiloja koskevien selvitysten olevan jo valmiita tai valmistuvan määräajassa. Kuntien vastaukset sote-järjestämistavan mukaan tarkasteltuna. (%, n=130-135)</vt:lpstr>
      <vt:lpstr>Omaisuusjärjestelyt sairaanhoitopiireissä ja erityishuoltopiireissä</vt:lpstr>
      <vt:lpstr>Sote-tilannekuvakysely 1/2022: Arviot sairaanhoitopiiristä tai erityishuoltopiiristä siirtyvää omaisuutta, sopimuksia, vastuita ja vuokrattavia toimitiloja koskevien selvitysten tämänhetkisestä tilasta ja valmistumisesta määräajassa.  Sairaanhoitopiirien ja erityishuoltopiirien vastausten %-jakaumat (n=15-16).</vt:lpstr>
      <vt:lpstr>Siirtymävaiheen omaisuusjärjestelyt kunnissa</vt:lpstr>
      <vt:lpstr>Sote-tilannekuvakysely 1/2022: Onko kunnassa käynnistetty valmistelu, jonka tarkoituksena on arvioida tai toteuttaa erilaisia omaisuusjärjestelyitä ennen 31.12.2022? Kuntien vastausten %-jakaumat (n=132-133).</vt:lpstr>
      <vt:lpstr>Sote-tilannekuvakysely 1/2022: Ne kunnat, joissa käynnistetty laajasti tai vain yksittäisiä kohteita koskien valmistelu, jonka tarkoituksena on arvioida tai toteuttaa erilaisia omaisuusjärjestelyitä ennen 31.12.2022.  % vastanneista kunnista kuntakokoluokittain (n=132-133)</vt:lpstr>
      <vt:lpstr>Sote-tilannekuvakysely 1/2022: Ne kunnat, joissa käynnistetty laajasti tai vain yksittäisiä kohteita koskien valmistelu, jonka tarkoituksena on arvioida tai toteuttaa erilaisia omaisuusjärjestelyitä ennen 31.12.2022.  % vastanneista kunnista sote-järjestämistavan mukaan (n=132-133)</vt:lpstr>
      <vt:lpstr>Siirtymävaiheen omaisuusjärjestelyt muissa organisaatioissa</vt:lpstr>
      <vt:lpstr>Sote-tilannekuvakysely 1/2022: Onko organisaatiossanne käynnistetty valmistelu, jonka tarkoituksena on arvioida tai toteuttaa erilaisia omaisuusjärjestelyitä ennen 31.12.2022? Sote-ky:ien ja pelastuslaitosten vastausten %-jakaumat (n=25).</vt:lpstr>
      <vt:lpstr>Henkilöstö kuntien näkökulmasta</vt:lpstr>
      <vt:lpstr>Sote-tilannekuvakysely 1/2022: Arviot kunnasta siirtyvän henkilöstön määrää, palkkakuluja ja lomapalkkavelkaa koskevien selvitysten tämänhetkisestä tilasta ja valmistumisesta määräajassa.  Kuntien vastausten %-jakaumat (n=131-132).</vt:lpstr>
      <vt:lpstr>Sote-tilannekuvakysely 1/2022: Ne, jotka arvioivat kunnasta siirtyvän henkilöstön määrää, palkkakuluja ja lomapalkkavelkaa koskevien selvitysten olevan valmis tai valmistuvan määräajassa.  Kuntien vastaukset kuntakokoluokittain. (%, n=131-132)</vt:lpstr>
      <vt:lpstr>Sote-tilannekuvakysely 1/2022: Ne, jotka arvioivat kunnasta siirtyvän henkilöstön määrää, palkkakuluja ja lomapalkkavelkaa koskevien selvitysten olevan valmis tai valmistuvan määräajassa.  Kuntien vastaukset sote-järjestämistavan mukaan. (%, n=131-132)</vt:lpstr>
      <vt:lpstr>Henkilöstö  sote-kuntayhtymien ja pelastuslaitosten näkökulmasta</vt:lpstr>
      <vt:lpstr>Sote-tilannekuvakysely 1/2022: Arviot kunnasta siirtyvän henkilöstön määrää, palkkakuluja ja lomapalkkavelkaa koskevien selvitysten tämänhetkisestä tilasta ja valmistumisesta määräajassa.  Sote-kuntayhtymien ja pelastuslaitosten vastausten %-jakaumat (n=25).</vt:lpstr>
      <vt:lpstr>Omaisuusjärjestelyjä ja henkilöstöä koskevien selvitysten kokonaistilanne</vt:lpstr>
      <vt:lpstr>Sote-tilannekuvakysely 1/2022: Selvitysten valmistumisen kokonaistilanne</vt:lpstr>
      <vt:lpstr>Tietoa sote-tilannekuvakyselyyn 1/2022 vastanneista  (173 vastausta, joista 5 ns. tuplavastauksia )</vt:lpstr>
      <vt:lpstr>Sote-tilannekuvakyselyyn 1/2022 vastanneet organisaation mukaan</vt:lpstr>
      <vt:lpstr>Sote-tilannekuvakysely 1/2022: Tietoa vastanneista Manner-Suomen kunnista ja vastausten kattavuudesta kuntakokoluokittain ja sote-palvelujen järjestäjätahon mukaan (N=136)</vt:lpstr>
      <vt:lpstr>Sote-tilannekuvakysely 1/2022: Tietoa vastanneista kunnista ja kuntayhtymistä sekä kuntavastausten kattavuudesta hyvinvointialueittain (lkm:t, N=168)</vt:lpstr>
      <vt:lpstr>Sote-tilannekuvakysely 1/2022: Vastanneet sote-kuntayhtymät ja pelastuslaitokset n= 32 (34)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Kuntapulssi 1/2021:   Arvio hallituksen sote-esityksestä ja uudistuksen toimeenpanoon liittyvistä kysymyksistä</dc:title>
  <dc:creator>Pekola-Sjöblom Marianne</dc:creator>
  <cp:lastModifiedBy>Pekola-Sjöblom Marianne</cp:lastModifiedBy>
  <cp:revision>4</cp:revision>
  <cp:lastPrinted>2022-02-23T11:34:40Z</cp:lastPrinted>
  <dcterms:created xsi:type="dcterms:W3CDTF">2022-02-22T09:27:48Z</dcterms:created>
  <dcterms:modified xsi:type="dcterms:W3CDTF">2022-02-24T09:20:49Z</dcterms:modified>
</cp:coreProperties>
</file>