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2" r:id="rId2"/>
  </p:sldMasterIdLst>
  <p:notesMasterIdLst>
    <p:notesMasterId r:id="rId14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>
      <p:cViewPr varScale="1">
        <p:scale>
          <a:sx n="116" d="100"/>
          <a:sy n="116" d="100"/>
        </p:scale>
        <p:origin x="518" y="77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46-4942-8B22-ADB5FF82D25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46-4942-8B22-ADB5FF82D2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6-4942-8B22-ADB5FF82D25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46-4942-8B22-ADB5FF82D25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6-4942-8B22-ADB5FF82D257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6-4942-8B22-ADB5FF82D25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6-4942-8B22-ADB5FF82D25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6-4942-8B22-ADB5FF82D25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46-4942-8B22-ADB5FF82D25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6-4942-8B22-ADB5FF82D257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AAF2-47E4-8CF7-A5EDF4D38041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</c:v>
                </c:pt>
                <c:pt idx="31">
                  <c:v>1.9</c:v>
                </c:pt>
                <c:pt idx="32">
                  <c:v>2.9</c:v>
                </c:pt>
                <c:pt idx="33">
                  <c:v>2.1</c:v>
                </c:pt>
                <c:pt idx="34">
                  <c:v>1.8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366848"/>
        <c:axId val="1703683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Förändring i antalet sysselsatta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46-4942-8B22-ADB5FF82D25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46-4942-8B22-ADB5FF82D25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46-4942-8B22-ADB5FF82D25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46-4942-8B22-ADB5FF82D25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46-4942-8B22-ADB5FF82D25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A646-4942-8B22-ADB5FF82D257}"/>
              </c:ext>
            </c:extLst>
          </c:dPt>
          <c:dPt>
            <c:idx val="32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46-4942-8B22-ADB5FF82D257}"/>
              </c:ext>
            </c:extLst>
          </c:dPt>
          <c:dPt>
            <c:idx val="33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46-4942-8B22-ADB5FF82D257}"/>
              </c:ext>
            </c:extLst>
          </c:dPt>
          <c:dPt>
            <c:idx val="34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46-4942-8B22-ADB5FF82D257}"/>
              </c:ext>
            </c:extLst>
          </c:dPt>
          <c:dPt>
            <c:idx val="35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46-4942-8B22-ADB5FF82D257}"/>
              </c:ext>
            </c:extLst>
          </c:dPt>
          <c:dPt>
            <c:idx val="36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AAF2-47E4-8CF7-A5EDF4D38041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#\ ##0.0</c:formatCode>
                <c:ptCount val="37"/>
                <c:pt idx="0">
                  <c:v>0.99461251554082053</c:v>
                </c:pt>
                <c:pt idx="1">
                  <c:v>-0.24620434961017645</c:v>
                </c:pt>
                <c:pt idx="2">
                  <c:v>-0.32908268202385849</c:v>
                </c:pt>
                <c:pt idx="3">
                  <c:v>0.33016921172100699</c:v>
                </c:pt>
                <c:pt idx="4">
                  <c:v>3.1262854792266559</c:v>
                </c:pt>
                <c:pt idx="5">
                  <c:v>-0.11966493817311527</c:v>
                </c:pt>
                <c:pt idx="6">
                  <c:v>-5.1517571884984026</c:v>
                </c:pt>
                <c:pt idx="7">
                  <c:v>-7.1157894736842104</c:v>
                </c:pt>
                <c:pt idx="8">
                  <c:v>-6.1196736174070718</c:v>
                </c:pt>
                <c:pt idx="9">
                  <c:v>-0.82085948816996623</c:v>
                </c:pt>
                <c:pt idx="10">
                  <c:v>2.1908471275559882</c:v>
                </c:pt>
                <c:pt idx="11">
                  <c:v>1.3339685564554549</c:v>
                </c:pt>
                <c:pt idx="12">
                  <c:v>1.9746121297602257</c:v>
                </c:pt>
                <c:pt idx="13">
                  <c:v>2.4435223605348089</c:v>
                </c:pt>
                <c:pt idx="14">
                  <c:v>3.3303330333033303</c:v>
                </c:pt>
                <c:pt idx="15">
                  <c:v>1.6986062717770034</c:v>
                </c:pt>
                <c:pt idx="16">
                  <c:v>1.3704496788008564</c:v>
                </c:pt>
                <c:pt idx="17">
                  <c:v>0.21123785382340515</c:v>
                </c:pt>
                <c:pt idx="18">
                  <c:v>-0.2951096121416526</c:v>
                </c:pt>
                <c:pt idx="19">
                  <c:v>0</c:v>
                </c:pt>
                <c:pt idx="20">
                  <c:v>1.522198731501057</c:v>
                </c:pt>
                <c:pt idx="21">
                  <c:v>1.749271137026239</c:v>
                </c:pt>
                <c:pt idx="22">
                  <c:v>2.005730659025788</c:v>
                </c:pt>
                <c:pt idx="23">
                  <c:v>1.565008025682183</c:v>
                </c:pt>
                <c:pt idx="24">
                  <c:v>-2.9237455551165548</c:v>
                </c:pt>
                <c:pt idx="25">
                  <c:v>-0.40700040700040702</c:v>
                </c:pt>
                <c:pt idx="26">
                  <c:v>1.103391908459338</c:v>
                </c:pt>
                <c:pt idx="27">
                  <c:v>0.36378334680679064</c:v>
                </c:pt>
                <c:pt idx="28" formatCode="0.0">
                  <c:v>-1.0471204188481675</c:v>
                </c:pt>
                <c:pt idx="29" formatCode="0.0">
                  <c:v>-0.40700040700040702</c:v>
                </c:pt>
                <c:pt idx="30" formatCode="0.0">
                  <c:v>-0.40866366979975483</c:v>
                </c:pt>
                <c:pt idx="31" formatCode="0.0">
                  <c:v>0.45137464095199015</c:v>
                </c:pt>
                <c:pt idx="32" formatCode="0.0">
                  <c:v>0.7</c:v>
                </c:pt>
                <c:pt idx="33" formatCode="0.0">
                  <c:v>0.8</c:v>
                </c:pt>
                <c:pt idx="34" formatCode="0.0">
                  <c:v>0.48582995951417002</c:v>
                </c:pt>
                <c:pt idx="35" formatCode="0.0">
                  <c:v>0.40290088638195004</c:v>
                </c:pt>
                <c:pt idx="36" formatCode="0.0">
                  <c:v>0.4012841091492777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377120"/>
        <c:axId val="596367552"/>
      </c:lineChart>
      <c:catAx>
        <c:axId val="1703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8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0368384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6848"/>
        <c:crosses val="autoZero"/>
        <c:crossBetween val="between"/>
        <c:majorUnit val="2"/>
        <c:minorUnit val="1"/>
      </c:valAx>
      <c:valAx>
        <c:axId val="596367552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377120"/>
        <c:crosses val="max"/>
        <c:crossBetween val="between"/>
        <c:minorUnit val="1"/>
      </c:valAx>
      <c:catAx>
        <c:axId val="59637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67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4058035419574958"/>
          <c:y val="0.78453342037177798"/>
          <c:w val="0.38341660373753428"/>
          <c:h val="0.1148326409736443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19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8416289592757E-2"/>
          <c:y val="5.4631828978622329E-2"/>
          <c:w val="0.87782805429864252"/>
          <c:h val="0.857482185273159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BB-4394-B868-CB63C1A0E15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BB-4394-B868-CB63C1A0E15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BB-4394-B868-CB63C1A0E15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BB-4394-B868-CB63C1A0E15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BB-4394-B868-CB63C1A0E154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EBB-4394-B868-CB63C1A0E15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EBB-4394-B868-CB63C1A0E15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EBB-4394-B868-CB63C1A0E15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EBB-4394-B868-CB63C1A0E154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9EBB-4394-B868-CB63C1A0E154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9DDA-4002-A17B-5A5A2270C4F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1.99</c:v>
                </c:pt>
                <c:pt idx="1">
                  <c:v>2.25</c:v>
                </c:pt>
                <c:pt idx="2">
                  <c:v>2.64</c:v>
                </c:pt>
                <c:pt idx="3">
                  <c:v>2.94</c:v>
                </c:pt>
                <c:pt idx="4">
                  <c:v>3.16</c:v>
                </c:pt>
                <c:pt idx="5">
                  <c:v>3.52</c:v>
                </c:pt>
                <c:pt idx="6">
                  <c:v>4.3899999999999997</c:v>
                </c:pt>
                <c:pt idx="7">
                  <c:v>5.23</c:v>
                </c:pt>
                <c:pt idx="8">
                  <c:v>5.47</c:v>
                </c:pt>
                <c:pt idx="9">
                  <c:v>4.99</c:v>
                </c:pt>
                <c:pt idx="10">
                  <c:v>4.5199999999999996</c:v>
                </c:pt>
                <c:pt idx="11">
                  <c:v>3.97</c:v>
                </c:pt>
                <c:pt idx="12">
                  <c:v>4.0999999999999996</c:v>
                </c:pt>
                <c:pt idx="13">
                  <c:v>4.09</c:v>
                </c:pt>
                <c:pt idx="14">
                  <c:v>3.87</c:v>
                </c:pt>
                <c:pt idx="15">
                  <c:v>4.05</c:v>
                </c:pt>
                <c:pt idx="16">
                  <c:v>4.22</c:v>
                </c:pt>
                <c:pt idx="17">
                  <c:v>4.83</c:v>
                </c:pt>
                <c:pt idx="18">
                  <c:v>5.61</c:v>
                </c:pt>
                <c:pt idx="19">
                  <c:v>6.62</c:v>
                </c:pt>
                <c:pt idx="20">
                  <c:v>7.7050000000000001</c:v>
                </c:pt>
                <c:pt idx="21">
                  <c:v>8.41</c:v>
                </c:pt>
                <c:pt idx="22">
                  <c:v>9.01</c:v>
                </c:pt>
                <c:pt idx="23">
                  <c:v>9.5960000000000001</c:v>
                </c:pt>
                <c:pt idx="24" formatCode="0.00">
                  <c:v>10.882999999999999</c:v>
                </c:pt>
                <c:pt idx="25" formatCode="0.00">
                  <c:v>11.672000000000001</c:v>
                </c:pt>
                <c:pt idx="26" formatCode="0.00">
                  <c:v>12.3</c:v>
                </c:pt>
                <c:pt idx="27" formatCode="0.00">
                  <c:v>13.81</c:v>
                </c:pt>
                <c:pt idx="28" formatCode="0.00">
                  <c:v>15.55</c:v>
                </c:pt>
                <c:pt idx="29" formatCode="0.00">
                  <c:v>16.53</c:v>
                </c:pt>
                <c:pt idx="30" formatCode="0.00">
                  <c:v>17.395</c:v>
                </c:pt>
                <c:pt idx="31" formatCode="0.00">
                  <c:v>18.097000000000001</c:v>
                </c:pt>
                <c:pt idx="32" formatCode="0.00">
                  <c:v>17.634</c:v>
                </c:pt>
                <c:pt idx="33">
                  <c:v>17.597000000000001</c:v>
                </c:pt>
                <c:pt idx="34" formatCode="0.00">
                  <c:v>17.893999999999998</c:v>
                </c:pt>
                <c:pt idx="35" formatCode="0.00">
                  <c:v>13.981999999999999</c:v>
                </c:pt>
                <c:pt idx="36" formatCode="0.00">
                  <c:v>13.624000000000001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043904"/>
        <c:axId val="17400896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av BNP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9EBB-4394-B868-CB63C1A0E15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9EBB-4394-B868-CB63C1A0E15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9EBB-4394-B868-CB63C1A0E15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9EBB-4394-B868-CB63C1A0E154}"/>
              </c:ext>
            </c:extLst>
          </c:dPt>
          <c:dPt>
            <c:idx val="30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9EBB-4394-B868-CB63C1A0E15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9EBB-4394-B868-CB63C1A0E15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8-9EBB-4394-B868-CB63C1A0E154}"/>
              </c:ext>
            </c:extLst>
          </c:dPt>
          <c:dPt>
            <c:idx val="33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EBB-4394-B868-CB63C1A0E154}"/>
              </c:ext>
            </c:extLst>
          </c:dPt>
          <c:dPt>
            <c:idx val="34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9EBB-4394-B868-CB63C1A0E154}"/>
              </c:ext>
            </c:extLst>
          </c:dPt>
          <c:dPt>
            <c:idx val="35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9EBB-4394-B868-CB63C1A0E154}"/>
              </c:ext>
            </c:extLst>
          </c:dPt>
          <c:dPt>
            <c:idx val="36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9DDA-4002-A17B-5A5A2270C4F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0.00</c:formatCode>
                <c:ptCount val="37"/>
                <c:pt idx="0">
                  <c:v>3.4142575276657805</c:v>
                </c:pt>
                <c:pt idx="1">
                  <c:v>3.5862288810965888</c:v>
                </c:pt>
                <c:pt idx="2">
                  <c:v>3.896621452081888</c:v>
                </c:pt>
                <c:pt idx="3">
                  <c:v>3.830419261536858</c:v>
                </c:pt>
                <c:pt idx="4">
                  <c:v>3.6774546427864863</c:v>
                </c:pt>
                <c:pt idx="5">
                  <c:v>3.8677068454016039</c:v>
                </c:pt>
                <c:pt idx="6">
                  <c:v>5.0481819645362336</c:v>
                </c:pt>
                <c:pt idx="7">
                  <c:v>6.1636732192523453</c:v>
                </c:pt>
                <c:pt idx="8">
                  <c:v>6.3791575313709936</c:v>
                </c:pt>
                <c:pt idx="9">
                  <c:v>5.4975321699277275</c:v>
                </c:pt>
                <c:pt idx="10">
                  <c:v>4.5862250903039889</c:v>
                </c:pt>
                <c:pt idx="11">
                  <c:v>3.8898687046835194</c:v>
                </c:pt>
                <c:pt idx="12">
                  <c:v>3.7024327692391044</c:v>
                </c:pt>
                <c:pt idx="13">
                  <c:v>3.3975179013473773</c:v>
                </c:pt>
                <c:pt idx="14">
                  <c:v>3.0490927570259134</c:v>
                </c:pt>
                <c:pt idx="15">
                  <c:v>2.9722371037934554</c:v>
                </c:pt>
                <c:pt idx="16">
                  <c:v>2.9216890408967231</c:v>
                </c:pt>
                <c:pt idx="17">
                  <c:v>3.2571532615365943</c:v>
                </c:pt>
                <c:pt idx="18">
                  <c:v>3.7012845634661442</c:v>
                </c:pt>
                <c:pt idx="19">
                  <c:v>4.1772623156672575</c:v>
                </c:pt>
                <c:pt idx="20">
                  <c:v>4.6871102946096714</c:v>
                </c:pt>
                <c:pt idx="21">
                  <c:v>4.8721424681659657</c:v>
                </c:pt>
                <c:pt idx="22">
                  <c:v>4.8289242378767741</c:v>
                </c:pt>
                <c:pt idx="23">
                  <c:v>4.9537713397793617</c:v>
                </c:pt>
                <c:pt idx="24">
                  <c:v>6.0117439747222816</c:v>
                </c:pt>
                <c:pt idx="25">
                  <c:v>6.238375200427579</c:v>
                </c:pt>
                <c:pt idx="26">
                  <c:v>6.2478094570501197</c:v>
                </c:pt>
                <c:pt idx="27">
                  <c:v>6.9121540794722538</c:v>
                </c:pt>
                <c:pt idx="28">
                  <c:v>7.6473654703006817</c:v>
                </c:pt>
                <c:pt idx="29">
                  <c:v>8.0448134557170246</c:v>
                </c:pt>
                <c:pt idx="30">
                  <c:v>8.4657912923289569</c:v>
                </c:pt>
                <c:pt idx="31">
                  <c:v>8.3932008440971178</c:v>
                </c:pt>
                <c:pt idx="32">
                  <c:v>7.8751691459858248</c:v>
                </c:pt>
                <c:pt idx="33">
                  <c:v>7.577336456646802</c:v>
                </c:pt>
                <c:pt idx="34">
                  <c:v>7.4308779681569384</c:v>
                </c:pt>
                <c:pt idx="35">
                  <c:v>5.6302297674943018</c:v>
                </c:pt>
                <c:pt idx="36">
                  <c:v>5.3214800464028063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27136"/>
        <c:axId val="174044672"/>
      </c:lineChart>
      <c:catAx>
        <c:axId val="1740439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08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008960"/>
        <c:scaling>
          <c:orientation val="minMax"/>
          <c:max val="20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43904"/>
        <c:crosses val="autoZero"/>
        <c:crossBetween val="between"/>
        <c:majorUnit val="2"/>
        <c:minorUnit val="1"/>
      </c:valAx>
      <c:catAx>
        <c:axId val="1740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044672"/>
        <c:crosses val="autoZero"/>
        <c:auto val="0"/>
        <c:lblAlgn val="ctr"/>
        <c:lblOffset val="100"/>
        <c:noMultiLvlLbl val="0"/>
      </c:catAx>
      <c:valAx>
        <c:axId val="174044672"/>
        <c:scaling>
          <c:orientation val="minMax"/>
          <c:max val="20"/>
          <c:min val="0"/>
        </c:scaling>
        <c:delete val="0"/>
        <c:axPos val="r"/>
        <c:numFmt formatCode="0" sourceLinked="0"/>
        <c:majorTickMark val="out"/>
        <c:minorTickMark val="out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27136"/>
        <c:crosses val="max"/>
        <c:crossBetween val="between"/>
        <c:majorUnit val="2"/>
        <c:minorUnit val="1"/>
      </c:valAx>
      <c:spPr>
        <a:noFill/>
        <a:ln w="160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37017164889788"/>
          <c:y val="0.13535635604101481"/>
          <c:w val="0.20961864025690272"/>
          <c:h val="0.12089400298658501"/>
        </c:manualLayout>
      </c:layout>
      <c:overlay val="0"/>
      <c:spPr>
        <a:solidFill>
          <a:schemeClr val="bg1"/>
        </a:solidFill>
        <a:ln w="4001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39611383753626E-2"/>
          <c:y val="4.6568627450980393E-2"/>
          <c:w val="0.84564479564920603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9B-488A-855C-219F8A0CDB2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9B-488A-855C-219F8A0CDB2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9B-488A-855C-219F8A0CDB2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9B-488A-855C-219F8A0CDB2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9B-488A-855C-219F8A0CDB2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D9B-488A-855C-219F8A0CDB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D9B-488A-855C-219F8A0CDB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D9B-488A-855C-219F8A0CDB2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7D9B-488A-855C-219F8A0CDB2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7D9B-488A-855C-219F8A0CDB2B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0999-43A1-85E6-84D39C38C8F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9.1880000000000006</c:v>
                </c:pt>
                <c:pt idx="1">
                  <c:v>10.273</c:v>
                </c:pt>
                <c:pt idx="2">
                  <c:v>11.919</c:v>
                </c:pt>
                <c:pt idx="3">
                  <c:v>12.657</c:v>
                </c:pt>
                <c:pt idx="4">
                  <c:v>12.224</c:v>
                </c:pt>
                <c:pt idx="5">
                  <c:v>12.547000000000001</c:v>
                </c:pt>
                <c:pt idx="6">
                  <c:v>18.995999999999999</c:v>
                </c:pt>
                <c:pt idx="7">
                  <c:v>33.25</c:v>
                </c:pt>
                <c:pt idx="8">
                  <c:v>46.404000000000003</c:v>
                </c:pt>
                <c:pt idx="9">
                  <c:v>50.95</c:v>
                </c:pt>
                <c:pt idx="10">
                  <c:v>54.350999999999999</c:v>
                </c:pt>
                <c:pt idx="11">
                  <c:v>56.457999999999998</c:v>
                </c:pt>
                <c:pt idx="12">
                  <c:v>57.857999999999997</c:v>
                </c:pt>
                <c:pt idx="13">
                  <c:v>56.414000000000001</c:v>
                </c:pt>
                <c:pt idx="14">
                  <c:v>55.911999999999999</c:v>
                </c:pt>
                <c:pt idx="15">
                  <c:v>57.926000000000002</c:v>
                </c:pt>
                <c:pt idx="16">
                  <c:v>59.186999999999998</c:v>
                </c:pt>
                <c:pt idx="17">
                  <c:v>59.661000000000001</c:v>
                </c:pt>
                <c:pt idx="18">
                  <c:v>64.87</c:v>
                </c:pt>
                <c:pt idx="19">
                  <c:v>67.697000000000003</c:v>
                </c:pt>
                <c:pt idx="20">
                  <c:v>65.759</c:v>
                </c:pt>
                <c:pt idx="21">
                  <c:v>65.894000000000005</c:v>
                </c:pt>
                <c:pt idx="22">
                  <c:v>63.424999999999997</c:v>
                </c:pt>
                <c:pt idx="23">
                  <c:v>63.253999999999998</c:v>
                </c:pt>
                <c:pt idx="24">
                  <c:v>75.481999999999999</c:v>
                </c:pt>
                <c:pt idx="25">
                  <c:v>88.16</c:v>
                </c:pt>
                <c:pt idx="26" formatCode="0.0">
                  <c:v>95.49</c:v>
                </c:pt>
                <c:pt idx="27" formatCode="0.0">
                  <c:v>105.7</c:v>
                </c:pt>
                <c:pt idx="28" formatCode="0.0">
                  <c:v>112.7</c:v>
                </c:pt>
                <c:pt idx="29" formatCode="0.0">
                  <c:v>123.695348</c:v>
                </c:pt>
                <c:pt idx="30" formatCode="0.0">
                  <c:v>130.69800000000001</c:v>
                </c:pt>
                <c:pt idx="31" formatCode="0.0">
                  <c:v>136.0436</c:v>
                </c:pt>
                <c:pt idx="32" formatCode="0.0">
                  <c:v>139.9375</c:v>
                </c:pt>
                <c:pt idx="33" formatCode="0.0">
                  <c:v>143.73179999999999</c:v>
                </c:pt>
                <c:pt idx="34" formatCode="0.0">
                  <c:v>147.13246599999999</c:v>
                </c:pt>
                <c:pt idx="35" formatCode="0.0">
                  <c:v>149.49947599999999</c:v>
                </c:pt>
                <c:pt idx="36" formatCode="0.0">
                  <c:v>153.35538099999999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656512"/>
        <c:axId val="17471974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av BNP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7D9B-488A-855C-219F8A0CDB2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7D9B-488A-855C-219F8A0CDB2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7D9B-488A-855C-219F8A0CDB2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7D9B-488A-855C-219F8A0CDB2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4-7D9B-488A-855C-219F8A0CDB2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7D9B-488A-855C-219F8A0CDB2B}"/>
              </c:ext>
            </c:extLst>
          </c:dPt>
          <c:dPt>
            <c:idx val="32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7D9B-488A-855C-219F8A0CDB2B}"/>
              </c:ext>
            </c:extLst>
          </c:dPt>
          <c:dPt>
            <c:idx val="33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7D9B-488A-855C-219F8A0CDB2B}"/>
              </c:ext>
            </c:extLst>
          </c:dPt>
          <c:dPt>
            <c:idx val="34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7D9B-488A-855C-219F8A0CDB2B}"/>
              </c:ext>
            </c:extLst>
          </c:dPt>
          <c:dPt>
            <c:idx val="35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7D9B-488A-855C-219F8A0CDB2B}"/>
              </c:ext>
            </c:extLst>
          </c:dPt>
          <c:dPt>
            <c:idx val="36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0999-43A1-85E6-84D39C38C8F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15.8</c:v>
                </c:pt>
                <c:pt idx="1">
                  <c:v>16.399999999999999</c:v>
                </c:pt>
                <c:pt idx="2">
                  <c:v>17.600000000000001</c:v>
                </c:pt>
                <c:pt idx="3">
                  <c:v>16.5</c:v>
                </c:pt>
                <c:pt idx="4">
                  <c:v>14.2</c:v>
                </c:pt>
                <c:pt idx="5">
                  <c:v>13.8</c:v>
                </c:pt>
                <c:pt idx="6">
                  <c:v>21.8</c:v>
                </c:pt>
                <c:pt idx="7">
                  <c:v>39.200000000000003</c:v>
                </c:pt>
                <c:pt idx="8">
                  <c:v>54.1</c:v>
                </c:pt>
                <c:pt idx="9">
                  <c:v>56.1</c:v>
                </c:pt>
                <c:pt idx="10">
                  <c:v>55.1</c:v>
                </c:pt>
                <c:pt idx="11">
                  <c:v>55.3</c:v>
                </c:pt>
                <c:pt idx="12">
                  <c:v>52.2</c:v>
                </c:pt>
                <c:pt idx="13">
                  <c:v>46.9</c:v>
                </c:pt>
                <c:pt idx="14">
                  <c:v>44.1</c:v>
                </c:pt>
                <c:pt idx="15">
                  <c:v>42.5</c:v>
                </c:pt>
                <c:pt idx="16">
                  <c:v>41</c:v>
                </c:pt>
                <c:pt idx="17">
                  <c:v>40.200000000000003</c:v>
                </c:pt>
                <c:pt idx="18">
                  <c:v>42.8</c:v>
                </c:pt>
                <c:pt idx="19">
                  <c:v>42.7</c:v>
                </c:pt>
                <c:pt idx="20">
                  <c:v>40</c:v>
                </c:pt>
                <c:pt idx="21">
                  <c:v>38.200000000000003</c:v>
                </c:pt>
                <c:pt idx="22">
                  <c:v>34</c:v>
                </c:pt>
                <c:pt idx="23">
                  <c:v>32.700000000000003</c:v>
                </c:pt>
                <c:pt idx="24">
                  <c:v>41.7</c:v>
                </c:pt>
                <c:pt idx="25">
                  <c:v>47.1</c:v>
                </c:pt>
                <c:pt idx="26" formatCode="0.0">
                  <c:v>48.5</c:v>
                </c:pt>
                <c:pt idx="27">
                  <c:v>52.9</c:v>
                </c:pt>
                <c:pt idx="28">
                  <c:v>55.6</c:v>
                </c:pt>
                <c:pt idx="29">
                  <c:v>60.2</c:v>
                </c:pt>
                <c:pt idx="30" formatCode="0.0">
                  <c:v>63.6</c:v>
                </c:pt>
                <c:pt idx="31" formatCode="0.0">
                  <c:v>63.1</c:v>
                </c:pt>
                <c:pt idx="32" formatCode="0.0">
                  <c:v>62.5</c:v>
                </c:pt>
                <c:pt idx="33" formatCode="0.0">
                  <c:v>61.9</c:v>
                </c:pt>
                <c:pt idx="34" formatCode="0.0">
                  <c:v>61.1</c:v>
                </c:pt>
                <c:pt idx="35">
                  <c:v>60.2</c:v>
                </c:pt>
                <c:pt idx="36">
                  <c:v>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64800"/>
        <c:axId val="174766336"/>
      </c:lineChart>
      <c:catAx>
        <c:axId val="174656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19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719744"/>
        <c:scaling>
          <c:orientation val="minMax"/>
          <c:max val="16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656512"/>
        <c:crosses val="autoZero"/>
        <c:crossBetween val="between"/>
        <c:majorUnit val="10"/>
        <c:minorUnit val="5"/>
      </c:valAx>
      <c:catAx>
        <c:axId val="17476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766336"/>
        <c:crosses val="autoZero"/>
        <c:auto val="0"/>
        <c:lblAlgn val="ctr"/>
        <c:lblOffset val="100"/>
        <c:noMultiLvlLbl val="0"/>
      </c:catAx>
      <c:valAx>
        <c:axId val="174766336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64800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421547573932939"/>
          <c:y val="0.1319113275799535"/>
          <c:w val="0.18902604352479485"/>
          <c:h val="0.11318667661183228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26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6E-4496-9699-15BCA35C3AC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6E-4496-9699-15BCA35C3ACC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46E-4496-9699-15BCA35C3AC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6E-4496-9699-15BCA35C3AC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6E-4496-9699-15BCA35C3AC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6E-4496-9699-15BCA35C3AC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46E-4496-9699-15BCA35C3ACC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46E-4496-9699-15BCA35C3AC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46E-4496-9699-15BCA35C3AC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46E-4496-9699-15BCA35C3ACC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E8C9-4723-94D8-2D9FF23A688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</c:v>
                </c:pt>
                <c:pt idx="31">
                  <c:v>1.9</c:v>
                </c:pt>
                <c:pt idx="32">
                  <c:v>2.9</c:v>
                </c:pt>
                <c:pt idx="33">
                  <c:v>2.1</c:v>
                </c:pt>
                <c:pt idx="34">
                  <c:v>1.8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6E-4496-9699-15BCA35C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637568"/>
        <c:axId val="6277017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Arbetslöshetsgrad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246E-4496-9699-15BCA35C3AC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246E-4496-9699-15BCA35C3ACC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246E-4496-9699-15BCA35C3AC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246E-4496-9699-15BCA35C3AC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246E-4496-9699-15BCA35C3ACC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246E-4496-9699-15BCA35C3ACC}"/>
              </c:ext>
            </c:extLst>
          </c:dPt>
          <c:dPt>
            <c:idx val="32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246E-4496-9699-15BCA35C3ACC}"/>
              </c:ext>
            </c:extLst>
          </c:dPt>
          <c:dPt>
            <c:idx val="33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246E-4496-9699-15BCA35C3ACC}"/>
              </c:ext>
            </c:extLst>
          </c:dPt>
          <c:dPt>
            <c:idx val="34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246E-4496-9699-15BCA35C3ACC}"/>
              </c:ext>
            </c:extLst>
          </c:dPt>
          <c:dPt>
            <c:idx val="35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246E-4496-9699-15BCA35C3ACC}"/>
              </c:ext>
            </c:extLst>
          </c:dPt>
          <c:dPt>
            <c:idx val="36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E8C9-4723-94D8-2D9FF23A688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5</c:v>
                </c:pt>
                <c:pt idx="1">
                  <c:v>5.4</c:v>
                </c:pt>
                <c:pt idx="2">
                  <c:v>5.0999999999999996</c:v>
                </c:pt>
                <c:pt idx="3">
                  <c:v>4.5</c:v>
                </c:pt>
                <c:pt idx="4">
                  <c:v>3.1</c:v>
                </c:pt>
                <c:pt idx="5">
                  <c:v>3.2</c:v>
                </c:pt>
                <c:pt idx="6">
                  <c:v>6.6</c:v>
                </c:pt>
                <c:pt idx="7">
                  <c:v>11.7</c:v>
                </c:pt>
                <c:pt idx="8">
                  <c:v>16.3</c:v>
                </c:pt>
                <c:pt idx="9">
                  <c:v>16.600000000000001</c:v>
                </c:pt>
                <c:pt idx="10">
                  <c:v>15.4</c:v>
                </c:pt>
                <c:pt idx="11">
                  <c:v>14.6</c:v>
                </c:pt>
                <c:pt idx="12">
                  <c:v>12.7</c:v>
                </c:pt>
                <c:pt idx="13">
                  <c:v>11.4</c:v>
                </c:pt>
                <c:pt idx="14">
                  <c:v>10.199999999999999</c:v>
                </c:pt>
                <c:pt idx="15">
                  <c:v>9.8000000000000007</c:v>
                </c:pt>
                <c:pt idx="16">
                  <c:v>9.1</c:v>
                </c:pt>
                <c:pt idx="17">
                  <c:v>9.1</c:v>
                </c:pt>
                <c:pt idx="18">
                  <c:v>9</c:v>
                </c:pt>
                <c:pt idx="19">
                  <c:v>8.8000000000000007</c:v>
                </c:pt>
                <c:pt idx="20">
                  <c:v>8.4</c:v>
                </c:pt>
                <c:pt idx="21">
                  <c:v>7.7</c:v>
                </c:pt>
                <c:pt idx="22">
                  <c:v>6.9</c:v>
                </c:pt>
                <c:pt idx="23">
                  <c:v>6.4</c:v>
                </c:pt>
                <c:pt idx="24">
                  <c:v>8.1999999999999993</c:v>
                </c:pt>
                <c:pt idx="25">
                  <c:v>8.4</c:v>
                </c:pt>
                <c:pt idx="26">
                  <c:v>7.8</c:v>
                </c:pt>
                <c:pt idx="27">
                  <c:v>7.7</c:v>
                </c:pt>
                <c:pt idx="28">
                  <c:v>8.1999999999999993</c:v>
                </c:pt>
                <c:pt idx="29">
                  <c:v>8.6999999999999993</c:v>
                </c:pt>
                <c:pt idx="30">
                  <c:v>9.4</c:v>
                </c:pt>
                <c:pt idx="31">
                  <c:v>8.8000000000000007</c:v>
                </c:pt>
                <c:pt idx="32">
                  <c:v>8.6</c:v>
                </c:pt>
                <c:pt idx="33">
                  <c:v>8.1</c:v>
                </c:pt>
                <c:pt idx="34">
                  <c:v>7.8</c:v>
                </c:pt>
                <c:pt idx="35">
                  <c:v>7.5</c:v>
                </c:pt>
                <c:pt idx="36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246E-4496-9699-15BCA35C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05056"/>
        <c:axId val="596372544"/>
      </c:lineChart>
      <c:catAx>
        <c:axId val="62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62770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770176"/>
        <c:scaling>
          <c:orientation val="minMax"/>
          <c:max val="1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62637568"/>
        <c:crosses val="autoZero"/>
        <c:crossBetween val="between"/>
      </c:valAx>
      <c:valAx>
        <c:axId val="596372544"/>
        <c:scaling>
          <c:orientation val="minMax"/>
          <c:max val="1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78805056"/>
        <c:crosses val="max"/>
        <c:crossBetween val="between"/>
        <c:majorUnit val="5"/>
      </c:valAx>
      <c:catAx>
        <c:axId val="47880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72544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152617963083464"/>
          <c:y val="0.74392876266584518"/>
          <c:w val="0.31269843777888967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7680105181268E-2"/>
          <c:y val="3.1100478468899521E-2"/>
          <c:w val="0.9224860797246756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DA-4139-9845-8C5BA54B0D1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DA-4139-9845-8C5BA54B0D1B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DA-4139-9845-8C5BA54B0D1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DA-4139-9845-8C5BA54B0D1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DA-4139-9845-8C5BA54B0D1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DA-4139-9845-8C5BA54B0D1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DA-4139-9845-8C5BA54B0D1B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DA-4139-9845-8C5BA54B0D1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DA-4139-9845-8C5BA54B0D1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DA-4139-9845-8C5BA54B0D1B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E08D-4D00-BFE2-DC8553F4315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</c:v>
                </c:pt>
                <c:pt idx="31">
                  <c:v>1.9</c:v>
                </c:pt>
                <c:pt idx="32">
                  <c:v>2.9</c:v>
                </c:pt>
                <c:pt idx="33">
                  <c:v>2.1</c:v>
                </c:pt>
                <c:pt idx="34">
                  <c:v>1.8</c:v>
                </c:pt>
                <c:pt idx="35">
                  <c:v>1.3</c:v>
                </c:pt>
                <c:pt idx="3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476672"/>
        <c:axId val="4247820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Förtjänstnivåindex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DA-4139-9845-8C5BA54B0D1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DA-4139-9845-8C5BA54B0D1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DA-4139-9845-8C5BA54B0D1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DA-4139-9845-8C5BA54B0D1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DA-4139-9845-8C5BA54B0D1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A6DA-4139-9845-8C5BA54B0D1B}"/>
              </c:ext>
            </c:extLst>
          </c:dPt>
          <c:dPt>
            <c:idx val="32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DA-4139-9845-8C5BA54B0D1B}"/>
              </c:ext>
            </c:extLst>
          </c:dPt>
          <c:dPt>
            <c:idx val="33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DA-4139-9845-8C5BA54B0D1B}"/>
              </c:ext>
            </c:extLst>
          </c:dPt>
          <c:dPt>
            <c:idx val="34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DA-4139-9845-8C5BA54B0D1B}"/>
              </c:ext>
            </c:extLst>
          </c:dPt>
          <c:dPt>
            <c:idx val="35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DA-4139-9845-8C5BA54B0D1B}"/>
              </c:ext>
            </c:extLst>
          </c:dPt>
          <c:dPt>
            <c:idx val="36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E08D-4D00-BFE2-DC8553F4315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8.4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8.9</c:v>
                </c:pt>
                <c:pt idx="5">
                  <c:v>9.1999999999999993</c:v>
                </c:pt>
                <c:pt idx="6">
                  <c:v>6.4</c:v>
                </c:pt>
                <c:pt idx="7">
                  <c:v>1.9</c:v>
                </c:pt>
                <c:pt idx="8">
                  <c:v>0.7</c:v>
                </c:pt>
                <c:pt idx="9">
                  <c:v>2</c:v>
                </c:pt>
                <c:pt idx="10">
                  <c:v>4.7</c:v>
                </c:pt>
                <c:pt idx="11">
                  <c:v>3.9</c:v>
                </c:pt>
                <c:pt idx="12">
                  <c:v>2.1</c:v>
                </c:pt>
                <c:pt idx="13">
                  <c:v>3.5</c:v>
                </c:pt>
                <c:pt idx="14">
                  <c:v>2.8</c:v>
                </c:pt>
                <c:pt idx="15">
                  <c:v>4</c:v>
                </c:pt>
                <c:pt idx="16">
                  <c:v>4.5</c:v>
                </c:pt>
                <c:pt idx="17">
                  <c:v>3.5</c:v>
                </c:pt>
                <c:pt idx="18">
                  <c:v>4</c:v>
                </c:pt>
                <c:pt idx="19">
                  <c:v>3.8</c:v>
                </c:pt>
                <c:pt idx="20">
                  <c:v>3.9</c:v>
                </c:pt>
                <c:pt idx="21">
                  <c:v>2.9</c:v>
                </c:pt>
                <c:pt idx="22">
                  <c:v>3.4</c:v>
                </c:pt>
                <c:pt idx="23">
                  <c:v>5.5</c:v>
                </c:pt>
                <c:pt idx="24">
                  <c:v>4</c:v>
                </c:pt>
                <c:pt idx="25">
                  <c:v>2.6</c:v>
                </c:pt>
                <c:pt idx="26">
                  <c:v>2.7</c:v>
                </c:pt>
                <c:pt idx="27">
                  <c:v>3.2</c:v>
                </c:pt>
                <c:pt idx="28">
                  <c:v>2.1</c:v>
                </c:pt>
                <c:pt idx="29">
                  <c:v>1.4</c:v>
                </c:pt>
                <c:pt idx="30">
                  <c:v>1.4</c:v>
                </c:pt>
                <c:pt idx="31">
                  <c:v>0.9</c:v>
                </c:pt>
                <c:pt idx="32">
                  <c:v>0.3</c:v>
                </c:pt>
                <c:pt idx="33" formatCode="0.0">
                  <c:v>1.4</c:v>
                </c:pt>
                <c:pt idx="34">
                  <c:v>1.6</c:v>
                </c:pt>
                <c:pt idx="35">
                  <c:v>2.4</c:v>
                </c:pt>
                <c:pt idx="36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786560"/>
        <c:axId val="596785728"/>
      </c:lineChart>
      <c:catAx>
        <c:axId val="424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8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478208"/>
        <c:scaling>
          <c:orientation val="minMax"/>
          <c:max val="10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6672"/>
        <c:crosses val="autoZero"/>
        <c:crossBetween val="between"/>
        <c:majorUnit val="2"/>
        <c:minorUnit val="1"/>
      </c:valAx>
      <c:valAx>
        <c:axId val="596785728"/>
        <c:scaling>
          <c:orientation val="minMax"/>
          <c:max val="10"/>
          <c:min val="-1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786560"/>
        <c:crosses val="max"/>
        <c:crossBetween val="between"/>
        <c:majorUnit val="2"/>
        <c:minorUnit val="1"/>
      </c:valAx>
      <c:catAx>
        <c:axId val="59678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85728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513627454092405"/>
          <c:y val="0.66376757843885725"/>
          <c:w val="0.31662857566090535"/>
          <c:h val="0.14117353994213871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26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37216202505693E-2"/>
          <c:y val="3.1100478468899521E-2"/>
          <c:w val="0.9311423294351862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Förändring i BNP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57-4788-B3FD-BE310B76E0A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57-4788-B3FD-BE310B76E0A0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257-4788-B3FD-BE310B76E0A0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57-4788-B3FD-BE310B76E0A0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57-4788-B3FD-BE310B76E0A0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57-4788-B3FD-BE310B76E0A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257-4788-B3FD-BE310B76E0A0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257-4788-B3FD-BE310B76E0A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257-4788-B3FD-BE310B76E0A0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257-4788-B3FD-BE310B76E0A0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</c:v>
                </c:pt>
                <c:pt idx="31">
                  <c:v>1.9</c:v>
                </c:pt>
                <c:pt idx="32">
                  <c:v>2.9</c:v>
                </c:pt>
                <c:pt idx="33">
                  <c:v>2.1</c:v>
                </c:pt>
                <c:pt idx="34">
                  <c:v>1.8</c:v>
                </c:pt>
                <c:pt idx="35">
                  <c:v>1.3</c:v>
                </c:pt>
                <c:pt idx="3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887040"/>
        <c:axId val="428885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Konsumentprisindex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C257-4788-B3FD-BE310B76E0A0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C257-4788-B3FD-BE310B76E0A0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C257-4788-B3FD-BE310B76E0A0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C257-4788-B3FD-BE310B76E0A0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C257-4788-B3FD-BE310B76E0A0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C257-4788-B3FD-BE310B76E0A0}"/>
              </c:ext>
            </c:extLst>
          </c:dPt>
          <c:dPt>
            <c:idx val="32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C257-4788-B3FD-BE310B76E0A0}"/>
              </c:ext>
            </c:extLst>
          </c:dPt>
          <c:dPt>
            <c:idx val="33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C257-4788-B3FD-BE310B76E0A0}"/>
              </c:ext>
            </c:extLst>
          </c:dPt>
          <c:dPt>
            <c:idx val="34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C257-4788-B3FD-BE310B76E0A0}"/>
              </c:ext>
            </c:extLst>
          </c:dPt>
          <c:dPt>
            <c:idx val="35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C257-4788-B3FD-BE310B76E0A0}"/>
              </c:ext>
            </c:extLst>
          </c:dPt>
          <c:dPt>
            <c:idx val="36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5.9</c:v>
                </c:pt>
                <c:pt idx="1">
                  <c:v>3.6</c:v>
                </c:pt>
                <c:pt idx="2">
                  <c:v>3.7</c:v>
                </c:pt>
                <c:pt idx="3">
                  <c:v>5.0999999999999996</c:v>
                </c:pt>
                <c:pt idx="4">
                  <c:v>6.6</c:v>
                </c:pt>
                <c:pt idx="5">
                  <c:v>6.1</c:v>
                </c:pt>
                <c:pt idx="6">
                  <c:v>4.0999999999999996</c:v>
                </c:pt>
                <c:pt idx="7">
                  <c:v>2.6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1</c:v>
                </c:pt>
                <c:pt idx="11">
                  <c:v>0.6</c:v>
                </c:pt>
                <c:pt idx="12">
                  <c:v>1.2</c:v>
                </c:pt>
                <c:pt idx="13">
                  <c:v>1.4</c:v>
                </c:pt>
                <c:pt idx="14">
                  <c:v>1.2</c:v>
                </c:pt>
                <c:pt idx="15">
                  <c:v>3.4</c:v>
                </c:pt>
                <c:pt idx="16">
                  <c:v>2.6</c:v>
                </c:pt>
                <c:pt idx="17">
                  <c:v>1.6</c:v>
                </c:pt>
                <c:pt idx="18">
                  <c:v>0.9</c:v>
                </c:pt>
                <c:pt idx="19">
                  <c:v>0.2</c:v>
                </c:pt>
                <c:pt idx="20">
                  <c:v>0.9</c:v>
                </c:pt>
                <c:pt idx="21">
                  <c:v>1.6</c:v>
                </c:pt>
                <c:pt idx="22">
                  <c:v>2.5</c:v>
                </c:pt>
                <c:pt idx="23">
                  <c:v>4.0999999999999996</c:v>
                </c:pt>
                <c:pt idx="24">
                  <c:v>0</c:v>
                </c:pt>
                <c:pt idx="25">
                  <c:v>1.2</c:v>
                </c:pt>
                <c:pt idx="26">
                  <c:v>3.4</c:v>
                </c:pt>
                <c:pt idx="27">
                  <c:v>2.8</c:v>
                </c:pt>
                <c:pt idx="28">
                  <c:v>1.5</c:v>
                </c:pt>
                <c:pt idx="29">
                  <c:v>1</c:v>
                </c:pt>
                <c:pt idx="30">
                  <c:v>-0.2</c:v>
                </c:pt>
                <c:pt idx="31">
                  <c:v>0.4</c:v>
                </c:pt>
                <c:pt idx="32">
                  <c:v>0.9</c:v>
                </c:pt>
                <c:pt idx="33">
                  <c:v>1.5</c:v>
                </c:pt>
                <c:pt idx="34">
                  <c:v>1.5</c:v>
                </c:pt>
                <c:pt idx="35">
                  <c:v>1.8</c:v>
                </c:pt>
                <c:pt idx="3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170416"/>
        <c:axId val="717189552"/>
      </c:lineChart>
      <c:catAx>
        <c:axId val="42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8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888576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7040"/>
        <c:crosses val="autoZero"/>
        <c:crossBetween val="between"/>
        <c:majorUnit val="2"/>
        <c:minorUnit val="1"/>
      </c:valAx>
      <c:valAx>
        <c:axId val="717189552"/>
        <c:scaling>
          <c:orientation val="minMax"/>
          <c:max val="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3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17170416"/>
        <c:crosses val="max"/>
        <c:crossBetween val="between"/>
        <c:minorUnit val="1"/>
      </c:valAx>
      <c:catAx>
        <c:axId val="71717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189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17476063073831"/>
          <c:y val="0.6672985341244918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Kuntien verot</c:v>
                </c:pt>
              </c:strCache>
            </c:strRef>
          </c:tx>
          <c:spPr>
            <a:solidFill>
              <a:srgbClr val="85CA3A"/>
            </a:solidFill>
            <a:ln w="635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A6A3-421E-A3EF-1239FE84FB02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A6A3-421E-A3EF-1239FE84FB02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A6A3-421E-A3EF-1239FE84FB02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A6A3-421E-A3EF-1239FE84FB02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A6A3-421E-A3EF-1239FE84FB02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A6A3-421E-A3EF-1239FE84FB02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8.5</c:v>
                </c:pt>
                <c:pt idx="1">
                  <c:v>9</c:v>
                </c:pt>
                <c:pt idx="2">
                  <c:v>9.3000000000000007</c:v>
                </c:pt>
                <c:pt idx="3">
                  <c:v>8.5</c:v>
                </c:pt>
                <c:pt idx="4">
                  <c:v>8.1999999999999993</c:v>
                </c:pt>
                <c:pt idx="5">
                  <c:v>7.7</c:v>
                </c:pt>
                <c:pt idx="6">
                  <c:v>8.3000000000000007</c:v>
                </c:pt>
                <c:pt idx="7">
                  <c:v>8.4</c:v>
                </c:pt>
                <c:pt idx="8">
                  <c:v>8.3000000000000007</c:v>
                </c:pt>
                <c:pt idx="9">
                  <c:v>8.5</c:v>
                </c:pt>
                <c:pt idx="10">
                  <c:v>8.8000000000000007</c:v>
                </c:pt>
                <c:pt idx="11">
                  <c:v>8.9</c:v>
                </c:pt>
                <c:pt idx="12">
                  <c:v>8.6</c:v>
                </c:pt>
                <c:pt idx="13">
                  <c:v>8.8000000000000007</c:v>
                </c:pt>
                <c:pt idx="14">
                  <c:v>8.6</c:v>
                </c:pt>
                <c:pt idx="15">
                  <c:v>9.1999999999999993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9.9</c:v>
                </c:pt>
                <c:pt idx="20">
                  <c:v>9.9</c:v>
                </c:pt>
                <c:pt idx="21">
                  <c:v>10.4</c:v>
                </c:pt>
                <c:pt idx="22">
                  <c:v>9.8000000000000007</c:v>
                </c:pt>
                <c:pt idx="23">
                  <c:v>9.8000000000000007</c:v>
                </c:pt>
                <c:pt idx="24">
                  <c:v>9.6</c:v>
                </c:pt>
                <c:pt idx="25">
                  <c:v>9.9</c:v>
                </c:pt>
                <c:pt idx="26">
                  <c:v>9.6</c:v>
                </c:pt>
                <c:pt idx="27">
                  <c:v>9.3000000000000007</c:v>
                </c:pt>
                <c:pt idx="28">
                  <c:v>8.9</c:v>
                </c:pt>
                <c:pt idx="29">
                  <c:v>8.6999999999999993</c:v>
                </c:pt>
                <c:pt idx="30">
                  <c:v>8.6999999999999993</c:v>
                </c:pt>
                <c:pt idx="31">
                  <c:v>8.9</c:v>
                </c:pt>
                <c:pt idx="32">
                  <c:v>8.8000000000000007</c:v>
                </c:pt>
                <c:pt idx="33">
                  <c:v>9</c:v>
                </c:pt>
                <c:pt idx="34">
                  <c:v>9.6999999999999993</c:v>
                </c:pt>
                <c:pt idx="35">
                  <c:v>9.9</c:v>
                </c:pt>
                <c:pt idx="36" formatCode="0.0">
                  <c:v>9.6999999999999993</c:v>
                </c:pt>
                <c:pt idx="37" formatCode="0.0">
                  <c:v>9.6895286621653405</c:v>
                </c:pt>
                <c:pt idx="38" formatCode="0.0">
                  <c:v>10.222794375144888</c:v>
                </c:pt>
                <c:pt idx="39" formatCode="0.0">
                  <c:v>10.31981986372808</c:v>
                </c:pt>
                <c:pt idx="40" formatCode="0.0">
                  <c:v>10.658282799770287</c:v>
                </c:pt>
                <c:pt idx="41" formatCode="0.0">
                  <c:v>10.20337175057394</c:v>
                </c:pt>
                <c:pt idx="42" formatCode="0.0">
                  <c:v>10.092935391815791</c:v>
                </c:pt>
                <c:pt idx="43" formatCode="0.0">
                  <c:v>9.7316476626821462</c:v>
                </c:pt>
                <c:pt idx="44" formatCode="0.0">
                  <c:v>9.7173658463659542</c:v>
                </c:pt>
                <c:pt idx="45" formatCode="0.0">
                  <c:v>4.7113208610844897</c:v>
                </c:pt>
                <c:pt idx="46" formatCode="0.0">
                  <c:v>4.7262117264734256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3-421E-A3EF-1239FE84FB0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valtionosuudet</c:v>
                </c:pt>
              </c:strCache>
            </c:strRef>
          </c:tx>
          <c:spPr>
            <a:solidFill>
              <a:srgbClr val="BAE18F"/>
            </a:solidFill>
            <a:ln w="635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A6A3-421E-A3EF-1239FE84FB02}"/>
              </c:ext>
            </c:extLst>
          </c:dPt>
          <c:dPt>
            <c:idx val="28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A6A3-421E-A3EF-1239FE84FB02}"/>
              </c:ext>
            </c:extLst>
          </c:dPt>
          <c:dPt>
            <c:idx val="29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6A3-421E-A3EF-1239FE84FB02}"/>
              </c:ext>
            </c:extLst>
          </c:dPt>
          <c:dPt>
            <c:idx val="30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A6A3-421E-A3EF-1239FE84FB02}"/>
              </c:ext>
            </c:extLst>
          </c:dPt>
          <c:dPt>
            <c:idx val="31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A6A3-421E-A3EF-1239FE84FB02}"/>
              </c:ext>
            </c:extLst>
          </c:dPt>
          <c:dPt>
            <c:idx val="32"/>
            <c:bubble3D val="0"/>
            <c:spPr>
              <a:solidFill>
                <a:srgbClr val="BAE18F"/>
              </a:solidFill>
              <a:ln w="635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A6A3-421E-A3EF-1239FE84FB02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Sheet1!$B$3:$AV$3</c:f>
              <c:numCache>
                <c:formatCode>0.0</c:formatCode>
                <c:ptCount val="47"/>
                <c:pt idx="0">
                  <c:v>4.8419081194227163</c:v>
                </c:pt>
                <c:pt idx="1">
                  <c:v>5.3359204462769831</c:v>
                </c:pt>
                <c:pt idx="2">
                  <c:v>5.6304415079330008</c:v>
                </c:pt>
                <c:pt idx="3">
                  <c:v>5.7011769399561141</c:v>
                </c:pt>
                <c:pt idx="4">
                  <c:v>5.6449948400412797</c:v>
                </c:pt>
                <c:pt idx="5">
                  <c:v>5.6795914731904285</c:v>
                </c:pt>
                <c:pt idx="6">
                  <c:v>5.8749409355804065</c:v>
                </c:pt>
                <c:pt idx="7">
                  <c:v>5.9419579276692112</c:v>
                </c:pt>
                <c:pt idx="8">
                  <c:v>6.0577526679221592</c:v>
                </c:pt>
                <c:pt idx="9">
                  <c:v>6.2077086993906319</c:v>
                </c:pt>
                <c:pt idx="10">
                  <c:v>6.487089302564983</c:v>
                </c:pt>
                <c:pt idx="11">
                  <c:v>6.6464775262990123</c:v>
                </c:pt>
                <c:pt idx="12">
                  <c:v>6.8176115481690305</c:v>
                </c:pt>
                <c:pt idx="13">
                  <c:v>6.6784792974958958</c:v>
                </c:pt>
                <c:pt idx="14">
                  <c:v>6.6741146760697783</c:v>
                </c:pt>
                <c:pt idx="15">
                  <c:v>7.1200966926711349</c:v>
                </c:pt>
                <c:pt idx="16">
                  <c:v>8.1380373036498703</c:v>
                </c:pt>
                <c:pt idx="17">
                  <c:v>8.4193654834299725</c:v>
                </c:pt>
                <c:pt idx="18">
                  <c:v>8.3955310911041643</c:v>
                </c:pt>
                <c:pt idx="19">
                  <c:v>7.6095099594570765</c:v>
                </c:pt>
                <c:pt idx="20">
                  <c:v>7.088355858598157</c:v>
                </c:pt>
                <c:pt idx="21">
                  <c:v>5.7701352145796587</c:v>
                </c:pt>
                <c:pt idx="22">
                  <c:v>4.5585074680778055</c:v>
                </c:pt>
                <c:pt idx="23">
                  <c:v>4.0820056154574607</c:v>
                </c:pt>
                <c:pt idx="24">
                  <c:v>3.8834568990647877</c:v>
                </c:pt>
                <c:pt idx="25">
                  <c:v>3.7274054938683845</c:v>
                </c:pt>
                <c:pt idx="26">
                  <c:v>3.7829641989240983</c:v>
                </c:pt>
                <c:pt idx="27">
                  <c:v>4.6011504562037642</c:v>
                </c:pt>
                <c:pt idx="28">
                  <c:v>4.867750001649414</c:v>
                </c:pt>
                <c:pt idx="29">
                  <c:v>5.0139767915848985</c:v>
                </c:pt>
                <c:pt idx="30">
                  <c:v>5.1232761714734139</c:v>
                </c:pt>
                <c:pt idx="31">
                  <c:v>5.3448735328536499</c:v>
                </c:pt>
                <c:pt idx="32">
                  <c:v>5.1960511083479828</c:v>
                </c:pt>
                <c:pt idx="33">
                  <c:v>5.4916860684215152</c:v>
                </c:pt>
                <c:pt idx="34">
                  <c:v>6.1752536886355225</c:v>
                </c:pt>
                <c:pt idx="35">
                  <c:v>6.3249599144842339</c:v>
                </c:pt>
                <c:pt idx="36">
                  <c:v>6.3102875516206209</c:v>
                </c:pt>
                <c:pt idx="37">
                  <c:v>6.7519883078986753</c:v>
                </c:pt>
                <c:pt idx="38">
                  <c:v>6.8510380136428877</c:v>
                </c:pt>
                <c:pt idx="39">
                  <c:v>6.7424382731092027</c:v>
                </c:pt>
                <c:pt idx="40">
                  <c:v>6.6572899734272957</c:v>
                </c:pt>
                <c:pt idx="41">
                  <c:v>6.6321916378730608</c:v>
                </c:pt>
                <c:pt idx="42">
                  <c:v>6.1629428498698191</c:v>
                </c:pt>
                <c:pt idx="43">
                  <c:v>5.9853939164283991</c:v>
                </c:pt>
                <c:pt idx="44">
                  <c:v>5.6476998081443153</c:v>
                </c:pt>
                <c:pt idx="45">
                  <c:v>2.5771327787128833</c:v>
                </c:pt>
                <c:pt idx="46">
                  <c:v>2.5388740679402702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A3-421E-A3EF-1239FE84FB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solidFill>
                <a:schemeClr val="tx2"/>
              </a:solidFill>
            </a:ln>
          </c:spPr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Sheet1!$B$4:$AV$4</c:f>
              <c:numCache>
                <c:formatCode>0.0</c:formatCode>
                <c:ptCount val="47"/>
                <c:pt idx="0">
                  <c:v>15.558091880577283</c:v>
                </c:pt>
                <c:pt idx="1">
                  <c:v>17.464079553723014</c:v>
                </c:pt>
                <c:pt idx="2">
                  <c:v>16.569558492066999</c:v>
                </c:pt>
                <c:pt idx="3">
                  <c:v>14.99882306004389</c:v>
                </c:pt>
                <c:pt idx="4">
                  <c:v>13.555005159958721</c:v>
                </c:pt>
                <c:pt idx="5">
                  <c:v>13.720408526809571</c:v>
                </c:pt>
                <c:pt idx="6">
                  <c:v>14.625059064419592</c:v>
                </c:pt>
                <c:pt idx="7">
                  <c:v>14.158042072330788</c:v>
                </c:pt>
                <c:pt idx="8">
                  <c:v>14.242247332077842</c:v>
                </c:pt>
                <c:pt idx="9">
                  <c:v>15.092291300609368</c:v>
                </c:pt>
                <c:pt idx="10">
                  <c:v>15.212910697435017</c:v>
                </c:pt>
                <c:pt idx="11">
                  <c:v>16.053522473700987</c:v>
                </c:pt>
                <c:pt idx="12">
                  <c:v>14.582388451830974</c:v>
                </c:pt>
                <c:pt idx="13">
                  <c:v>17.021520702504102</c:v>
                </c:pt>
                <c:pt idx="14">
                  <c:v>16.62588532393022</c:v>
                </c:pt>
                <c:pt idx="15">
                  <c:v>15.579903307328866</c:v>
                </c:pt>
                <c:pt idx="16">
                  <c:v>14.661962696350123</c:v>
                </c:pt>
                <c:pt idx="17">
                  <c:v>13.180634516570027</c:v>
                </c:pt>
                <c:pt idx="18">
                  <c:v>12.104468908895836</c:v>
                </c:pt>
                <c:pt idx="19">
                  <c:v>13.590490040542923</c:v>
                </c:pt>
                <c:pt idx="20">
                  <c:v>13.811644141401844</c:v>
                </c:pt>
                <c:pt idx="21">
                  <c:v>16.329864785420341</c:v>
                </c:pt>
                <c:pt idx="22">
                  <c:v>18.241492531922194</c:v>
                </c:pt>
                <c:pt idx="23">
                  <c:v>18.717994384542532</c:v>
                </c:pt>
                <c:pt idx="24">
                  <c:v>18.616543100935203</c:v>
                </c:pt>
                <c:pt idx="25">
                  <c:v>20.67259450613161</c:v>
                </c:pt>
                <c:pt idx="26">
                  <c:v>18.217035801075902</c:v>
                </c:pt>
                <c:pt idx="27">
                  <c:v>17.898849543796231</c:v>
                </c:pt>
                <c:pt idx="28">
                  <c:v>17.332249998350584</c:v>
                </c:pt>
                <c:pt idx="29">
                  <c:v>16.8860232084151</c:v>
                </c:pt>
                <c:pt idx="30">
                  <c:v>16.776723828526588</c:v>
                </c:pt>
                <c:pt idx="31">
                  <c:v>16.255126467146354</c:v>
                </c:pt>
                <c:pt idx="32">
                  <c:v>16.103948891652017</c:v>
                </c:pt>
                <c:pt idx="33">
                  <c:v>15.208313931578488</c:v>
                </c:pt>
                <c:pt idx="34">
                  <c:v>12.824746311364478</c:v>
                </c:pt>
                <c:pt idx="35">
                  <c:v>12.475040085515763</c:v>
                </c:pt>
                <c:pt idx="36">
                  <c:v>13.889712448379377</c:v>
                </c:pt>
                <c:pt idx="37">
                  <c:v>13.658483029935983</c:v>
                </c:pt>
                <c:pt idx="38">
                  <c:v>13.926167611212227</c:v>
                </c:pt>
                <c:pt idx="39">
                  <c:v>14.03121296812756</c:v>
                </c:pt>
                <c:pt idx="40">
                  <c:v>13.592746527541195</c:v>
                </c:pt>
                <c:pt idx="41">
                  <c:v>14.424706073325144</c:v>
                </c:pt>
                <c:pt idx="42">
                  <c:v>14.807554070891706</c:v>
                </c:pt>
                <c:pt idx="43">
                  <c:v>14.555230975920633</c:v>
                </c:pt>
                <c:pt idx="44">
                  <c:v>14.741208275541307</c:v>
                </c:pt>
                <c:pt idx="45">
                  <c:v>22.513110357657709</c:v>
                </c:pt>
                <c:pt idx="46">
                  <c:v>22.377974290970588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A3-421E-A3EF-1239FE84FB02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Sosiaaliturvamaksut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6350">
              <a:solidFill>
                <a:schemeClr val="tx2"/>
              </a:solidFill>
            </a:ln>
          </c:spPr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Sheet1!$B$5:$AV$5</c:f>
              <c:numCache>
                <c:formatCode>0.0</c:formatCode>
                <c:ptCount val="47"/>
                <c:pt idx="0">
                  <c:v>7.4</c:v>
                </c:pt>
                <c:pt idx="1">
                  <c:v>8</c:v>
                </c:pt>
                <c:pt idx="2">
                  <c:v>8.5</c:v>
                </c:pt>
                <c:pt idx="3">
                  <c:v>7.4</c:v>
                </c:pt>
                <c:pt idx="4">
                  <c:v>7.8</c:v>
                </c:pt>
                <c:pt idx="5">
                  <c:v>8.1999999999999993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7.8</c:v>
                </c:pt>
                <c:pt idx="10">
                  <c:v>8.6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9.5</c:v>
                </c:pt>
                <c:pt idx="14">
                  <c:v>9.6</c:v>
                </c:pt>
                <c:pt idx="15">
                  <c:v>11</c:v>
                </c:pt>
                <c:pt idx="16">
                  <c:v>12.3</c:v>
                </c:pt>
                <c:pt idx="17">
                  <c:v>13.1</c:v>
                </c:pt>
                <c:pt idx="18">
                  <c:v>13.8</c:v>
                </c:pt>
                <c:pt idx="19">
                  <c:v>14.4</c:v>
                </c:pt>
                <c:pt idx="20">
                  <c:v>13.7</c:v>
                </c:pt>
                <c:pt idx="21">
                  <c:v>13.2</c:v>
                </c:pt>
                <c:pt idx="22">
                  <c:v>12.4</c:v>
                </c:pt>
                <c:pt idx="23">
                  <c:v>12.2</c:v>
                </c:pt>
                <c:pt idx="24">
                  <c:v>12.2</c:v>
                </c:pt>
                <c:pt idx="25">
                  <c:v>11.5</c:v>
                </c:pt>
                <c:pt idx="26">
                  <c:v>11.6</c:v>
                </c:pt>
                <c:pt idx="27">
                  <c:v>11.5</c:v>
                </c:pt>
                <c:pt idx="28">
                  <c:v>11.3</c:v>
                </c:pt>
                <c:pt idx="29">
                  <c:v>11.2</c:v>
                </c:pt>
                <c:pt idx="30">
                  <c:v>11.5</c:v>
                </c:pt>
                <c:pt idx="31">
                  <c:v>11.7</c:v>
                </c:pt>
                <c:pt idx="32">
                  <c:v>11.4</c:v>
                </c:pt>
                <c:pt idx="33">
                  <c:v>11.5</c:v>
                </c:pt>
                <c:pt idx="34">
                  <c:v>12.2</c:v>
                </c:pt>
                <c:pt idx="35">
                  <c:v>12.1</c:v>
                </c:pt>
                <c:pt idx="36">
                  <c:v>12.1</c:v>
                </c:pt>
                <c:pt idx="37">
                  <c:v>12.7</c:v>
                </c:pt>
                <c:pt idx="38">
                  <c:v>12.7</c:v>
                </c:pt>
                <c:pt idx="39">
                  <c:v>12.806528895035157</c:v>
                </c:pt>
                <c:pt idx="40">
                  <c:v>13.091680699261222</c:v>
                </c:pt>
                <c:pt idx="41">
                  <c:v>12.93973053822786</c:v>
                </c:pt>
                <c:pt idx="42">
                  <c:v>12.236567687422681</c:v>
                </c:pt>
                <c:pt idx="43">
                  <c:v>11.927727444968824</c:v>
                </c:pt>
                <c:pt idx="44">
                  <c:v>11.793726069948422</c:v>
                </c:pt>
                <c:pt idx="45">
                  <c:v>11.79843600254492</c:v>
                </c:pt>
                <c:pt idx="46">
                  <c:v>11.756939914615712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A3-421E-A3EF-1239FE84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5120"/>
        <c:axId val="44339200"/>
      </c:areaChart>
      <c:catAx>
        <c:axId val="44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9200"/>
        <c:crosses val="autoZero"/>
        <c:auto val="0"/>
        <c:lblAlgn val="ctr"/>
        <c:lblOffset val="100"/>
        <c:noMultiLvlLbl val="0"/>
      </c:catAx>
      <c:valAx>
        <c:axId val="44339200"/>
        <c:scaling>
          <c:orientation val="minMax"/>
          <c:max val="5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5120"/>
        <c:crosses val="autoZero"/>
        <c:crossBetween val="midCat"/>
        <c:majorUnit val="5"/>
        <c:minorUnit val="1"/>
      </c:valAx>
      <c:spPr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65630640172037E-2"/>
          <c:y val="2.5920438386163227E-2"/>
          <c:w val="0.89040593620632935"/>
          <c:h val="0.88637189014987239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BAE18F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F68C-4370-BC00-482C360AC62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F68C-4370-BC00-482C360AC62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F68C-4370-BC00-482C360AC62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F68C-4370-BC00-482C360AC62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F68C-4370-BC00-482C360AC62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F68C-4370-BC00-482C360AC624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15.3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16.899999999999999</c:v>
                </c:pt>
                <c:pt idx="4">
                  <c:v>16.600000000000001</c:v>
                </c:pt>
                <c:pt idx="5">
                  <c:v>16.7</c:v>
                </c:pt>
                <c:pt idx="6">
                  <c:v>17.399999999999999</c:v>
                </c:pt>
                <c:pt idx="7">
                  <c:v>17.7</c:v>
                </c:pt>
                <c:pt idx="8">
                  <c:v>18</c:v>
                </c:pt>
                <c:pt idx="9">
                  <c:v>18.3</c:v>
                </c:pt>
                <c:pt idx="10">
                  <c:v>19.3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18.5</c:v>
                </c:pt>
                <c:pt idx="14">
                  <c:v>18.3</c:v>
                </c:pt>
                <c:pt idx="15">
                  <c:v>19.8</c:v>
                </c:pt>
                <c:pt idx="16">
                  <c:v>22.2</c:v>
                </c:pt>
                <c:pt idx="17">
                  <c:v>22.7</c:v>
                </c:pt>
                <c:pt idx="18">
                  <c:v>21.7</c:v>
                </c:pt>
                <c:pt idx="19">
                  <c:v>20.7</c:v>
                </c:pt>
                <c:pt idx="20">
                  <c:v>20</c:v>
                </c:pt>
                <c:pt idx="21">
                  <c:v>19.899999999999999</c:v>
                </c:pt>
                <c:pt idx="22">
                  <c:v>19.3</c:v>
                </c:pt>
                <c:pt idx="23">
                  <c:v>18.100000000000001</c:v>
                </c:pt>
                <c:pt idx="24">
                  <c:v>17.600000000000001</c:v>
                </c:pt>
                <c:pt idx="25">
                  <c:v>17.399999999999999</c:v>
                </c:pt>
                <c:pt idx="26">
                  <c:v>17.600000000000001</c:v>
                </c:pt>
                <c:pt idx="27">
                  <c:v>18.3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19.2</c:v>
                </c:pt>
                <c:pt idx="31">
                  <c:v>19.2</c:v>
                </c:pt>
                <c:pt idx="32" formatCode="0.0">
                  <c:v>18.899999999999999</c:v>
                </c:pt>
                <c:pt idx="33" formatCode="0.0">
                  <c:v>20</c:v>
                </c:pt>
                <c:pt idx="34" formatCode="0.0">
                  <c:v>22.3</c:v>
                </c:pt>
                <c:pt idx="35" formatCode="0.0">
                  <c:v>22.4</c:v>
                </c:pt>
                <c:pt idx="36" formatCode="0.0">
                  <c:v>22.6</c:v>
                </c:pt>
                <c:pt idx="37" formatCode="0.0">
                  <c:v>23.4</c:v>
                </c:pt>
                <c:pt idx="38" formatCode="0.0">
                  <c:v>23.8</c:v>
                </c:pt>
                <c:pt idx="39" formatCode="0.0">
                  <c:v>23.8</c:v>
                </c:pt>
                <c:pt idx="40" formatCode="0.0">
                  <c:v>23</c:v>
                </c:pt>
                <c:pt idx="41" formatCode="0.0">
                  <c:v>22.4</c:v>
                </c:pt>
                <c:pt idx="42" formatCode="0.0">
                  <c:v>21.4</c:v>
                </c:pt>
                <c:pt idx="43" formatCode="0.0">
                  <c:v>21</c:v>
                </c:pt>
                <c:pt idx="44" formatCode="0.0">
                  <c:v>20.7</c:v>
                </c:pt>
                <c:pt idx="45" formatCode="0.0">
                  <c:v>11.5</c:v>
                </c:pt>
                <c:pt idx="46" formatCode="0.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C-4370-BC00-482C360AC62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Muut julkisyhteisöt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F68C-4370-BC00-482C360AC624}"/>
              </c:ext>
            </c:extLst>
          </c:dPt>
          <c:dPt>
            <c:idx val="28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F68C-4370-BC00-482C360AC624}"/>
              </c:ext>
            </c:extLst>
          </c:dPt>
          <c:dPt>
            <c:idx val="29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F68C-4370-BC00-482C360AC624}"/>
              </c:ext>
            </c:extLst>
          </c:dPt>
          <c:dPt>
            <c:idx val="3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F68C-4370-BC00-482C360AC624}"/>
              </c:ext>
            </c:extLst>
          </c:dPt>
          <c:dPt>
            <c:idx val="3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F68C-4370-BC00-482C360AC624}"/>
              </c:ext>
            </c:extLst>
          </c:dPt>
          <c:dPt>
            <c:idx val="32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270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F68C-4370-BC00-482C360AC624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Sheet1!$B$3:$AV$3</c:f>
              <c:numCache>
                <c:formatCode>0.00</c:formatCode>
                <c:ptCount val="47"/>
                <c:pt idx="0">
                  <c:v>23.214927999999997</c:v>
                </c:pt>
                <c:pt idx="1">
                  <c:v>23.376862000000003</c:v>
                </c:pt>
                <c:pt idx="2">
                  <c:v>24.505161999999999</c:v>
                </c:pt>
                <c:pt idx="3">
                  <c:v>24.312846999999998</c:v>
                </c:pt>
                <c:pt idx="4">
                  <c:v>23.654558000000002</c:v>
                </c:pt>
                <c:pt idx="5">
                  <c:v>23.300594</c:v>
                </c:pt>
                <c:pt idx="6">
                  <c:v>23.582832000000003</c:v>
                </c:pt>
                <c:pt idx="7">
                  <c:v>24.988707000000002</c:v>
                </c:pt>
                <c:pt idx="8">
                  <c:v>26.333542999999999</c:v>
                </c:pt>
                <c:pt idx="9">
                  <c:v>26.032498</c:v>
                </c:pt>
                <c:pt idx="10">
                  <c:v>26.92287</c:v>
                </c:pt>
                <c:pt idx="11">
                  <c:v>27.201497999999997</c:v>
                </c:pt>
                <c:pt idx="12">
                  <c:v>27.602616999999995</c:v>
                </c:pt>
                <c:pt idx="13">
                  <c:v>27.819409999999998</c:v>
                </c:pt>
                <c:pt idx="14">
                  <c:v>26.081990000000001</c:v>
                </c:pt>
                <c:pt idx="15">
                  <c:v>28.051883999999998</c:v>
                </c:pt>
                <c:pt idx="16">
                  <c:v>34.443130999999994</c:v>
                </c:pt>
                <c:pt idx="17">
                  <c:v>39.035728000000006</c:v>
                </c:pt>
                <c:pt idx="18">
                  <c:v>42.418114000000003</c:v>
                </c:pt>
                <c:pt idx="19">
                  <c:v>41.845169999999996</c:v>
                </c:pt>
                <c:pt idx="20">
                  <c:v>41.052599999999998</c:v>
                </c:pt>
                <c:pt idx="21">
                  <c:v>39.612051999999998</c:v>
                </c:pt>
                <c:pt idx="22">
                  <c:v>36.792759000000004</c:v>
                </c:pt>
                <c:pt idx="23">
                  <c:v>34.264972</c:v>
                </c:pt>
                <c:pt idx="24">
                  <c:v>33.359242999999999</c:v>
                </c:pt>
                <c:pt idx="25">
                  <c:v>30.614471999999999</c:v>
                </c:pt>
                <c:pt idx="26">
                  <c:v>29.738285999999995</c:v>
                </c:pt>
                <c:pt idx="27">
                  <c:v>30.224839999999997</c:v>
                </c:pt>
                <c:pt idx="28">
                  <c:v>30.583448999999998</c:v>
                </c:pt>
                <c:pt idx="29">
                  <c:v>30.407470000000004</c:v>
                </c:pt>
                <c:pt idx="30">
                  <c:v>30.077011000000002</c:v>
                </c:pt>
                <c:pt idx="31">
                  <c:v>29.143124000000004</c:v>
                </c:pt>
                <c:pt idx="32">
                  <c:v>27.899297000000004</c:v>
                </c:pt>
                <c:pt idx="33">
                  <c:v>28.263134000000001</c:v>
                </c:pt>
                <c:pt idx="34">
                  <c:v>32.461392000000004</c:v>
                </c:pt>
                <c:pt idx="35">
                  <c:v>32.365901000000001</c:v>
                </c:pt>
                <c:pt idx="36">
                  <c:v>31.755434000000001</c:v>
                </c:pt>
                <c:pt idx="37">
                  <c:v>32.742608000000004</c:v>
                </c:pt>
                <c:pt idx="38">
                  <c:v>33.799999999999997</c:v>
                </c:pt>
                <c:pt idx="39" formatCode="0.0">
                  <c:v>34.299999999999997</c:v>
                </c:pt>
                <c:pt idx="40" formatCode="0.0">
                  <c:v>33.9</c:v>
                </c:pt>
                <c:pt idx="41" formatCode="0.0">
                  <c:v>33.4</c:v>
                </c:pt>
                <c:pt idx="42" formatCode="0.0">
                  <c:v>32.700000000000003</c:v>
                </c:pt>
                <c:pt idx="43" formatCode="0.0">
                  <c:v>32.1</c:v>
                </c:pt>
                <c:pt idx="44" formatCode="0.0">
                  <c:v>31.500000000000004</c:v>
                </c:pt>
                <c:pt idx="45" formatCode="0.0">
                  <c:v>40.799999999999997</c:v>
                </c:pt>
                <c:pt idx="46" formatCode="0.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8C-4370-BC00-482C360A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9600"/>
        <c:axId val="44335488"/>
      </c:areaChart>
      <c:catAx>
        <c:axId val="443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5488"/>
        <c:crosses val="autoZero"/>
        <c:auto val="0"/>
        <c:lblAlgn val="ctr"/>
        <c:lblOffset val="100"/>
        <c:noMultiLvlLbl val="0"/>
      </c:catAx>
      <c:valAx>
        <c:axId val="44335488"/>
        <c:scaling>
          <c:orientation val="minMax"/>
          <c:max val="7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out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9600"/>
        <c:crosses val="autoZero"/>
        <c:crossBetween val="midCat"/>
        <c:majorUnit val="10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19498644253297E-2"/>
          <c:y val="3.4343469700728331E-2"/>
          <c:w val="0.94158050135574667"/>
          <c:h val="0.86093066321079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Staten</c:v>
                </c:pt>
              </c:strCache>
            </c:strRef>
          </c:tx>
          <c:spPr>
            <a:solidFill>
              <a:srgbClr val="6C91DA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2.843</c:v>
                </c:pt>
                <c:pt idx="1">
                  <c:v>2.7290000000000001</c:v>
                </c:pt>
                <c:pt idx="2">
                  <c:v>1.744</c:v>
                </c:pt>
                <c:pt idx="3">
                  <c:v>3.0230000000000001</c:v>
                </c:pt>
                <c:pt idx="4">
                  <c:v>0.23799999999999999</c:v>
                </c:pt>
                <c:pt idx="5">
                  <c:v>7.3999999999999996E-2</c:v>
                </c:pt>
                <c:pt idx="6">
                  <c:v>0.14799999999999999</c:v>
                </c:pt>
                <c:pt idx="7">
                  <c:v>0.50600000000000001</c:v>
                </c:pt>
                <c:pt idx="8">
                  <c:v>1.75</c:v>
                </c:pt>
                <c:pt idx="9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9-4D8C-AE2A-2B6D61DB63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Socialskyddsfonder</c:v>
                </c:pt>
              </c:strCache>
            </c:strRef>
          </c:tx>
          <c:spPr>
            <a:solidFill>
              <a:srgbClr val="FFAFD7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3.9E-2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2.2480000000000002</c:v>
                </c:pt>
                <c:pt idx="7">
                  <c:v>0</c:v>
                </c:pt>
                <c:pt idx="8">
                  <c:v>4.9000000000000002E-2</c:v>
                </c:pt>
                <c:pt idx="9">
                  <c:v>1.3240000000000001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9-4D8C-AE2A-2B6D61DB63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Kommuner och samkommuner</c:v>
                </c:pt>
              </c:strCache>
            </c:strRef>
          </c:tx>
          <c:spPr>
            <a:solidFill>
              <a:srgbClr val="CCFFCC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3.4740000000000002</c:v>
                </c:pt>
                <c:pt idx="1">
                  <c:v>0</c:v>
                </c:pt>
                <c:pt idx="2">
                  <c:v>0.46400000000000002</c:v>
                </c:pt>
                <c:pt idx="3">
                  <c:v>1.337</c:v>
                </c:pt>
                <c:pt idx="4">
                  <c:v>5.0999999999999997E-2</c:v>
                </c:pt>
                <c:pt idx="5">
                  <c:v>0.151</c:v>
                </c:pt>
                <c:pt idx="6">
                  <c:v>10.531000000000001</c:v>
                </c:pt>
                <c:pt idx="7">
                  <c:v>1.3160000000000001</c:v>
                </c:pt>
                <c:pt idx="8">
                  <c:v>7.7060000000000004</c:v>
                </c:pt>
                <c:pt idx="9">
                  <c:v>8.7850000000000001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9-4D8C-AE2A-2B6D61DB6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71149568"/>
        <c:axId val="171155456"/>
      </c:barChart>
      <c:catAx>
        <c:axId val="1711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1711554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1155456"/>
        <c:scaling>
          <c:orientation val="minMax"/>
          <c:max val="14"/>
          <c:min val="0"/>
        </c:scaling>
        <c:delete val="0"/>
        <c:axPos val="l"/>
        <c:majorGridlines>
          <c:spPr>
            <a:ln w="6347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149568"/>
        <c:crosses val="autoZero"/>
        <c:crossBetween val="between"/>
        <c:majorUnit val="1"/>
        <c:minorUnit val="0.5"/>
      </c:valAx>
      <c:spPr>
        <a:noFill/>
        <a:ln w="1266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009234956741519"/>
          <c:y val="5.4600224531115002E-2"/>
          <c:w val="0.36090866897460161"/>
          <c:h val="0.16161598482969169"/>
        </c:manualLayout>
      </c:layout>
      <c:overlay val="0"/>
      <c:spPr>
        <a:solidFill>
          <a:srgbClr val="FFFFFF"/>
        </a:solidFill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24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015873015873E-2"/>
          <c:y val="2.4002423831316049E-2"/>
          <c:w val="0.9322802835165841"/>
          <c:h val="0.908797870032803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Hälso- och sjukvård</c:v>
                </c:pt>
              </c:strCache>
            </c:strRef>
          </c:tx>
          <c:spPr>
            <a:solidFill>
              <a:srgbClr val="0070C0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Sheet1!$B$2:$AP$2</c:f>
              <c:numCache>
                <c:formatCode>0.00</c:formatCode>
                <c:ptCount val="41"/>
                <c:pt idx="0">
                  <c:v>3.5008618768728961</c:v>
                </c:pt>
                <c:pt idx="1">
                  <c:v>3.7621661978396115</c:v>
                </c:pt>
                <c:pt idx="2">
                  <c:v>3.9328294423056551</c:v>
                </c:pt>
                <c:pt idx="3">
                  <c:v>4.0415530168487184</c:v>
                </c:pt>
                <c:pt idx="4">
                  <c:v>4.2408872736661722</c:v>
                </c:pt>
                <c:pt idx="5">
                  <c:v>4.3549222842562205</c:v>
                </c:pt>
                <c:pt idx="6">
                  <c:v>4.5308019283233616</c:v>
                </c:pt>
                <c:pt idx="7">
                  <c:v>4.7691050542895512</c:v>
                </c:pt>
                <c:pt idx="8">
                  <c:v>4.9714574199274191</c:v>
                </c:pt>
                <c:pt idx="9">
                  <c:v>5.4934557741437979</c:v>
                </c:pt>
                <c:pt idx="10">
                  <c:v>5.9123543145189279</c:v>
                </c:pt>
                <c:pt idx="11">
                  <c:v>6.2991911324988754</c:v>
                </c:pt>
                <c:pt idx="12">
                  <c:v>6.5816620577610649</c:v>
                </c:pt>
                <c:pt idx="13">
                  <c:v>6.6263186135029688</c:v>
                </c:pt>
                <c:pt idx="14">
                  <c:v>6.9173558257339662</c:v>
                </c:pt>
                <c:pt idx="15">
                  <c:v>6.8945879225218381</c:v>
                </c:pt>
                <c:pt idx="16">
                  <c:v>7.1754592645998576</c:v>
                </c:pt>
                <c:pt idx="17">
                  <c:v>6.9806937477922997</c:v>
                </c:pt>
                <c:pt idx="18">
                  <c:v>6.9124366295264625</c:v>
                </c:pt>
                <c:pt idx="19">
                  <c:v>6.4963209031816636</c:v>
                </c:pt>
                <c:pt idx="20">
                  <c:v>6.8033870646766168</c:v>
                </c:pt>
                <c:pt idx="21">
                  <c:v>7.03317302052786</c:v>
                </c:pt>
                <c:pt idx="22">
                  <c:v>7.094551835157759</c:v>
                </c:pt>
                <c:pt idx="23">
                  <c:v>7.1598497652582163</c:v>
                </c:pt>
                <c:pt idx="24">
                  <c:v>7.2702814906067141</c:v>
                </c:pt>
                <c:pt idx="25">
                  <c:v>7.5080279678667061</c:v>
                </c:pt>
                <c:pt idx="26">
                  <c:v>7.7533527713625876</c:v>
                </c:pt>
                <c:pt idx="27">
                  <c:v>8.6293438874230439</c:v>
                </c:pt>
                <c:pt idx="28">
                  <c:v>8.8847175833570837</c:v>
                </c:pt>
                <c:pt idx="29">
                  <c:v>9.0412479293208179</c:v>
                </c:pt>
                <c:pt idx="30">
                  <c:v>9.3311401120896722</c:v>
                </c:pt>
                <c:pt idx="31">
                  <c:v>9.4663327324233837</c:v>
                </c:pt>
                <c:pt idx="32">
                  <c:v>9.4519692384023823</c:v>
                </c:pt>
                <c:pt idx="33">
                  <c:v>9.6732048079189248</c:v>
                </c:pt>
                <c:pt idx="34">
                  <c:v>9.8326699507389161</c:v>
                </c:pt>
                <c:pt idx="35">
                  <c:v>9.9052170916609228</c:v>
                </c:pt>
                <c:pt idx="36">
                  <c:v>10.199209860093271</c:v>
                </c:pt>
                <c:pt idx="37">
                  <c:v>10.521782805429865</c:v>
                </c:pt>
                <c:pt idx="38">
                  <c:v>10.698388287714829</c:v>
                </c:pt>
                <c:pt idx="39">
                  <c:v>10.788122782608697</c:v>
                </c:pt>
                <c:pt idx="40">
                  <c:v>10.531000000000001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A-43B1-B23C-54F0B2B830C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Social trygghet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Sheet1!$B$3:$AP$3</c:f>
              <c:numCache>
                <c:formatCode>0.00</c:formatCode>
                <c:ptCount val="41"/>
                <c:pt idx="0">
                  <c:v>1.3596053224492457</c:v>
                </c:pt>
                <c:pt idx="1">
                  <c:v>1.5111338545695432</c:v>
                </c:pt>
                <c:pt idx="2">
                  <c:v>1.5469501642355103</c:v>
                </c:pt>
                <c:pt idx="3">
                  <c:v>1.6521645833735954</c:v>
                </c:pt>
                <c:pt idx="4">
                  <c:v>1.7794798782574595</c:v>
                </c:pt>
                <c:pt idx="5">
                  <c:v>1.9103738436105795</c:v>
                </c:pt>
                <c:pt idx="6">
                  <c:v>2.0287414471194185</c:v>
                </c:pt>
                <c:pt idx="7">
                  <c:v>2.1594831115257143</c:v>
                </c:pt>
                <c:pt idx="8">
                  <c:v>2.3035906839542788</c:v>
                </c:pt>
                <c:pt idx="9">
                  <c:v>2.680315991476236</c:v>
                </c:pt>
                <c:pt idx="10">
                  <c:v>3.0006339604644228</c:v>
                </c:pt>
                <c:pt idx="11">
                  <c:v>3.2794476553371013</c:v>
                </c:pt>
                <c:pt idx="12">
                  <c:v>3.5150143275869237</c:v>
                </c:pt>
                <c:pt idx="13">
                  <c:v>3.6641220992797217</c:v>
                </c:pt>
                <c:pt idx="14">
                  <c:v>3.9848298884493332</c:v>
                </c:pt>
                <c:pt idx="15">
                  <c:v>4.6486646410938093</c:v>
                </c:pt>
                <c:pt idx="16">
                  <c:v>4.8880036049026687</c:v>
                </c:pt>
                <c:pt idx="17">
                  <c:v>4.6957068173790182</c:v>
                </c:pt>
                <c:pt idx="18">
                  <c:v>4.0866497214484685</c:v>
                </c:pt>
                <c:pt idx="19">
                  <c:v>4.0835408826548072</c:v>
                </c:pt>
                <c:pt idx="20">
                  <c:v>3.918007960199005</c:v>
                </c:pt>
                <c:pt idx="21">
                  <c:v>4.1397986314760509</c:v>
                </c:pt>
                <c:pt idx="22">
                  <c:v>4.6772395363811974</c:v>
                </c:pt>
                <c:pt idx="23">
                  <c:v>4.6895530516431929</c:v>
                </c:pt>
                <c:pt idx="24">
                  <c:v>4.898012319063751</c:v>
                </c:pt>
                <c:pt idx="25">
                  <c:v>5.0072347515620352</c:v>
                </c:pt>
                <c:pt idx="26">
                  <c:v>5.2104613163972289</c:v>
                </c:pt>
                <c:pt idx="27">
                  <c:v>5.5530008795074766</c:v>
                </c:pt>
                <c:pt idx="28">
                  <c:v>5.6346070105443156</c:v>
                </c:pt>
                <c:pt idx="29">
                  <c:v>5.855845941468802</c:v>
                </c:pt>
                <c:pt idx="30">
                  <c:v>6.1418078462770218</c:v>
                </c:pt>
                <c:pt idx="31">
                  <c:v>6.3838161215554985</c:v>
                </c:pt>
                <c:pt idx="32">
                  <c:v>6.6144946663358972</c:v>
                </c:pt>
                <c:pt idx="33">
                  <c:v>6.9305246288003772</c:v>
                </c:pt>
                <c:pt idx="34">
                  <c:v>7.4735862068965515</c:v>
                </c:pt>
                <c:pt idx="35">
                  <c:v>7.6712281185389379</c:v>
                </c:pt>
                <c:pt idx="36">
                  <c:v>7.9226475682878084</c:v>
                </c:pt>
                <c:pt idx="37">
                  <c:v>8.2351945701357447</c:v>
                </c:pt>
                <c:pt idx="38">
                  <c:v>8.494061107574792</c:v>
                </c:pt>
                <c:pt idx="39">
                  <c:v>8.649606749816579</c:v>
                </c:pt>
                <c:pt idx="40">
                  <c:v>8.7850000000000001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A-43B1-B23C-54F0B2B830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Utbildning</c:v>
                </c:pt>
              </c:strCache>
            </c:strRef>
          </c:tx>
          <c:spPr>
            <a:solidFill>
              <a:srgbClr val="CCFFCC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Sheet1!$B$4:$AP$4</c:f>
              <c:numCache>
                <c:formatCode>0.00</c:formatCode>
                <c:ptCount val="41"/>
                <c:pt idx="0">
                  <c:v>3.5232783087125612</c:v>
                </c:pt>
                <c:pt idx="1">
                  <c:v>3.855306360534855</c:v>
                </c:pt>
                <c:pt idx="2">
                  <c:v>4.0996574011937978</c:v>
                </c:pt>
                <c:pt idx="3">
                  <c:v>4.2508974809224913</c:v>
                </c:pt>
                <c:pt idx="4">
                  <c:v>4.3447934846549119</c:v>
                </c:pt>
                <c:pt idx="5">
                  <c:v>4.3549222842562205</c:v>
                </c:pt>
                <c:pt idx="6">
                  <c:v>4.4304172757125047</c:v>
                </c:pt>
                <c:pt idx="7">
                  <c:v>4.4994161816857687</c:v>
                </c:pt>
                <c:pt idx="8">
                  <c:v>4.6700189868818107</c:v>
                </c:pt>
                <c:pt idx="9">
                  <c:v>4.755687728840698</c:v>
                </c:pt>
                <c:pt idx="10">
                  <c:v>5.054858677925985</c:v>
                </c:pt>
                <c:pt idx="11">
                  <c:v>5.4943421478834438</c:v>
                </c:pt>
                <c:pt idx="12">
                  <c:v>5.7710811748861612</c:v>
                </c:pt>
                <c:pt idx="13">
                  <c:v>5.97977107711678</c:v>
                </c:pt>
                <c:pt idx="14">
                  <c:v>6.1706126957603953</c:v>
                </c:pt>
                <c:pt idx="15">
                  <c:v>6.1735852639574631</c:v>
                </c:pt>
                <c:pt idx="16">
                  <c:v>6.1232638788752709</c:v>
                </c:pt>
                <c:pt idx="17">
                  <c:v>5.9530363829035675</c:v>
                </c:pt>
                <c:pt idx="18">
                  <c:v>5.9044073816155995</c:v>
                </c:pt>
                <c:pt idx="19">
                  <c:v>5.8825720150530278</c:v>
                </c:pt>
                <c:pt idx="20">
                  <c:v>6.1721611940298509</c:v>
                </c:pt>
                <c:pt idx="21">
                  <c:v>6.3403714565004892</c:v>
                </c:pt>
                <c:pt idx="22">
                  <c:v>6.3336027044430141</c:v>
                </c:pt>
                <c:pt idx="23">
                  <c:v>6.3859323943661979</c:v>
                </c:pt>
                <c:pt idx="24">
                  <c:v>6.3202044964582695</c:v>
                </c:pt>
                <c:pt idx="25">
                  <c:v>6.5901761380541499</c:v>
                </c:pt>
                <c:pt idx="26">
                  <c:v>6.8203198614318712</c:v>
                </c:pt>
                <c:pt idx="27">
                  <c:v>7.3868408091468778</c:v>
                </c:pt>
                <c:pt idx="28">
                  <c:v>7.4415765175263626</c:v>
                </c:pt>
                <c:pt idx="29">
                  <c:v>7.5487868580894535</c:v>
                </c:pt>
                <c:pt idx="30">
                  <c:v>7.5908134507606091</c:v>
                </c:pt>
                <c:pt idx="31">
                  <c:v>7.499731135719804</c:v>
                </c:pt>
                <c:pt idx="32">
                  <c:v>7.6023125775241871</c:v>
                </c:pt>
                <c:pt idx="33">
                  <c:v>7.706797077539477</c:v>
                </c:pt>
                <c:pt idx="34">
                  <c:v>7.882167487684729</c:v>
                </c:pt>
                <c:pt idx="35">
                  <c:v>7.8816526533425222</c:v>
                </c:pt>
                <c:pt idx="36">
                  <c:v>7.8699493670886076</c:v>
                </c:pt>
                <c:pt idx="37">
                  <c:v>7.8864796380090496</c:v>
                </c:pt>
                <c:pt idx="38">
                  <c:v>7.8526008911521323</c:v>
                </c:pt>
                <c:pt idx="39">
                  <c:v>7.8249471264367827</c:v>
                </c:pt>
                <c:pt idx="40">
                  <c:v>7.7060000000000004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A-43B1-B23C-54F0B2B830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Övriga uppgifter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Sheet1!$B$5:$AP$5</c:f>
              <c:numCache>
                <c:formatCode>0.00</c:formatCode>
                <c:ptCount val="41"/>
                <c:pt idx="0">
                  <c:v>2.420974638683818</c:v>
                </c:pt>
                <c:pt idx="1">
                  <c:v>2.6584117464604757</c:v>
                </c:pt>
                <c:pt idx="2">
                  <c:v>2.8137251439268178</c:v>
                </c:pt>
                <c:pt idx="3">
                  <c:v>2.7598829526272692</c:v>
                </c:pt>
                <c:pt idx="4">
                  <c:v>2.839873726824647</c:v>
                </c:pt>
                <c:pt idx="5">
                  <c:v>3.0018422115842665</c:v>
                </c:pt>
                <c:pt idx="6">
                  <c:v>3.2851687120553059</c:v>
                </c:pt>
                <c:pt idx="7">
                  <c:v>3.2707787584158892</c:v>
                </c:pt>
                <c:pt idx="8">
                  <c:v>3.4692740504146364</c:v>
                </c:pt>
                <c:pt idx="9">
                  <c:v>3.6194483099636221</c:v>
                </c:pt>
                <c:pt idx="10">
                  <c:v>3.84291015091513</c:v>
                </c:pt>
                <c:pt idx="11">
                  <c:v>4.0250248155041097</c:v>
                </c:pt>
                <c:pt idx="12">
                  <c:v>4.2428140759353239</c:v>
                </c:pt>
                <c:pt idx="13">
                  <c:v>4.2746915403514594</c:v>
                </c:pt>
                <c:pt idx="14">
                  <c:v>4.3190989077437356</c:v>
                </c:pt>
                <c:pt idx="15">
                  <c:v>4.3638685909608812</c:v>
                </c:pt>
                <c:pt idx="16">
                  <c:v>4.2720843547224234</c:v>
                </c:pt>
                <c:pt idx="17">
                  <c:v>3.8776043800777109</c:v>
                </c:pt>
                <c:pt idx="18">
                  <c:v>3.7578008356545967</c:v>
                </c:pt>
                <c:pt idx="19">
                  <c:v>3.8968183373246665</c:v>
                </c:pt>
                <c:pt idx="20">
                  <c:v>4.1903323383084583</c:v>
                </c:pt>
                <c:pt idx="21">
                  <c:v>4.4583636363636368</c:v>
                </c:pt>
                <c:pt idx="22">
                  <c:v>4.6497353509336774</c:v>
                </c:pt>
                <c:pt idx="23">
                  <c:v>4.6702422535211268</c:v>
                </c:pt>
                <c:pt idx="24">
                  <c:v>4.7723098244533411</c:v>
                </c:pt>
                <c:pt idx="25">
                  <c:v>4.6443302588515314</c:v>
                </c:pt>
                <c:pt idx="26">
                  <c:v>4.8802690531177833</c:v>
                </c:pt>
                <c:pt idx="27">
                  <c:v>5.1787194371152152</c:v>
                </c:pt>
                <c:pt idx="28">
                  <c:v>5.2302029068110576</c:v>
                </c:pt>
                <c:pt idx="29">
                  <c:v>5.4378520154610719</c:v>
                </c:pt>
                <c:pt idx="30">
                  <c:v>5.3970392313851079</c:v>
                </c:pt>
                <c:pt idx="31">
                  <c:v>5.3754591810455832</c:v>
                </c:pt>
                <c:pt idx="32">
                  <c:v>5.7326405358471835</c:v>
                </c:pt>
                <c:pt idx="33">
                  <c:v>5.9562691491868955</c:v>
                </c:pt>
                <c:pt idx="34">
                  <c:v>6.0830738916256157</c:v>
                </c:pt>
                <c:pt idx="35">
                  <c:v>6.1023115093039282</c:v>
                </c:pt>
                <c:pt idx="36">
                  <c:v>6.2426289140572955</c:v>
                </c:pt>
                <c:pt idx="37">
                  <c:v>6.319819004524887</c:v>
                </c:pt>
                <c:pt idx="38">
                  <c:v>6.2514678548695093</c:v>
                </c:pt>
                <c:pt idx="39">
                  <c:v>6.3038784349408541</c:v>
                </c:pt>
                <c:pt idx="40">
                  <c:v>6.7930000000000001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A-43B1-B23C-54F0B2B83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2622592"/>
        <c:axId val="172624512"/>
      </c:barChart>
      <c:catAx>
        <c:axId val="1726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accent1"/>
                </a:solidFill>
                <a:latin typeface="Arial Narrow" pitchFamily="34" charset="0"/>
                <a:ea typeface="Arial"/>
                <a:cs typeface="Arial"/>
              </a:defRPr>
            </a:pPr>
            <a:endParaRPr lang="fi-FI"/>
          </a:p>
        </c:txPr>
        <c:crossAx val="172624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4512"/>
        <c:scaling>
          <c:orientation val="minMax"/>
          <c:max val="35"/>
          <c:min val="0"/>
        </c:scaling>
        <c:delete val="0"/>
        <c:axPos val="l"/>
        <c:majorGridlines>
          <c:spPr>
            <a:ln w="6338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2622592"/>
        <c:crosses val="autoZero"/>
        <c:crossBetween val="between"/>
        <c:majorUnit val="5"/>
        <c:minorUnit val="1"/>
      </c:valAx>
      <c:spPr>
        <a:solidFill>
          <a:schemeClr val="bg1">
            <a:lumMod val="95000"/>
          </a:schemeClr>
        </a:solidFill>
        <a:ln w="15871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30933104459442"/>
          <c:y val="5.1758174357741042E-2"/>
          <c:w val="0.22778885288176118"/>
          <c:h val="0.19933497599404923"/>
        </c:manualLayout>
      </c:layout>
      <c:overlay val="0"/>
      <c:spPr>
        <a:solidFill>
          <a:schemeClr val="bg1"/>
        </a:solidFill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31441565701543E-2"/>
          <c:y val="4.6568627450980393E-2"/>
          <c:w val="0.84849888055823208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Md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47-4EE2-BB44-26279E5F752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47-4EE2-BB44-26279E5F752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47-4EE2-BB44-26279E5F752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47-4EE2-BB44-26279E5F752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B47-4EE2-BB44-26279E5F752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B47-4EE2-BB44-26279E5F752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B47-4EE2-BB44-26279E5F752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B47-4EE2-BB44-26279E5F752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B47-4EE2-BB44-26279E5F752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B47-4EE2-BB44-26279E5F752C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8434-4AE5-B938-347D8A21BD22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7.9015839999999997</c:v>
                </c:pt>
                <c:pt idx="1">
                  <c:v>8.7447549999999996</c:v>
                </c:pt>
                <c:pt idx="2">
                  <c:v>9.840859</c:v>
                </c:pt>
                <c:pt idx="3">
                  <c:v>9.7691199999999991</c:v>
                </c:pt>
                <c:pt idx="4">
                  <c:v>8.8990080000000003</c:v>
                </c:pt>
                <c:pt idx="5">
                  <c:v>9.5932080000000006</c:v>
                </c:pt>
                <c:pt idx="6">
                  <c:v>14.203806999999999</c:v>
                </c:pt>
                <c:pt idx="7">
                  <c:v>27.848893</c:v>
                </c:pt>
                <c:pt idx="8">
                  <c:v>43.029704000000002</c:v>
                </c:pt>
                <c:pt idx="9">
                  <c:v>51.721656000000003</c:v>
                </c:pt>
                <c:pt idx="10">
                  <c:v>60.121296999999998</c:v>
                </c:pt>
                <c:pt idx="11">
                  <c:v>66.120896999999999</c:v>
                </c:pt>
                <c:pt idx="12">
                  <c:v>69.770070000000004</c:v>
                </c:pt>
                <c:pt idx="13">
                  <c:v>69.795803000000006</c:v>
                </c:pt>
                <c:pt idx="14">
                  <c:v>68.052018000000004</c:v>
                </c:pt>
                <c:pt idx="15">
                  <c:v>63.434697999999997</c:v>
                </c:pt>
                <c:pt idx="16">
                  <c:v>61.759559000000003</c:v>
                </c:pt>
                <c:pt idx="17">
                  <c:v>59.252955</c:v>
                </c:pt>
                <c:pt idx="18">
                  <c:v>63.319670000000002</c:v>
                </c:pt>
                <c:pt idx="19">
                  <c:v>63.788325</c:v>
                </c:pt>
                <c:pt idx="20">
                  <c:v>60.043748999999998</c:v>
                </c:pt>
                <c:pt idx="21">
                  <c:v>58.904026000000002</c:v>
                </c:pt>
                <c:pt idx="22">
                  <c:v>56.068083999999999</c:v>
                </c:pt>
                <c:pt idx="23">
                  <c:v>54.381959999999999</c:v>
                </c:pt>
                <c:pt idx="24">
                  <c:v>64.281006000000005</c:v>
                </c:pt>
                <c:pt idx="25">
                  <c:v>75.151732999999993</c:v>
                </c:pt>
                <c:pt idx="26" formatCode="0.0">
                  <c:v>79.660841000000005</c:v>
                </c:pt>
                <c:pt idx="27" formatCode="0.0">
                  <c:v>83.909546000000006</c:v>
                </c:pt>
                <c:pt idx="28" formatCode="0.0">
                  <c:v>89.738039999999998</c:v>
                </c:pt>
                <c:pt idx="29" formatCode="0.0">
                  <c:v>95.134461999999985</c:v>
                </c:pt>
                <c:pt idx="30" formatCode="0.0">
                  <c:v>97.805623999999995</c:v>
                </c:pt>
                <c:pt idx="31" formatCode="0.0">
                  <c:v>102.417125</c:v>
                </c:pt>
                <c:pt idx="32" formatCode="0.0">
                  <c:v>106.80936300000002</c:v>
                </c:pt>
                <c:pt idx="33" formatCode="0.0">
                  <c:v>110.31020000000001</c:v>
                </c:pt>
                <c:pt idx="34" formatCode="0.0">
                  <c:v>112.93801400000001</c:v>
                </c:pt>
                <c:pt idx="35" formatCode="0.0">
                  <c:v>114.98049399999999</c:v>
                </c:pt>
                <c:pt idx="36" formatCode="0.0">
                  <c:v>118.02475900000002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2164864"/>
        <c:axId val="1821666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av BNP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EB47-4EE2-BB44-26279E5F752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EB47-4EE2-BB44-26279E5F752C}"/>
              </c:ext>
            </c:extLst>
          </c:dPt>
          <c:dPt>
            <c:idx val="28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EB47-4EE2-BB44-26279E5F752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EB47-4EE2-BB44-26279E5F752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EB47-4EE2-BB44-26279E5F752C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EB47-4EE2-BB44-26279E5F752C}"/>
              </c:ext>
            </c:extLst>
          </c:dPt>
          <c:dPt>
            <c:idx val="32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EB47-4EE2-BB44-26279E5F752C}"/>
              </c:ext>
            </c:extLst>
          </c:dPt>
          <c:dPt>
            <c:idx val="33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EB47-4EE2-BB44-26279E5F752C}"/>
              </c:ext>
            </c:extLst>
          </c:dPt>
          <c:dPt>
            <c:idx val="34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EB47-4EE2-BB44-26279E5F752C}"/>
              </c:ext>
            </c:extLst>
          </c:dPt>
          <c:dPt>
            <c:idx val="35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EB47-4EE2-BB44-26279E5F752C}"/>
              </c:ext>
            </c:extLst>
          </c:dPt>
          <c:dPt>
            <c:idx val="36"/>
            <c:bubble3D val="0"/>
            <c:spPr>
              <a:ln w="1587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8434-4AE5-B938-347D8A21BD22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13.6</c:v>
                </c:pt>
                <c:pt idx="1">
                  <c:v>13.9</c:v>
                </c:pt>
                <c:pt idx="2">
                  <c:v>14.5</c:v>
                </c:pt>
                <c:pt idx="3">
                  <c:v>12.7</c:v>
                </c:pt>
                <c:pt idx="4">
                  <c:v>10.4</c:v>
                </c:pt>
                <c:pt idx="5">
                  <c:v>10.5</c:v>
                </c:pt>
                <c:pt idx="6">
                  <c:v>16.3</c:v>
                </c:pt>
                <c:pt idx="7">
                  <c:v>32.799999999999997</c:v>
                </c:pt>
                <c:pt idx="8">
                  <c:v>50.2</c:v>
                </c:pt>
                <c:pt idx="9">
                  <c:v>57</c:v>
                </c:pt>
                <c:pt idx="10">
                  <c:v>61</c:v>
                </c:pt>
                <c:pt idx="11">
                  <c:v>64.8</c:v>
                </c:pt>
                <c:pt idx="12">
                  <c:v>63</c:v>
                </c:pt>
                <c:pt idx="13">
                  <c:v>58</c:v>
                </c:pt>
                <c:pt idx="14">
                  <c:v>53.6</c:v>
                </c:pt>
                <c:pt idx="15">
                  <c:v>46.6</c:v>
                </c:pt>
                <c:pt idx="16">
                  <c:v>42.8</c:v>
                </c:pt>
                <c:pt idx="17">
                  <c:v>40</c:v>
                </c:pt>
                <c:pt idx="18">
                  <c:v>41.78</c:v>
                </c:pt>
                <c:pt idx="19">
                  <c:v>40.25</c:v>
                </c:pt>
                <c:pt idx="20">
                  <c:v>36.53</c:v>
                </c:pt>
                <c:pt idx="21">
                  <c:v>34.119999999999997</c:v>
                </c:pt>
                <c:pt idx="22">
                  <c:v>30.05</c:v>
                </c:pt>
                <c:pt idx="23">
                  <c:v>28.07</c:v>
                </c:pt>
                <c:pt idx="24">
                  <c:v>35.51</c:v>
                </c:pt>
                <c:pt idx="25">
                  <c:v>40.17</c:v>
                </c:pt>
                <c:pt idx="26" formatCode="0.0">
                  <c:v>40.4</c:v>
                </c:pt>
                <c:pt idx="27">
                  <c:v>42</c:v>
                </c:pt>
                <c:pt idx="28">
                  <c:v>44.3</c:v>
                </c:pt>
                <c:pt idx="29">
                  <c:v>46.3</c:v>
                </c:pt>
                <c:pt idx="30" formatCode="0.0">
                  <c:v>47.6</c:v>
                </c:pt>
                <c:pt idx="31" formatCode="0.0">
                  <c:v>47.5</c:v>
                </c:pt>
                <c:pt idx="32" formatCode="0.0">
                  <c:v>47.7</c:v>
                </c:pt>
                <c:pt idx="33">
                  <c:v>47.5</c:v>
                </c:pt>
                <c:pt idx="34">
                  <c:v>46.9</c:v>
                </c:pt>
                <c:pt idx="35">
                  <c:v>46.3</c:v>
                </c:pt>
                <c:pt idx="36">
                  <c:v>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68192"/>
        <c:axId val="182169984"/>
      </c:lineChart>
      <c:catAx>
        <c:axId val="182164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6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2166656"/>
        <c:scaling>
          <c:orientation val="minMax"/>
          <c:max val="13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4864"/>
        <c:crosses val="autoZero"/>
        <c:crossBetween val="between"/>
        <c:majorUnit val="10"/>
        <c:minorUnit val="5"/>
      </c:valAx>
      <c:catAx>
        <c:axId val="18216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169984"/>
        <c:crosses val="autoZero"/>
        <c:auto val="0"/>
        <c:lblAlgn val="ctr"/>
        <c:lblOffset val="100"/>
        <c:noMultiLvlLbl val="0"/>
      </c:catAx>
      <c:valAx>
        <c:axId val="182169984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8192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422615251937603"/>
          <c:y val="0.14152929040551959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5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9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6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8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3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1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03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1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22.9.2017/MP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1" r:id="rId1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22.9.2017/MP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236296" y="4948014"/>
            <a:ext cx="1390911" cy="1278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50848"/>
              </p:ext>
            </p:extLst>
          </p:nvPr>
        </p:nvGraphicFramePr>
        <p:xfrm>
          <a:off x="899592" y="827486"/>
          <a:ext cx="7452828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8035311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8537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224028" y="123478"/>
            <a:ext cx="7128391" cy="61494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fi-FI" sz="1800" b="0" dirty="0" err="1">
                <a:solidFill>
                  <a:srgbClr val="002060"/>
                </a:solidFill>
              </a:rPr>
              <a:t>Förändring</a:t>
            </a:r>
            <a:r>
              <a:rPr lang="fi-FI" sz="1800" b="0" dirty="0">
                <a:solidFill>
                  <a:srgbClr val="002060"/>
                </a:solidFill>
              </a:rPr>
              <a:t> i BNP </a:t>
            </a:r>
            <a:r>
              <a:rPr lang="fi-FI" sz="1800" b="0" dirty="0" err="1">
                <a:solidFill>
                  <a:srgbClr val="002060"/>
                </a:solidFill>
              </a:rPr>
              <a:t>och</a:t>
            </a:r>
            <a:r>
              <a:rPr lang="fi-FI" sz="1800" b="0" dirty="0">
                <a:solidFill>
                  <a:srgbClr val="002060"/>
                </a:solidFill>
              </a:rPr>
              <a:t> </a:t>
            </a:r>
            <a:r>
              <a:rPr lang="fi-FI" sz="1800" b="0" dirty="0" err="1">
                <a:solidFill>
                  <a:srgbClr val="002060"/>
                </a:solidFill>
              </a:rPr>
              <a:t>antalet</a:t>
            </a:r>
            <a:r>
              <a:rPr lang="fi-FI" sz="1800" b="0" dirty="0">
                <a:solidFill>
                  <a:srgbClr val="002060"/>
                </a:solidFill>
              </a:rPr>
              <a:t> </a:t>
            </a:r>
            <a:r>
              <a:rPr lang="fi-FI" sz="1800" b="0" dirty="0" err="1">
                <a:solidFill>
                  <a:srgbClr val="002060"/>
                </a:solidFill>
              </a:rPr>
              <a:t>sysselsatta</a:t>
            </a:r>
            <a:r>
              <a:rPr lang="fi-FI" sz="1800" b="0" dirty="0">
                <a:solidFill>
                  <a:srgbClr val="002060"/>
                </a:solidFill>
              </a:rPr>
              <a:t> (15-74 </a:t>
            </a:r>
            <a:r>
              <a:rPr lang="fi-FI" sz="1800" b="0" dirty="0" err="1">
                <a:solidFill>
                  <a:srgbClr val="002060"/>
                </a:solidFill>
              </a:rPr>
              <a:t>åringar</a:t>
            </a:r>
            <a:r>
              <a:rPr lang="fi-FI" sz="1800" b="0" dirty="0">
                <a:solidFill>
                  <a:srgbClr val="002060"/>
                </a:solidFill>
              </a:rPr>
              <a:t>) </a:t>
            </a:r>
          </a:p>
          <a:p>
            <a:pPr algn="ctr"/>
            <a:r>
              <a:rPr lang="fi-FI" sz="1800" b="0" dirty="0" smtClean="0">
                <a:solidFill>
                  <a:srgbClr val="002060"/>
                </a:solidFill>
              </a:rPr>
              <a:t>1985-2021,  </a:t>
            </a:r>
            <a:r>
              <a:rPr lang="fi-FI" sz="1800" b="0" dirty="0">
                <a:solidFill>
                  <a:srgbClr val="002060"/>
                </a:solidFill>
              </a:rPr>
              <a:t>%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97038" y="4731990"/>
            <a:ext cx="34785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00" dirty="0"/>
              <a:t>Källa: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1985–2016 </a:t>
            </a:r>
            <a:r>
              <a:rPr lang="fi-FI" sz="800" dirty="0"/>
              <a:t>Statistikcentralen, </a:t>
            </a:r>
            <a:r>
              <a:rPr lang="fi-FI" sz="800" dirty="0" err="1"/>
              <a:t>prognos</a:t>
            </a:r>
            <a:r>
              <a:rPr lang="fi-FI" sz="800" dirty="0"/>
              <a:t> 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 smtClean="0"/>
              <a:t>FM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1514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444208" y="4941059"/>
            <a:ext cx="1369565" cy="1552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defTabSz="34290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796"/>
              </p:ext>
            </p:extLst>
          </p:nvPr>
        </p:nvGraphicFramePr>
        <p:xfrm>
          <a:off x="899592" y="611983"/>
          <a:ext cx="7560840" cy="381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8" name="Suorakulmio 1"/>
          <p:cNvSpPr>
            <a:spLocks noChangeArrowheads="1"/>
          </p:cNvSpPr>
          <p:nvPr/>
        </p:nvSpPr>
        <p:spPr bwMode="auto">
          <a:xfrm>
            <a:off x="8082390" y="735548"/>
            <a:ext cx="540060" cy="154817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422" y="95288"/>
            <a:ext cx="6522893" cy="7109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v-FI" sz="2000" b="0" kern="0" spc="0" dirty="0">
                <a:solidFill>
                  <a:schemeClr val="accent1"/>
                </a:solidFill>
              </a:rPr>
              <a:t>Kommunernas och samkommunernas </a:t>
            </a:r>
            <a:r>
              <a:rPr lang="sv-FI" sz="2000" b="0" kern="0" spc="0" dirty="0" smtClean="0">
                <a:solidFill>
                  <a:schemeClr val="accent1"/>
                </a:solidFill>
              </a:rPr>
              <a:t>lånestock</a:t>
            </a:r>
            <a:br>
              <a:rPr lang="sv-FI" sz="2000" b="0" kern="0" spc="0" dirty="0" smtClean="0">
                <a:solidFill>
                  <a:schemeClr val="accent1"/>
                </a:solidFill>
              </a:rPr>
            </a:br>
            <a:r>
              <a:rPr lang="sv-FI" sz="2000" b="0" kern="0" spc="0" dirty="0" smtClean="0">
                <a:solidFill>
                  <a:schemeClr val="accent1"/>
                </a:solidFill>
              </a:rPr>
              <a:t> </a:t>
            </a:r>
            <a:r>
              <a:rPr lang="sv-FI" sz="2000" b="0" kern="0" spc="0" dirty="0" smtClean="0">
                <a:solidFill>
                  <a:schemeClr val="accent1"/>
                </a:solidFill>
              </a:rPr>
              <a:t>1985-2021</a:t>
            </a:r>
            <a:endParaRPr lang="fi-FI" sz="2000" b="0" dirty="0">
              <a:solidFill>
                <a:schemeClr val="accent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9593" y="411510"/>
            <a:ext cx="562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70C0"/>
                </a:solidFill>
              </a:rPr>
              <a:t>Md €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17043" y="411510"/>
            <a:ext cx="587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av</a:t>
            </a:r>
            <a:b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BNP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148064" y="4691310"/>
            <a:ext cx="40918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>
                <a:solidFill>
                  <a:schemeClr val="tx1"/>
                </a:solidFill>
              </a:rPr>
              <a:t>Källa: </a:t>
            </a:r>
            <a:r>
              <a:rPr lang="fi-FI" sz="800" dirty="0" err="1">
                <a:solidFill>
                  <a:schemeClr val="tx1"/>
                </a:solidFill>
              </a:rPr>
              <a:t>Åren</a:t>
            </a:r>
            <a:r>
              <a:rPr lang="fi-FI" sz="800" dirty="0">
                <a:solidFill>
                  <a:schemeClr val="tx1"/>
                </a:solidFill>
              </a:rPr>
              <a:t> </a:t>
            </a:r>
            <a:r>
              <a:rPr lang="fi-FI" sz="800" dirty="0" smtClean="0">
                <a:solidFill>
                  <a:schemeClr val="tx1"/>
                </a:solidFill>
              </a:rPr>
              <a:t>1985–2016 </a:t>
            </a:r>
            <a:r>
              <a:rPr lang="fi-FI" sz="800" dirty="0">
                <a:solidFill>
                  <a:schemeClr val="tx1"/>
                </a:solidFill>
              </a:rPr>
              <a:t>Statistikcentralen, prognos för </a:t>
            </a:r>
            <a:r>
              <a:rPr lang="fi-FI" sz="800" dirty="0" err="1">
                <a:solidFill>
                  <a:schemeClr val="tx1"/>
                </a:solidFill>
              </a:rPr>
              <a:t>åren</a:t>
            </a:r>
            <a:r>
              <a:rPr lang="fi-FI" sz="800" dirty="0">
                <a:solidFill>
                  <a:schemeClr val="tx1"/>
                </a:solidFill>
              </a:rPr>
              <a:t>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>
                <a:solidFill>
                  <a:schemeClr val="tx1"/>
                </a:solidFill>
              </a:rPr>
              <a:t>FM</a:t>
            </a:r>
            <a:endParaRPr lang="fi-FI" sz="800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659521" y="4944939"/>
            <a:ext cx="1337072" cy="198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dirty="0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93753"/>
              </p:ext>
            </p:extLst>
          </p:nvPr>
        </p:nvGraphicFramePr>
        <p:xfrm>
          <a:off x="629562" y="515509"/>
          <a:ext cx="7938882" cy="404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8087004" y="626373"/>
            <a:ext cx="427434" cy="17617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597" y="51470"/>
            <a:ext cx="6064747" cy="45290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FI" sz="2000" b="0" kern="0" spc="0" dirty="0">
                <a:solidFill>
                  <a:schemeClr val="accent1"/>
                </a:solidFill>
              </a:rPr>
              <a:t>Offentliga sektorns  totala skuld </a:t>
            </a:r>
            <a:r>
              <a:rPr lang="sv-FI" sz="2000" b="0" kern="0" spc="0" dirty="0" smtClean="0">
                <a:solidFill>
                  <a:schemeClr val="accent1"/>
                </a:solidFill>
              </a:rPr>
              <a:t>1985-2021</a:t>
            </a:r>
            <a:endParaRPr lang="fi-FI" sz="2000" b="0" kern="0" spc="0" dirty="0">
              <a:solidFill>
                <a:schemeClr val="accent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5576" y="267494"/>
            <a:ext cx="562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70C0"/>
                </a:solidFill>
              </a:rPr>
              <a:t>Md €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28384" y="267494"/>
            <a:ext cx="587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av</a:t>
            </a:r>
            <a:b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BNP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12755" y="4738023"/>
            <a:ext cx="43433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>
                <a:solidFill>
                  <a:schemeClr val="tx1"/>
                </a:solidFill>
              </a:rPr>
              <a:t>Källa: </a:t>
            </a:r>
            <a:r>
              <a:rPr lang="fi-FI" sz="800" dirty="0" err="1">
                <a:solidFill>
                  <a:schemeClr val="tx1"/>
                </a:solidFill>
              </a:rPr>
              <a:t>Åren</a:t>
            </a:r>
            <a:r>
              <a:rPr lang="fi-FI" sz="800" dirty="0">
                <a:solidFill>
                  <a:schemeClr val="tx1"/>
                </a:solidFill>
              </a:rPr>
              <a:t> </a:t>
            </a:r>
            <a:r>
              <a:rPr lang="fi-FI" sz="800" dirty="0" smtClean="0">
                <a:solidFill>
                  <a:schemeClr val="tx1"/>
                </a:solidFill>
              </a:rPr>
              <a:t>1985–2016 </a:t>
            </a:r>
            <a:r>
              <a:rPr lang="fi-FI" sz="800" dirty="0">
                <a:solidFill>
                  <a:schemeClr val="tx1"/>
                </a:solidFill>
              </a:rPr>
              <a:t>Statistikcentralen, prognos för </a:t>
            </a:r>
            <a:r>
              <a:rPr lang="fi-FI" sz="800" dirty="0" err="1">
                <a:solidFill>
                  <a:schemeClr val="tx1"/>
                </a:solidFill>
              </a:rPr>
              <a:t>åren</a:t>
            </a:r>
            <a:r>
              <a:rPr lang="fi-FI" sz="800" dirty="0">
                <a:solidFill>
                  <a:schemeClr val="tx1"/>
                </a:solidFill>
              </a:rPr>
              <a:t>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>
                <a:solidFill>
                  <a:schemeClr val="tx1"/>
                </a:solidFill>
              </a:rPr>
              <a:t>FM</a:t>
            </a:r>
            <a:endParaRPr lang="fi-FI" sz="800" dirty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339855" y="4980280"/>
            <a:ext cx="1390911" cy="1278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347"/>
              </p:ext>
            </p:extLst>
          </p:nvPr>
        </p:nvGraphicFramePr>
        <p:xfrm>
          <a:off x="791580" y="827486"/>
          <a:ext cx="7560840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906519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35311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188" y="155792"/>
            <a:ext cx="5676031" cy="641574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FI" sz="1800" b="0" kern="0" spc="0" dirty="0">
                <a:solidFill>
                  <a:srgbClr val="002060"/>
                </a:solidFill>
              </a:rPr>
              <a:t>Förändring i BNP och arbetslöshetsgraden</a:t>
            </a:r>
            <a:br>
              <a:rPr lang="sv-FI" sz="1800" b="0" kern="0" spc="0" dirty="0">
                <a:solidFill>
                  <a:srgbClr val="002060"/>
                </a:solidFill>
              </a:rPr>
            </a:br>
            <a:r>
              <a:rPr lang="sv-FI" sz="1800" b="0" kern="0" spc="0" dirty="0" smtClean="0">
                <a:solidFill>
                  <a:srgbClr val="002060"/>
                </a:solidFill>
              </a:rPr>
              <a:t>1985-2021, </a:t>
            </a:r>
            <a:r>
              <a:rPr lang="sv-FI" sz="1800" b="0" kern="0" spc="0" dirty="0">
                <a:solidFill>
                  <a:srgbClr val="002060"/>
                </a:solidFill>
              </a:rPr>
              <a:t>%</a:t>
            </a:r>
            <a:endParaRPr lang="fi-FI" sz="1800" b="0" dirty="0">
              <a:solidFill>
                <a:srgbClr val="00206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97038" y="4731990"/>
            <a:ext cx="34785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00" dirty="0"/>
              <a:t>Källa: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1985–2016 </a:t>
            </a:r>
            <a:r>
              <a:rPr lang="fi-FI" sz="800" dirty="0"/>
              <a:t>Statistikcentralen, </a:t>
            </a:r>
            <a:r>
              <a:rPr lang="fi-FI" sz="800" dirty="0" err="1"/>
              <a:t>prognos</a:t>
            </a:r>
            <a:r>
              <a:rPr lang="fi-FI" sz="800" dirty="0"/>
              <a:t> 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 smtClean="0"/>
              <a:t>FM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9295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17601" y="4934704"/>
            <a:ext cx="1390911" cy="208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81756"/>
              </p:ext>
            </p:extLst>
          </p:nvPr>
        </p:nvGraphicFramePr>
        <p:xfrm>
          <a:off x="737574" y="827486"/>
          <a:ext cx="7560840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035311" y="594122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45587" y="586819"/>
            <a:ext cx="13967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4" y="123478"/>
            <a:ext cx="6899102" cy="56554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FI" sz="1800" b="0" kern="0" spc="0" dirty="0">
                <a:solidFill>
                  <a:srgbClr val="002060"/>
                </a:solidFill>
              </a:rPr>
              <a:t>Förändring i BNP och det allmänna förtjänstnivåindexet</a:t>
            </a:r>
            <a:br>
              <a:rPr lang="sv-FI" sz="1800" b="0" kern="0" spc="0" dirty="0">
                <a:solidFill>
                  <a:srgbClr val="002060"/>
                </a:solidFill>
              </a:rPr>
            </a:br>
            <a:r>
              <a:rPr lang="sv-FI" sz="1800" b="0" kern="0" spc="0" dirty="0" smtClean="0">
                <a:solidFill>
                  <a:srgbClr val="002060"/>
                </a:solidFill>
              </a:rPr>
              <a:t>1985-2021, </a:t>
            </a:r>
            <a:r>
              <a:rPr lang="sv-FI" sz="1800" b="0" kern="0" spc="0" dirty="0">
                <a:solidFill>
                  <a:srgbClr val="002060"/>
                </a:solidFill>
              </a:rPr>
              <a:t>%</a:t>
            </a:r>
            <a:endParaRPr lang="fi-FI" sz="1800" b="0" dirty="0">
              <a:solidFill>
                <a:srgbClr val="00206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97038" y="4731990"/>
            <a:ext cx="34785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00" dirty="0"/>
              <a:t>Källa: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1985–2016 </a:t>
            </a:r>
            <a:r>
              <a:rPr lang="fi-FI" sz="800" dirty="0"/>
              <a:t>Statistikcentralen, </a:t>
            </a:r>
            <a:r>
              <a:rPr lang="fi-FI" sz="800" dirty="0" err="1"/>
              <a:t>prognos</a:t>
            </a:r>
            <a:r>
              <a:rPr lang="fi-FI" sz="800" dirty="0"/>
              <a:t> 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 smtClean="0"/>
              <a:t>FM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483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87724" y="4948014"/>
            <a:ext cx="1337072" cy="118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24716"/>
              </p:ext>
            </p:extLst>
          </p:nvPr>
        </p:nvGraphicFramePr>
        <p:xfrm>
          <a:off x="845586" y="827486"/>
          <a:ext cx="7344816" cy="359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7855879" y="615099"/>
            <a:ext cx="11849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89016" y="600959"/>
            <a:ext cx="126600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26571"/>
            <a:ext cx="5243983" cy="641574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FI" sz="1800" b="0" kern="0" spc="0" dirty="0">
                <a:solidFill>
                  <a:srgbClr val="002060"/>
                </a:solidFill>
              </a:rPr>
              <a:t>Förändring i BNP och konsumentprisindex</a:t>
            </a:r>
            <a:br>
              <a:rPr lang="sv-FI" sz="1800" b="0" kern="0" spc="0" dirty="0">
                <a:solidFill>
                  <a:srgbClr val="002060"/>
                </a:solidFill>
              </a:rPr>
            </a:br>
            <a:r>
              <a:rPr lang="sv-FI" sz="1800" b="0" kern="0" spc="0" dirty="0" smtClean="0">
                <a:solidFill>
                  <a:srgbClr val="002060"/>
                </a:solidFill>
              </a:rPr>
              <a:t>1985-2021, </a:t>
            </a:r>
            <a:r>
              <a:rPr lang="sv-FI" sz="1800" b="0" kern="0" spc="0" dirty="0">
                <a:solidFill>
                  <a:srgbClr val="002060"/>
                </a:solidFill>
              </a:rPr>
              <a:t>%</a:t>
            </a:r>
            <a:endParaRPr lang="fi-FI" sz="1800" b="0" dirty="0">
              <a:solidFill>
                <a:srgbClr val="00206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97038" y="4731990"/>
            <a:ext cx="34785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00" dirty="0"/>
              <a:t>Källa: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1985–2016 </a:t>
            </a:r>
            <a:r>
              <a:rPr lang="fi-FI" sz="800" dirty="0"/>
              <a:t>Statistikcentralen, </a:t>
            </a:r>
            <a:r>
              <a:rPr lang="fi-FI" sz="800" dirty="0" err="1"/>
              <a:t>prognos</a:t>
            </a:r>
            <a:r>
              <a:rPr lang="fi-FI" sz="800" dirty="0"/>
              <a:t> 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 smtClean="0"/>
              <a:t>FM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224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446212" y="5004945"/>
            <a:ext cx="1337072" cy="10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35612"/>
              </p:ext>
            </p:extLst>
          </p:nvPr>
        </p:nvGraphicFramePr>
        <p:xfrm>
          <a:off x="845586" y="684136"/>
          <a:ext cx="7452828" cy="374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8089316" y="483518"/>
            <a:ext cx="183126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123977" y="3615866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5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8026193" y="29839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15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8026193" y="201180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30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8026193" y="136372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40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8026193" y="69954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50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8114748" y="3878927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0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99592" y="510303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939244" y="1061469"/>
            <a:ext cx="228600" cy="28575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sz="1350" kern="0">
              <a:solidFill>
                <a:sysClr val="windowText" lastClr="000000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8026193" y="329183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10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8026193" y="233583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25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8026193" y="16877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35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8026193" y="102357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45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8026193" y="265987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20</a:t>
            </a:r>
          </a:p>
        </p:txBody>
      </p:sp>
      <p:cxnSp>
        <p:nvCxnSpPr>
          <p:cNvPr id="27" name="Suora yhdysviiva 26"/>
          <p:cNvCxnSpPr/>
          <p:nvPr/>
        </p:nvCxnSpPr>
        <p:spPr>
          <a:xfrm>
            <a:off x="1277634" y="2124000"/>
            <a:ext cx="6777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1223628" y="2448000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1223628" y="2772000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1223628" y="3075806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1285316" y="3723878"/>
            <a:ext cx="6804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1223628" y="1486869"/>
            <a:ext cx="6831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1277634" y="3402000"/>
            <a:ext cx="6777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1277634" y="1810869"/>
            <a:ext cx="6777000" cy="0"/>
          </a:xfrm>
          <a:prstGeom prst="line">
            <a:avLst/>
          </a:prstGeom>
          <a:ln w="31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97038" y="4731990"/>
            <a:ext cx="34785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800" dirty="0"/>
              <a:t>Källa: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1985–2016 </a:t>
            </a:r>
            <a:r>
              <a:rPr lang="fi-FI" sz="800" dirty="0"/>
              <a:t>Statistikcentralen, </a:t>
            </a:r>
            <a:r>
              <a:rPr lang="fi-FI" sz="800" dirty="0" err="1"/>
              <a:t>prognos</a:t>
            </a:r>
            <a:r>
              <a:rPr lang="fi-FI" sz="800" dirty="0"/>
              <a:t>  </a:t>
            </a:r>
            <a:r>
              <a:rPr lang="fi-FI" sz="800" dirty="0" smtClean="0">
                <a:solidFill>
                  <a:schemeClr val="tx1"/>
                </a:solidFill>
              </a:rPr>
              <a:t>2017–2021 </a:t>
            </a:r>
            <a:r>
              <a:rPr lang="fi-FI" sz="800" dirty="0" smtClean="0"/>
              <a:t>FM</a:t>
            </a:r>
            <a:endParaRPr lang="fi-FI" sz="1100" dirty="0"/>
          </a:p>
        </p:txBody>
      </p:sp>
      <p:sp>
        <p:nvSpPr>
          <p:cNvPr id="46" name="Tekstiruutu 45"/>
          <p:cNvSpPr txBox="1"/>
          <p:nvPr/>
        </p:nvSpPr>
        <p:spPr>
          <a:xfrm>
            <a:off x="3563888" y="2438767"/>
            <a:ext cx="4302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300" dirty="0"/>
              <a:t> Statens övriga skatteinkomster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555776" y="854591"/>
            <a:ext cx="11063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kern="0" dirty="0"/>
              <a:t>Skattegrad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635896" y="3590895"/>
            <a:ext cx="388843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kern="0" dirty="0"/>
              <a:t>Kommunernas skatteinkomster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635896" y="3158847"/>
            <a:ext cx="267573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kern="0" dirty="0"/>
              <a:t>Statsandelar till kommunerna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3622303" y="1491630"/>
            <a:ext cx="19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/>
              <a:t>Socialskyddsavgifter</a:t>
            </a:r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71" y="51470"/>
            <a:ext cx="7243729" cy="687755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sv-SE" sz="2000" dirty="0">
                <a:solidFill>
                  <a:srgbClr val="002060"/>
                </a:solidFill>
              </a:rPr>
              <a:t>Skattegrad (skatter till offentliga </a:t>
            </a:r>
            <a:r>
              <a:rPr lang="sv-SE" sz="2000" dirty="0" smtClean="0">
                <a:solidFill>
                  <a:srgbClr val="002060"/>
                </a:solidFill>
              </a:rPr>
              <a:t>samfund, av </a:t>
            </a:r>
            <a:r>
              <a:rPr lang="sv-SE" sz="2000" dirty="0">
                <a:solidFill>
                  <a:srgbClr val="002060"/>
                </a:solidFill>
              </a:rPr>
              <a:t>BNP</a:t>
            </a:r>
            <a:r>
              <a:rPr lang="sv-SE" sz="2000" dirty="0" smtClean="0">
                <a:solidFill>
                  <a:srgbClr val="002060"/>
                </a:solidFill>
              </a:rPr>
              <a:t>)</a:t>
            </a:r>
            <a:br>
              <a:rPr lang="sv-SE" sz="2000" dirty="0" smtClean="0">
                <a:solidFill>
                  <a:srgbClr val="002060"/>
                </a:solidFill>
              </a:rPr>
            </a:br>
            <a:r>
              <a:rPr lang="sv-SE" sz="2000" dirty="0" smtClean="0">
                <a:solidFill>
                  <a:srgbClr val="002060"/>
                </a:solidFill>
              </a:rPr>
              <a:t> </a:t>
            </a:r>
            <a:r>
              <a:rPr lang="sv-SE" sz="2000" dirty="0">
                <a:solidFill>
                  <a:srgbClr val="002060"/>
                </a:solidFill>
              </a:rPr>
              <a:t>åren </a:t>
            </a:r>
            <a:r>
              <a:rPr lang="sv-SE" sz="2000" dirty="0" smtClean="0">
                <a:solidFill>
                  <a:srgbClr val="002060"/>
                </a:solidFill>
              </a:rPr>
              <a:t>1975-2021</a:t>
            </a:r>
            <a:endParaRPr lang="fi-FI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926797" y="4931900"/>
            <a:ext cx="1337072" cy="162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02813"/>
              </p:ext>
            </p:extLst>
          </p:nvPr>
        </p:nvGraphicFramePr>
        <p:xfrm>
          <a:off x="683568" y="916071"/>
          <a:ext cx="7704856" cy="357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172400" y="681540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48" name="Suora yhdysviiva 47"/>
          <p:cNvCxnSpPr/>
          <p:nvPr/>
        </p:nvCxnSpPr>
        <p:spPr>
          <a:xfrm>
            <a:off x="1115616" y="2813400"/>
            <a:ext cx="6948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>
            <a:off x="1152352" y="3267000"/>
            <a:ext cx="6912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1152352" y="3715200"/>
            <a:ext cx="6912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>
            <a:off x="1115616" y="1908000"/>
            <a:ext cx="6948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8080199" y="267976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30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8080199" y="224771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40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8080199" y="132961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60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8177982" y="4029913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0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8080199" y="35817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10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8080199" y="312792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20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8080199" y="8975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70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8080199" y="177777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/>
              <a:t>50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88116" y="681540"/>
            <a:ext cx="155492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25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25" name="Suora yhdysviiva 24"/>
          <p:cNvCxnSpPr/>
          <p:nvPr/>
        </p:nvCxnSpPr>
        <p:spPr>
          <a:xfrm>
            <a:off x="1115616" y="2362500"/>
            <a:ext cx="6948000" cy="0"/>
          </a:xfrm>
          <a:prstGeom prst="line">
            <a:avLst/>
          </a:prstGeom>
          <a:ln w="635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95536" y="195486"/>
            <a:ext cx="8586375" cy="63016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Lokalförvaltningens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andel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av de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offentliga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samfundens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totala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 smtClean="0">
                <a:solidFill>
                  <a:srgbClr val="002060"/>
                </a:solidFill>
                <a:ea typeface="+mj-ea"/>
              </a:rPr>
              <a:t>utgifter</a:t>
            </a:r>
            <a:endParaRPr lang="fi-FI" sz="1800" b="0" kern="0" spc="0" dirty="0" smtClean="0">
              <a:solidFill>
                <a:srgbClr val="002060"/>
              </a:solidFill>
              <a:ea typeface="+mj-ea"/>
            </a:endParaRPr>
          </a:p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b="0" kern="0" spc="0" dirty="0" smtClean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err="1">
                <a:solidFill>
                  <a:srgbClr val="002060"/>
                </a:solidFill>
                <a:ea typeface="+mj-ea"/>
              </a:rPr>
              <a:t>åren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 </a:t>
            </a:r>
            <a:r>
              <a:rPr lang="fi-FI" sz="1800" b="0" kern="0" spc="0" dirty="0" smtClean="0">
                <a:solidFill>
                  <a:srgbClr val="002060"/>
                </a:solidFill>
                <a:ea typeface="+mj-ea"/>
              </a:rPr>
              <a:t>1975-2021, % </a:t>
            </a:r>
            <a:r>
              <a:rPr lang="fi-FI" sz="1800" b="0" kern="0" spc="0" dirty="0">
                <a:solidFill>
                  <a:srgbClr val="002060"/>
                </a:solidFill>
                <a:ea typeface="+mj-ea"/>
              </a:rPr>
              <a:t>av BNP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3309761" y="2311881"/>
            <a:ext cx="32064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300" dirty="0">
                <a:solidFill>
                  <a:srgbClr val="002060"/>
                </a:solidFill>
              </a:rPr>
              <a:t>Övriga offentliga samfund</a:t>
            </a:r>
          </a:p>
          <a:p>
            <a:pPr algn="l"/>
            <a:r>
              <a:rPr lang="fi-FI" sz="1300" dirty="0">
                <a:solidFill>
                  <a:srgbClr val="002060"/>
                </a:solidFill>
              </a:rPr>
              <a:t>(staten </a:t>
            </a:r>
            <a:r>
              <a:rPr lang="fi-FI" sz="1300" dirty="0" err="1">
                <a:solidFill>
                  <a:srgbClr val="002060"/>
                </a:solidFill>
              </a:rPr>
              <a:t>och</a:t>
            </a:r>
            <a:r>
              <a:rPr lang="fi-FI" sz="1300" dirty="0">
                <a:solidFill>
                  <a:srgbClr val="002060"/>
                </a:solidFill>
              </a:rPr>
              <a:t> </a:t>
            </a:r>
            <a:r>
              <a:rPr lang="fi-FI" sz="1300" dirty="0" err="1" smtClean="0">
                <a:solidFill>
                  <a:srgbClr val="002060"/>
                </a:solidFill>
              </a:rPr>
              <a:t>socialskyddsfonderna</a:t>
            </a:r>
            <a:r>
              <a:rPr lang="fi-FI" sz="1300" dirty="0" smtClean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fi-FI" sz="1300" dirty="0">
                <a:solidFill>
                  <a:srgbClr val="002060"/>
                </a:solidFill>
              </a:rPr>
              <a:t> </a:t>
            </a:r>
            <a:r>
              <a:rPr lang="fi-FI" sz="1300" dirty="0" smtClean="0">
                <a:solidFill>
                  <a:srgbClr val="002060"/>
                </a:solidFill>
              </a:rPr>
              <a:t> </a:t>
            </a:r>
            <a:r>
              <a:rPr lang="fi-FI" sz="1300" dirty="0" err="1" smtClean="0">
                <a:solidFill>
                  <a:srgbClr val="002060"/>
                </a:solidFill>
              </a:rPr>
              <a:t>åren</a:t>
            </a:r>
            <a:r>
              <a:rPr lang="fi-FI" sz="1300" dirty="0" smtClean="0">
                <a:solidFill>
                  <a:srgbClr val="002060"/>
                </a:solidFill>
              </a:rPr>
              <a:t> 2019-2021 </a:t>
            </a:r>
            <a:r>
              <a:rPr lang="fi-FI" sz="1300" dirty="0" err="1" smtClean="0">
                <a:solidFill>
                  <a:srgbClr val="002060"/>
                </a:solidFill>
              </a:rPr>
              <a:t>även</a:t>
            </a:r>
            <a:r>
              <a:rPr lang="fi-FI" sz="1300" dirty="0" smtClean="0">
                <a:solidFill>
                  <a:srgbClr val="002060"/>
                </a:solidFill>
              </a:rPr>
              <a:t> </a:t>
            </a:r>
            <a:r>
              <a:rPr lang="fi-FI" sz="1300" dirty="0" err="1" smtClean="0">
                <a:solidFill>
                  <a:srgbClr val="002060"/>
                </a:solidFill>
              </a:rPr>
              <a:t>landskapen</a:t>
            </a:r>
            <a:r>
              <a:rPr lang="fi-FI" sz="1300" dirty="0" smtClean="0">
                <a:solidFill>
                  <a:srgbClr val="002060"/>
                </a:solidFill>
              </a:rPr>
              <a:t>)</a:t>
            </a:r>
            <a:endParaRPr lang="fi-FI" sz="1300" dirty="0">
              <a:solidFill>
                <a:srgbClr val="002060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3275856" y="3503498"/>
            <a:ext cx="17298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" dirty="0"/>
              <a:t>Lokalförvaltningen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234607" y="4731990"/>
            <a:ext cx="351385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800" dirty="0" err="1"/>
              <a:t>Källa</a:t>
            </a:r>
            <a:r>
              <a:rPr lang="fi-FI" sz="800" dirty="0"/>
              <a:t>: </a:t>
            </a:r>
            <a:r>
              <a:rPr lang="fi-FI" sz="800" dirty="0" err="1"/>
              <a:t>Åren</a:t>
            </a:r>
            <a:r>
              <a:rPr lang="fi-FI" sz="800" dirty="0"/>
              <a:t> </a:t>
            </a:r>
            <a:r>
              <a:rPr lang="fi-FI" sz="800" dirty="0" smtClean="0"/>
              <a:t>1975–2016 </a:t>
            </a:r>
            <a:r>
              <a:rPr lang="fi-FI" sz="800" dirty="0" err="1"/>
              <a:t>Statistikcentralen</a:t>
            </a:r>
            <a:r>
              <a:rPr lang="fi-FI" sz="800" dirty="0"/>
              <a:t>, </a:t>
            </a:r>
            <a:r>
              <a:rPr lang="fi-FI" sz="800" dirty="0" err="1"/>
              <a:t>prognos</a:t>
            </a:r>
            <a:r>
              <a:rPr lang="fi-FI" sz="800" dirty="0"/>
              <a:t> </a:t>
            </a:r>
            <a:r>
              <a:rPr lang="fi-FI" sz="800" dirty="0" smtClean="0"/>
              <a:t>2017–2021 </a:t>
            </a:r>
            <a:r>
              <a:rPr lang="fi-FI" sz="800" dirty="0"/>
              <a:t>FM </a:t>
            </a:r>
          </a:p>
        </p:txBody>
      </p:sp>
    </p:spTree>
    <p:extLst>
      <p:ext uri="{BB962C8B-B14F-4D97-AF65-F5344CB8AC3E}">
        <p14:creationId xmlns:p14="http://schemas.microsoft.com/office/powerpoint/2010/main" val="25570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7069354" y="4901356"/>
            <a:ext cx="1337072" cy="154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4961"/>
              </p:ext>
            </p:extLst>
          </p:nvPr>
        </p:nvGraphicFramePr>
        <p:xfrm>
          <a:off x="1007604" y="555526"/>
          <a:ext cx="7398822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6408204" y="3696150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72 %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812360" y="2553749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82 %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146453" y="2661761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81 %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5688291" y="2283719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81 %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556071" y="2886060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55 %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951820" y="3491667"/>
            <a:ext cx="4700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25" dirty="0"/>
              <a:t>21 %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3636063" y="3093808"/>
            <a:ext cx="4956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31 %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56071" y="1745600"/>
            <a:ext cx="4187014" cy="4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100" kern="0" dirty="0"/>
              <a:t>Offentliga konsumtionsutgifter sammanlagt </a:t>
            </a:r>
            <a:r>
              <a:rPr lang="sv-FI" sz="1100" kern="0" dirty="0" smtClean="0"/>
              <a:t>51,1 </a:t>
            </a:r>
            <a:r>
              <a:rPr lang="sv-FI" sz="1100" kern="0" dirty="0"/>
              <a:t>md €</a:t>
            </a:r>
          </a:p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100" kern="0" dirty="0"/>
              <a:t>därav: </a:t>
            </a:r>
          </a:p>
          <a:p>
            <a:pPr algn="l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100" kern="0" dirty="0"/>
              <a:t> -kommuner och samkommuner </a:t>
            </a:r>
            <a:r>
              <a:rPr lang="sv-FI" sz="1100" kern="0" dirty="0" smtClean="0"/>
              <a:t>33,8 </a:t>
            </a:r>
            <a:r>
              <a:rPr lang="sv-FI" sz="1100" kern="0" dirty="0"/>
              <a:t>md € (</a:t>
            </a:r>
            <a:r>
              <a:rPr lang="sv-FI" sz="1100" kern="0" dirty="0" smtClean="0"/>
              <a:t>66,2 </a:t>
            </a:r>
            <a:r>
              <a:rPr lang="sv-FI" sz="1100" kern="0" dirty="0"/>
              <a:t>%)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355" y="72385"/>
            <a:ext cx="7195361" cy="5474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2000" kern="0" spc="0" dirty="0">
                <a:solidFill>
                  <a:sysClr val="windowText" lastClr="000000"/>
                </a:solidFill>
              </a:rPr>
              <a:t/>
            </a:r>
            <a:br>
              <a:rPr lang="sv-FI" sz="2000" kern="0" spc="0" dirty="0">
                <a:solidFill>
                  <a:sysClr val="windowText" lastClr="000000"/>
                </a:solidFill>
              </a:rPr>
            </a:br>
            <a:r>
              <a:rPr lang="sv-FI" sz="1800" b="0" kern="0" spc="0" dirty="0">
                <a:solidFill>
                  <a:sysClr val="windowText" lastClr="000000"/>
                </a:solidFill>
              </a:rPr>
              <a:t>Offentliga konsumtionsutgifter enligt uppgift år </a:t>
            </a:r>
            <a:r>
              <a:rPr lang="sv-FI" sz="1800" b="0" kern="0" spc="0" dirty="0" smtClean="0">
                <a:solidFill>
                  <a:sysClr val="windowText" lastClr="000000"/>
                </a:solidFill>
              </a:rPr>
              <a:t>2015, </a:t>
            </a:r>
            <a:r>
              <a:rPr lang="sv-FI" sz="1800" b="0" kern="0" spc="0" dirty="0">
                <a:solidFill>
                  <a:sysClr val="windowText" lastClr="000000"/>
                </a:solidFill>
              </a:rPr>
              <a:t>md €</a:t>
            </a:r>
            <a:br>
              <a:rPr lang="sv-FI" sz="1800" b="0" kern="0" spc="0" dirty="0">
                <a:solidFill>
                  <a:sysClr val="windowText" lastClr="000000"/>
                </a:solidFill>
              </a:rPr>
            </a:br>
            <a:r>
              <a:rPr lang="sv-FI" sz="1200" b="0" kern="0" spc="0" dirty="0">
                <a:solidFill>
                  <a:sysClr val="windowText" lastClr="000000"/>
                </a:solidFill>
              </a:rPr>
              <a:t>Källa: Statistikcentralen</a:t>
            </a:r>
            <a:endParaRPr lang="fi-FI" sz="1200" b="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95736" y="4083918"/>
            <a:ext cx="642439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Försvar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77566" y="4083918"/>
            <a:ext cx="69829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Närings-livfrågor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16732" y="4083918"/>
            <a:ext cx="67900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Allmän offentlig förvalt-</a:t>
            </a:r>
          </a:p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ning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430810" y="4083919"/>
            <a:ext cx="66147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 Fritid, kultur, religion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843808" y="4083918"/>
            <a:ext cx="78397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Samhäll-skydd och rätts-skipning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283968" y="4083918"/>
            <a:ext cx="5251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Miljö-skydd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875373" y="4083918"/>
            <a:ext cx="84875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Bostads-försörjning och samh.-utveckl.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164288" y="4083918"/>
            <a:ext cx="57606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Utbild-ning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812360" y="4083918"/>
            <a:ext cx="703563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Social trygghet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724128" y="4083919"/>
            <a:ext cx="684076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900" dirty="0">
                <a:solidFill>
                  <a:schemeClr val="tx1"/>
                </a:solidFill>
              </a:rPr>
              <a:t>Hälso- och sjukvård</a:t>
            </a:r>
          </a:p>
        </p:txBody>
      </p:sp>
    </p:spTree>
    <p:extLst>
      <p:ext uri="{BB962C8B-B14F-4D97-AF65-F5344CB8AC3E}">
        <p14:creationId xmlns:p14="http://schemas.microsoft.com/office/powerpoint/2010/main" val="36829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61416"/>
              </p:ext>
            </p:extLst>
          </p:nvPr>
        </p:nvGraphicFramePr>
        <p:xfrm>
          <a:off x="683568" y="653885"/>
          <a:ext cx="7668852" cy="378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8082391" y="411510"/>
            <a:ext cx="5581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25" dirty="0" smtClean="0">
                <a:solidFill>
                  <a:srgbClr val="002E63"/>
                </a:solidFill>
                <a:cs typeface="Arial" charset="0"/>
              </a:rPr>
              <a:t>md </a:t>
            </a:r>
            <a:r>
              <a:rPr lang="fi-FI" sz="1125" dirty="0">
                <a:solidFill>
                  <a:srgbClr val="002E63"/>
                </a:solidFill>
                <a:cs typeface="Arial" charset="0"/>
              </a:rPr>
              <a:t>€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340000" y="358223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5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8242217" y="30962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10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242217" y="26075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15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242217" y="21053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20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242217" y="16085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25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8242217" y="62033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35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340000" y="402991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0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83569" y="411510"/>
            <a:ext cx="5581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25" dirty="0" smtClean="0">
                <a:solidFill>
                  <a:srgbClr val="002E63"/>
                </a:solidFill>
                <a:cs typeface="Arial" charset="0"/>
              </a:rPr>
              <a:t>md </a:t>
            </a:r>
            <a:r>
              <a:rPr lang="fi-FI" sz="1125" dirty="0">
                <a:solidFill>
                  <a:srgbClr val="002E63"/>
                </a:solidFill>
                <a:cs typeface="Arial" charset="0"/>
              </a:rPr>
              <a:t>€</a:t>
            </a:r>
          </a:p>
        </p:txBody>
      </p:sp>
      <p:cxnSp>
        <p:nvCxnSpPr>
          <p:cNvPr id="6" name="Suora yhdysviiva 5"/>
          <p:cNvCxnSpPr/>
          <p:nvPr/>
        </p:nvCxnSpPr>
        <p:spPr>
          <a:xfrm>
            <a:off x="6541200" y="714837"/>
            <a:ext cx="0" cy="351000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4098600" y="719430"/>
            <a:ext cx="0" cy="351000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3995936" y="1233576"/>
            <a:ext cx="7184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>
                <a:cs typeface="Arial" charset="0"/>
              </a:rPr>
              <a:t>-3,2 %/</a:t>
            </a:r>
          </a:p>
          <a:p>
            <a:pPr algn="l"/>
            <a:r>
              <a:rPr lang="fi-FI" sz="1050" dirty="0">
                <a:cs typeface="Arial" charset="0"/>
              </a:rPr>
              <a:t> </a:t>
            </a:r>
            <a:r>
              <a:rPr lang="fi-FI" sz="1050" dirty="0" err="1" smtClean="0">
                <a:cs typeface="Arial" charset="0"/>
              </a:rPr>
              <a:t>år</a:t>
            </a:r>
            <a:endParaRPr lang="fi-FI" sz="1050" dirty="0">
              <a:cs typeface="Arial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943807" y="1950028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>
                <a:cs typeface="Arial" charset="0"/>
              </a:rPr>
              <a:t>+4,7 % / </a:t>
            </a:r>
            <a:r>
              <a:rPr lang="fi-FI" sz="1050" dirty="0" err="1" smtClean="0">
                <a:cs typeface="Arial" charset="0"/>
              </a:rPr>
              <a:t>år</a:t>
            </a:r>
            <a:endParaRPr lang="fi-FI" sz="1050" dirty="0">
              <a:cs typeface="Arial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6642329" y="733658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>
                <a:cs typeface="Arial" charset="0"/>
              </a:rPr>
              <a:t>+1,6 % / </a:t>
            </a:r>
            <a:r>
              <a:rPr lang="fi-FI" sz="1050" dirty="0" err="1" smtClean="0">
                <a:cs typeface="Arial" charset="0"/>
              </a:rPr>
              <a:t>år</a:t>
            </a:r>
            <a:endParaRPr lang="fi-FI" sz="1050" dirty="0">
              <a:cs typeface="Arial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4914137" y="977920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50" dirty="0">
                <a:cs typeface="Arial" charset="0"/>
              </a:rPr>
              <a:t>+3,1 % / </a:t>
            </a:r>
            <a:r>
              <a:rPr lang="fi-FI" sz="1050" dirty="0" err="1" smtClean="0">
                <a:cs typeface="Arial" charset="0"/>
              </a:rPr>
              <a:t>år</a:t>
            </a:r>
            <a:endParaRPr lang="fi-FI" sz="1050" dirty="0">
              <a:cs typeface="Arial" charset="0"/>
            </a:endParaRPr>
          </a:p>
        </p:txBody>
      </p:sp>
      <p:cxnSp>
        <p:nvCxnSpPr>
          <p:cNvPr id="21" name="Suora yhdysviiva 20"/>
          <p:cNvCxnSpPr/>
          <p:nvPr/>
        </p:nvCxnSpPr>
        <p:spPr>
          <a:xfrm>
            <a:off x="4626006" y="714837"/>
            <a:ext cx="0" cy="351000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8242217" y="108593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rgbClr val="002E63"/>
                </a:solidFill>
                <a:cs typeface="Arial" charset="0"/>
              </a:rPr>
              <a:t>30</a:t>
            </a:r>
          </a:p>
        </p:txBody>
      </p:sp>
      <p:sp>
        <p:nvSpPr>
          <p:cNvPr id="23" name="Päivämäärän paikkamerkki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z="800" smtClean="0"/>
              <a:t>22.9.2017/MP</a:t>
            </a:r>
            <a:endParaRPr lang="fi-FI" sz="8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115616" y="51215"/>
            <a:ext cx="7290031" cy="64738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defRPr/>
            </a:pPr>
            <a:r>
              <a:rPr lang="sv-FI" sz="1800" b="0" dirty="0">
                <a:solidFill>
                  <a:schemeClr val="tx2"/>
                </a:solidFill>
              </a:rPr>
              <a:t>Lokalförvaltningens konsumtionsutgifter enligt uppgift</a:t>
            </a:r>
            <a:br>
              <a:rPr lang="sv-FI" sz="1800" b="0" dirty="0">
                <a:solidFill>
                  <a:schemeClr val="tx2"/>
                </a:solidFill>
              </a:rPr>
            </a:br>
            <a:r>
              <a:rPr lang="sv-FI" sz="1800" b="0" dirty="0">
                <a:solidFill>
                  <a:schemeClr val="tx2"/>
                </a:solidFill>
              </a:rPr>
              <a:t>åren </a:t>
            </a:r>
            <a:r>
              <a:rPr lang="sv-FI" sz="1800" b="0" dirty="0" smtClean="0">
                <a:solidFill>
                  <a:schemeClr val="tx2"/>
                </a:solidFill>
              </a:rPr>
              <a:t>1975–2015, </a:t>
            </a:r>
            <a:r>
              <a:rPr lang="sv-FI" sz="1800" b="0" dirty="0">
                <a:solidFill>
                  <a:schemeClr val="tx2"/>
                </a:solidFill>
              </a:rPr>
              <a:t>md € (</a:t>
            </a:r>
            <a:r>
              <a:rPr lang="sv-FI" sz="1800" b="0" dirty="0" smtClean="0">
                <a:solidFill>
                  <a:schemeClr val="tx2"/>
                </a:solidFill>
              </a:rPr>
              <a:t>2015 </a:t>
            </a:r>
            <a:r>
              <a:rPr lang="sv-FI" sz="1800" b="0" dirty="0">
                <a:solidFill>
                  <a:schemeClr val="tx2"/>
                </a:solidFill>
              </a:rPr>
              <a:t>års priser</a:t>
            </a:r>
            <a:r>
              <a:rPr lang="sv-FI" sz="1800" b="0" baseline="30000" dirty="0">
                <a:solidFill>
                  <a:schemeClr val="tx2"/>
                </a:solidFill>
              </a:rPr>
              <a:t>1</a:t>
            </a:r>
            <a:r>
              <a:rPr lang="sv-FI" sz="1800" b="0" dirty="0">
                <a:solidFill>
                  <a:schemeClr val="tx2"/>
                </a:solidFill>
              </a:rPr>
              <a:t>)</a:t>
            </a:r>
            <a:endParaRPr lang="fi-FI" sz="1800" b="0" dirty="0">
              <a:solidFill>
                <a:schemeClr val="tx2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043608" y="4429150"/>
            <a:ext cx="4224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900" dirty="0"/>
              <a:t>1) </a:t>
            </a:r>
            <a:r>
              <a:rPr lang="fi-FI" sz="900" dirty="0" err="1"/>
              <a:t>Prisindex</a:t>
            </a:r>
            <a:r>
              <a:rPr lang="fi-FI" sz="900" dirty="0"/>
              <a:t> för </a:t>
            </a:r>
            <a:r>
              <a:rPr lang="fi-FI" sz="900" dirty="0" err="1"/>
              <a:t>offentliga</a:t>
            </a:r>
            <a:r>
              <a:rPr lang="fi-FI" sz="900" dirty="0"/>
              <a:t> </a:t>
            </a:r>
            <a:r>
              <a:rPr lang="fi-FI" sz="900" dirty="0" err="1"/>
              <a:t>utgifter</a:t>
            </a:r>
            <a:r>
              <a:rPr lang="fi-FI" sz="900" dirty="0"/>
              <a:t> (</a:t>
            </a:r>
            <a:r>
              <a:rPr lang="fi-FI" sz="900" dirty="0" err="1"/>
              <a:t>Kommunalekonomin</a:t>
            </a:r>
            <a:r>
              <a:rPr lang="fi-FI" sz="900" dirty="0"/>
              <a:t> </a:t>
            </a:r>
            <a:r>
              <a:rPr lang="fi-FI" sz="900" dirty="0" err="1"/>
              <a:t>sammanlagt</a:t>
            </a:r>
            <a:r>
              <a:rPr lang="fi-FI" sz="900" dirty="0"/>
              <a:t>)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463458" y="4701951"/>
            <a:ext cx="26805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sv-FI" sz="800" dirty="0">
                <a:solidFill>
                  <a:schemeClr val="tx1"/>
                </a:solidFill>
              </a:rPr>
              <a:t>Källa: Statistikcentralen, Nationalräkenskaperna</a:t>
            </a:r>
          </a:p>
        </p:txBody>
      </p:sp>
    </p:spTree>
    <p:extLst>
      <p:ext uri="{BB962C8B-B14F-4D97-AF65-F5344CB8AC3E}">
        <p14:creationId xmlns:p14="http://schemas.microsoft.com/office/powerpoint/2010/main" val="2707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6246020" y="4893469"/>
            <a:ext cx="1337072" cy="101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675" smtClean="0"/>
              <a:t>22.9.2017/MP</a:t>
            </a:r>
            <a:endParaRPr lang="fi-FI" sz="675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403"/>
              </p:ext>
            </p:extLst>
          </p:nvPr>
        </p:nvGraphicFramePr>
        <p:xfrm>
          <a:off x="899593" y="773907"/>
          <a:ext cx="7614845" cy="361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7978992" y="843391"/>
            <a:ext cx="535446" cy="145832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99593" y="500301"/>
            <a:ext cx="562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70C0"/>
                </a:solidFill>
              </a:rPr>
              <a:t>Md €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56376" y="500301"/>
            <a:ext cx="587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 av</a:t>
            </a:r>
            <a:b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BNP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55776" y="144163"/>
            <a:ext cx="4032448" cy="502964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2400" b="0" dirty="0" err="1">
                <a:solidFill>
                  <a:schemeClr val="accent1"/>
                </a:solidFill>
                <a:ea typeface="+mj-ea"/>
              </a:rPr>
              <a:t>Statsskulden</a:t>
            </a:r>
            <a:r>
              <a:rPr lang="fi-FI" sz="2400" b="0" dirty="0">
                <a:solidFill>
                  <a:schemeClr val="accent1"/>
                </a:solidFill>
                <a:ea typeface="+mj-ea"/>
              </a:rPr>
              <a:t> </a:t>
            </a:r>
            <a:r>
              <a:rPr lang="fi-FI" sz="2400" b="0" dirty="0" smtClean="0">
                <a:solidFill>
                  <a:schemeClr val="accent1"/>
                </a:solidFill>
                <a:ea typeface="+mj-ea"/>
              </a:rPr>
              <a:t>1985-2021</a:t>
            </a:r>
            <a:endParaRPr lang="fi-FI" sz="2400" b="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4659982"/>
            <a:ext cx="34823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900" dirty="0">
                <a:solidFill>
                  <a:schemeClr val="tx1"/>
                </a:solidFill>
              </a:rPr>
              <a:t>Källa: Statskontoret, prognos för </a:t>
            </a:r>
            <a:r>
              <a:rPr lang="fi-FI" sz="900" dirty="0" err="1">
                <a:solidFill>
                  <a:schemeClr val="tx1"/>
                </a:solidFill>
              </a:rPr>
              <a:t>åren</a:t>
            </a:r>
            <a:r>
              <a:rPr lang="fi-FI" sz="900" dirty="0">
                <a:solidFill>
                  <a:schemeClr val="tx1"/>
                </a:solidFill>
              </a:rPr>
              <a:t> </a:t>
            </a:r>
            <a:r>
              <a:rPr lang="fi-FI" sz="900" dirty="0" smtClean="0">
                <a:solidFill>
                  <a:schemeClr val="tx1"/>
                </a:solidFill>
              </a:rPr>
              <a:t>2017–2021 </a:t>
            </a:r>
            <a:r>
              <a:rPr lang="fi-FI" sz="900" dirty="0">
                <a:solidFill>
                  <a:schemeClr val="tx1"/>
                </a:solidFill>
              </a:rPr>
              <a:t>FM</a:t>
            </a:r>
          </a:p>
        </p:txBody>
      </p:sp>
    </p:spTree>
    <p:extLst>
      <p:ext uri="{BB962C8B-B14F-4D97-AF65-F5344CB8AC3E}">
        <p14:creationId xmlns:p14="http://schemas.microsoft.com/office/powerpoint/2010/main" val="7608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2492</TotalTime>
  <Words>343</Words>
  <Application>Microsoft Office PowerPoint</Application>
  <PresentationFormat>Näytössä katseltava esitys (16:9)</PresentationFormat>
  <Paragraphs>117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Kuntaliitto suomenkielinen</vt:lpstr>
      <vt:lpstr>Mukautettu suunnittelumalli</vt:lpstr>
      <vt:lpstr>PowerPoint-esitys</vt:lpstr>
      <vt:lpstr>Förändring i BNP och arbetslöshetsgraden 1985-2021, %</vt:lpstr>
      <vt:lpstr>Förändring i BNP och det allmänna förtjänstnivåindexet 1985-2021, %</vt:lpstr>
      <vt:lpstr>Förändring i BNP och konsumentprisindex 1985-2021, %</vt:lpstr>
      <vt:lpstr>Skattegrad (skatter till offentliga samfund, av BNP)  åren 1975-2021</vt:lpstr>
      <vt:lpstr>PowerPoint-esitys</vt:lpstr>
      <vt:lpstr>   Offentliga konsumtionsutgifter enligt uppgift år 2015, md € Källa: Statistikcentralen</vt:lpstr>
      <vt:lpstr>PowerPoint-esitys</vt:lpstr>
      <vt:lpstr>PowerPoint-esitys</vt:lpstr>
      <vt:lpstr>Kommunernas och samkommunernas lånestock  1985-2021</vt:lpstr>
      <vt:lpstr>Offentliga sektorns  totala skuld 1985-2021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Pukki Heikki</cp:lastModifiedBy>
  <cp:revision>90</cp:revision>
  <dcterms:created xsi:type="dcterms:W3CDTF">2017-08-22T05:46:58Z</dcterms:created>
  <dcterms:modified xsi:type="dcterms:W3CDTF">2017-10-10T09:41:56Z</dcterms:modified>
</cp:coreProperties>
</file>