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812" r:id="rId2"/>
  </p:sldMasterIdLst>
  <p:notesMasterIdLst>
    <p:notesMasterId r:id="rId18"/>
  </p:notesMasterIdLst>
  <p:sldIdLst>
    <p:sldId id="300" r:id="rId3"/>
    <p:sldId id="301" r:id="rId4"/>
    <p:sldId id="302" r:id="rId5"/>
    <p:sldId id="303" r:id="rId6"/>
    <p:sldId id="304" r:id="rId7"/>
    <p:sldId id="310" r:id="rId8"/>
    <p:sldId id="306" r:id="rId9"/>
    <p:sldId id="292" r:id="rId10"/>
    <p:sldId id="293" r:id="rId11"/>
    <p:sldId id="294" r:id="rId12"/>
    <p:sldId id="307" r:id="rId13"/>
    <p:sldId id="296" r:id="rId14"/>
    <p:sldId id="308" r:id="rId15"/>
    <p:sldId id="309" r:id="rId16"/>
    <p:sldId id="311" r:id="rId17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59F"/>
    <a:srgbClr val="FF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73" autoAdjust="0"/>
  </p:normalViewPr>
  <p:slideViewPr>
    <p:cSldViewPr>
      <p:cViewPr varScale="1">
        <p:scale>
          <a:sx n="116" d="100"/>
          <a:sy n="116" d="100"/>
        </p:scale>
        <p:origin x="518" y="77"/>
      </p:cViewPr>
      <p:guideLst>
        <p:guide orient="horz" pos="316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725173210161664E-2"/>
          <c:y val="2.115703472770665E-2"/>
          <c:w val="0.95381062355658197"/>
          <c:h val="0.880167659005023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Ulkoiset kokonaismenot 1)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accent1"/>
              </a:solidFill>
              <a:prstDash val="solid"/>
            </a:ln>
          </c:spPr>
          <c:invertIfNegative val="0"/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5E3-4780-A258-E2833CC4FFD1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5E3-4780-A258-E2833CC4FFD1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4-E5E3-4780-A258-E2833CC4FFD1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E5E3-4780-A258-E2833CC4FFD1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E5E3-4780-A258-E2833CC4FFD1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E5E3-4780-A258-E2833CC4FFD1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accent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B365-4152-A5F3-22FEE17D7994}"/>
              </c:ext>
            </c:extLst>
          </c:dPt>
          <c:dLbls>
            <c:dLbl>
              <c:idx val="3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8B5A-42E8-AA3F-599E59B79559}"/>
                </c:ext>
              </c:extLst>
            </c:dLbl>
            <c:dLbl>
              <c:idx val="27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402691367625817E-2"/>
                      <c:h val="5.4240797980733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E5E3-4780-A258-E2833CC4FFD1}"/>
                </c:ext>
              </c:extLst>
            </c:dLbl>
            <c:dLbl>
              <c:idx val="30"/>
              <c:layout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207925971188387E-2"/>
                      <c:h val="5.42407979807339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365-4152-A5F3-22FEE17D7994}"/>
                </c:ext>
              </c:extLst>
            </c:dLbl>
            <c:numFmt formatCode="0.0" sourceLinked="0"/>
            <c:spPr>
              <a:noFill/>
              <a:ln w="25478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chemeClr val="tx2"/>
                    </a:solidFill>
                    <a:latin typeface="Arial Narrow" panose="020B0606020202030204" pitchFamily="34" charset="0"/>
                    <a:ea typeface="Verdana"/>
                    <a:cs typeface="Verdana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Sheet1!$B$1:$AF$1</c:f>
              <c:strCache>
                <c:ptCount val="31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</c:strCache>
            </c:strRef>
          </c:cat>
          <c:val>
            <c:numRef>
              <c:f>Sheet1!$B$2:$AF$2</c:f>
              <c:numCache>
                <c:formatCode>General</c:formatCode>
                <c:ptCount val="31"/>
                <c:pt idx="0">
                  <c:v>8.6</c:v>
                </c:pt>
                <c:pt idx="1">
                  <c:v>0</c:v>
                </c:pt>
                <c:pt idx="2">
                  <c:v>-5.0999999999999996</c:v>
                </c:pt>
                <c:pt idx="3">
                  <c:v>-0.5</c:v>
                </c:pt>
                <c:pt idx="4">
                  <c:v>5</c:v>
                </c:pt>
                <c:pt idx="5">
                  <c:v>5.6</c:v>
                </c:pt>
                <c:pt idx="7">
                  <c:v>2.9</c:v>
                </c:pt>
                <c:pt idx="8">
                  <c:v>2.8</c:v>
                </c:pt>
                <c:pt idx="9">
                  <c:v>5.2</c:v>
                </c:pt>
                <c:pt idx="10">
                  <c:v>7.2</c:v>
                </c:pt>
                <c:pt idx="11">
                  <c:v>5.0999999999999996</c:v>
                </c:pt>
                <c:pt idx="12">
                  <c:v>4.5</c:v>
                </c:pt>
                <c:pt idx="13">
                  <c:v>5.2</c:v>
                </c:pt>
                <c:pt idx="14">
                  <c:v>5.2</c:v>
                </c:pt>
                <c:pt idx="15">
                  <c:v>4.5999999999999996</c:v>
                </c:pt>
                <c:pt idx="16">
                  <c:v>5</c:v>
                </c:pt>
                <c:pt idx="17">
                  <c:v>7.9</c:v>
                </c:pt>
                <c:pt idx="18">
                  <c:v>4.2</c:v>
                </c:pt>
                <c:pt idx="19">
                  <c:v>4.2</c:v>
                </c:pt>
                <c:pt idx="20">
                  <c:v>5.4</c:v>
                </c:pt>
                <c:pt idx="21">
                  <c:v>5</c:v>
                </c:pt>
                <c:pt idx="22" formatCode="0.0">
                  <c:v>2.4366129302087236</c:v>
                </c:pt>
                <c:pt idx="23" formatCode="0.0">
                  <c:v>0.27783566672736282</c:v>
                </c:pt>
                <c:pt idx="24" formatCode="0.0">
                  <c:v>-4.4000000000000004</c:v>
                </c:pt>
                <c:pt idx="25" formatCode="0.0">
                  <c:v>1.4</c:v>
                </c:pt>
                <c:pt idx="26" formatCode="0.0">
                  <c:v>-2.5</c:v>
                </c:pt>
                <c:pt idx="27" formatCode="0.0">
                  <c:v>1.5</c:v>
                </c:pt>
                <c:pt idx="28" formatCode="0.0">
                  <c:v>2</c:v>
                </c:pt>
                <c:pt idx="30" formatCode="0.0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E5E3-4780-A258-E2833CC4FF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52159616"/>
        <c:axId val="352180864"/>
      </c:barChart>
      <c:catAx>
        <c:axId val="352159616"/>
        <c:scaling>
          <c:orientation val="minMax"/>
        </c:scaling>
        <c:delete val="0"/>
        <c:axPos val="b"/>
        <c:majorGridlines>
          <c:spPr>
            <a:ln w="318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low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tx1"/>
                </a:solidFill>
                <a:latin typeface="Arial Narrow" panose="020B0606020202030204" pitchFamily="34" charset="0"/>
                <a:ea typeface="Verdana"/>
                <a:cs typeface="Verdana"/>
              </a:defRPr>
            </a:pPr>
            <a:endParaRPr lang="fi-FI"/>
          </a:p>
        </c:txPr>
        <c:crossAx val="35218086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52180864"/>
        <c:scaling>
          <c:orientation val="minMax"/>
          <c:max val="10"/>
          <c:min val="-6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in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52159616"/>
        <c:crosses val="autoZero"/>
        <c:crossBetween val="between"/>
        <c:majorUnit val="2"/>
        <c:minorUnit val="0.5"/>
      </c:valAx>
      <c:spPr>
        <a:noFill/>
        <a:ln w="12739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17251482615422"/>
          <c:y val="3.1755548104196861E-2"/>
          <c:w val="0.87193138397427072"/>
          <c:h val="0.8821391572359508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3F3F"/>
            </a:solidFill>
            <a:ln w="6350">
              <a:solidFill>
                <a:schemeClr val="tx2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6350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AA3C-4853-84A1-4DCECE302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Sheet1!$B$2:$B$9</c:f>
              <c:numCache>
                <c:formatCode>#,##0</c:formatCode>
                <c:ptCount val="8"/>
                <c:pt idx="0">
                  <c:v>-631</c:v>
                </c:pt>
                <c:pt idx="1">
                  <c:v>-631</c:v>
                </c:pt>
                <c:pt idx="2">
                  <c:v>-756</c:v>
                </c:pt>
                <c:pt idx="3">
                  <c:v>-1118</c:v>
                </c:pt>
                <c:pt idx="4">
                  <c:v>-1354</c:v>
                </c:pt>
                <c:pt idx="5">
                  <c:v>-1394</c:v>
                </c:pt>
                <c:pt idx="6">
                  <c:v>-1444</c:v>
                </c:pt>
                <c:pt idx="7">
                  <c:v>-1444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A3C-4853-84A1-4DCECE3028BB}"/>
            </c:ext>
          </c:extLst>
        </c:ser>
        <c:ser>
          <c:idx val="4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4"/>
              <c:spPr>
                <a:noFill/>
              </c:spPr>
              <c:txPr>
                <a:bodyPr/>
                <a:lstStyle/>
                <a:p>
                  <a:pPr>
                    <a:defRPr sz="900" b="0" i="0" baseline="0">
                      <a:latin typeface="Verdana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CE57-48A9-8550-A95922741A5D}"/>
                </c:ext>
              </c:extLst>
            </c:dLbl>
            <c:dLbl>
              <c:idx val="5"/>
              <c:spPr>
                <a:noFill/>
              </c:spPr>
              <c:txPr>
                <a:bodyPr/>
                <a:lstStyle/>
                <a:p>
                  <a:pPr>
                    <a:defRPr sz="900" b="0" i="0" baseline="0">
                      <a:latin typeface="Verdana" pitchFamily="34" charset="0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CE57-48A9-8550-A95922741A5D}"/>
                </c:ext>
              </c:extLst>
            </c:dLbl>
            <c:spPr>
              <a:noFill/>
            </c:spPr>
            <c:txPr>
              <a:bodyPr/>
              <a:lstStyle/>
              <a:p>
                <a:pPr>
                  <a:defRPr sz="10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Sheet1!$C$2:$C$9</c:f>
              <c:numCache>
                <c:formatCode>#,##0</c:formatCode>
                <c:ptCount val="8"/>
                <c:pt idx="1">
                  <c:v>-125</c:v>
                </c:pt>
                <c:pt idx="2">
                  <c:v>-362</c:v>
                </c:pt>
                <c:pt idx="3">
                  <c:v>-236</c:v>
                </c:pt>
                <c:pt idx="4">
                  <c:v>-40</c:v>
                </c:pt>
                <c:pt idx="5">
                  <c:v>-50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A3C-4853-84A1-4DCECE3028BB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15875">
              <a:solidFill>
                <a:schemeClr val="tx2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4-AA3C-4853-84A1-4DCECE3028BB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5-AA3C-4853-84A1-4DCECE3028BB}"/>
            </c:ext>
          </c:extLst>
        </c:ser>
        <c:ser>
          <c:idx val="3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E57-48A9-8550-A95922741A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E57-48A9-8550-A95922741A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E57-48A9-8550-A95922741A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E57-48A9-8550-A95922741A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baseline="0">
                    <a:latin typeface="Verdana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3">
                  <c:v>-40</c:v>
                </c:pt>
                <c:pt idx="4">
                  <c:v>-40</c:v>
                </c:pt>
                <c:pt idx="5">
                  <c:v>-40</c:v>
                </c:pt>
                <c:pt idx="6">
                  <c:v>-40</c:v>
                </c:pt>
                <c:pt idx="7">
                  <c:v>-40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A3C-4853-84A1-4DCECE3028B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DEC8EE"/>
            </a:solidFill>
            <a:ln w="6350">
              <a:solidFill>
                <a:schemeClr val="tx2"/>
              </a:solidFill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AA3C-4853-84A1-4DCECE3028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4">
                  <c:v>-35</c:v>
                </c:pt>
                <c:pt idx="5">
                  <c:v>-35</c:v>
                </c:pt>
                <c:pt idx="6">
                  <c:v>-77</c:v>
                </c:pt>
                <c:pt idx="7">
                  <c:v>-117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A3C-4853-84A1-4DCECE3028BB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C5BCD"/>
            </a:solidFill>
            <a:ln w="6350">
              <a:solidFill>
                <a:schemeClr val="tx2"/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rgbClr val="CDACE6"/>
              </a:solidFill>
              <a:ln w="6350">
                <a:solidFill>
                  <a:schemeClr val="tx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CE57-48A9-8550-A95922741A5D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90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A3C-4853-84A1-4DCECE3028BB}"/>
            </c:ext>
          </c:extLst>
        </c:ser>
        <c:ser>
          <c:idx val="7"/>
          <c:order val="7"/>
          <c:tx>
            <c:strRef>
              <c:f>Sheet1!$H$1</c:f>
              <c:strCache>
                <c:ptCount val="1"/>
              </c:strCache>
            </c:strRef>
          </c:tx>
          <c:spPr>
            <a:solidFill>
              <a:srgbClr val="61ACFF"/>
            </a:solidFill>
            <a:ln w="6350">
              <a:solidFill>
                <a:schemeClr val="tx2"/>
              </a:solidFill>
            </a:ln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F9-41EE-AEEC-8A4A913FFBA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F9-41EE-AEEC-8A4A913FFB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Sheet1!$H$2:$H$9</c:f>
              <c:numCache>
                <c:formatCode>General</c:formatCode>
                <c:ptCount val="8"/>
                <c:pt idx="5">
                  <c:v>-75</c:v>
                </c:pt>
                <c:pt idx="6">
                  <c:v>-75</c:v>
                </c:pt>
                <c:pt idx="7">
                  <c:v>-75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A3C-4853-84A1-4DCECE3028BB}"/>
            </c:ext>
          </c:extLst>
        </c:ser>
        <c:ser>
          <c:idx val="8"/>
          <c:order val="8"/>
          <c:tx>
            <c:strRef>
              <c:f>Sheet1!$I$1</c:f>
              <c:strCache>
                <c:ptCount val="1"/>
              </c:strCache>
            </c:strRef>
          </c:tx>
          <c:spPr>
            <a:solidFill>
              <a:srgbClr val="CA9E10"/>
            </a:solidFill>
            <a:ln w="6350">
              <a:solidFill>
                <a:schemeClr val="tx2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Sheet1!$I$2:$I$9</c:f>
              <c:numCache>
                <c:formatCode>General</c:formatCode>
                <c:ptCount val="8"/>
                <c:pt idx="5">
                  <c:v>-364</c:v>
                </c:pt>
                <c:pt idx="6">
                  <c:v>-492</c:v>
                </c:pt>
                <c:pt idx="7">
                  <c:v>-497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A3C-4853-84A1-4DCECE3028BB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rgbClr val="92720C"/>
            </a:solidFill>
            <a:ln w="6350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baseline="0">
                    <a:latin typeface="Verdana" panose="020B060403050404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57-48A9-8550-A95922741A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overlap val="100"/>
        <c:axId val="134588672"/>
        <c:axId val="134606848"/>
      </c:barChart>
      <c:catAx>
        <c:axId val="13458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Verdana" pitchFamily="34" charset="0"/>
                <a:ea typeface="Times New Roman"/>
                <a:cs typeface="Times New Roman"/>
              </a:defRPr>
            </a:pPr>
            <a:endParaRPr lang="fi-FI"/>
          </a:p>
        </c:txPr>
        <c:crossAx val="134606848"/>
        <c:crosses val="autoZero"/>
        <c:auto val="1"/>
        <c:lblAlgn val="ctr"/>
        <c:lblOffset val="100"/>
        <c:noMultiLvlLbl val="0"/>
      </c:catAx>
      <c:valAx>
        <c:axId val="134606848"/>
        <c:scaling>
          <c:orientation val="minMax"/>
          <c:max val="0"/>
          <c:min val="-2400"/>
        </c:scaling>
        <c:delete val="0"/>
        <c:axPos val="l"/>
        <c:majorGridlines>
          <c:spPr>
            <a:ln w="3126">
              <a:solidFill>
                <a:schemeClr val="tx1"/>
              </a:solidFill>
              <a:prstDash val="sysDash"/>
            </a:ln>
          </c:spPr>
        </c:majorGridlines>
        <c:numFmt formatCode="0" sourceLinked="0"/>
        <c:majorTickMark val="out"/>
        <c:minorTickMark val="in"/>
        <c:tickLblPos val="nextTo"/>
        <c:spPr>
          <a:ln w="312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tx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134588672"/>
        <c:crosses val="autoZero"/>
        <c:crossBetween val="between"/>
        <c:majorUnit val="200"/>
        <c:minorUnit val="100"/>
      </c:valAx>
      <c:spPr>
        <a:solidFill>
          <a:schemeClr val="bg1">
            <a:lumMod val="95000"/>
          </a:schemeClr>
        </a:solidFill>
        <a:ln w="1250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253968253968247E-2"/>
          <c:y val="3.0526648736059789E-2"/>
          <c:w val="0.86349206349206353"/>
          <c:h val="0.8737796294899832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Årsbidrag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853-48F9-B352-99E488B67E87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853-48F9-B352-99E488B67E87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853-48F9-B352-99E488B67E87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853-48F9-B352-99E488B67E87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4853-48F9-B352-99E488B67E87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853-48F9-B352-99E488B67E87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4853-48F9-B352-99E488B67E87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4853-48F9-B352-99E488B67E87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7-9B88-4334-9704-96B491D4BAA6}"/>
              </c:ext>
            </c:extLst>
          </c:dPt>
          <c:cat>
            <c:strRef>
              <c:f>Sheet1!$B$1:$AF$1</c:f>
              <c:strCache>
                <c:ptCount val="31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</c:strCache>
            </c:strRef>
          </c:cat>
          <c:val>
            <c:numRef>
              <c:f>Sheet1!$B$2:$AF$2</c:f>
              <c:numCache>
                <c:formatCode>General</c:formatCode>
                <c:ptCount val="31"/>
                <c:pt idx="0">
                  <c:v>1.05</c:v>
                </c:pt>
                <c:pt idx="1">
                  <c:v>1.1399999999999999</c:v>
                </c:pt>
                <c:pt idx="2">
                  <c:v>1.73</c:v>
                </c:pt>
                <c:pt idx="3">
                  <c:v>1.92</c:v>
                </c:pt>
                <c:pt idx="4">
                  <c:v>2.12</c:v>
                </c:pt>
                <c:pt idx="5">
                  <c:v>1.93</c:v>
                </c:pt>
                <c:pt idx="6">
                  <c:v>1.25</c:v>
                </c:pt>
                <c:pt idx="7">
                  <c:v>1.49</c:v>
                </c:pt>
                <c:pt idx="8">
                  <c:v>1.5840000000000001</c:v>
                </c:pt>
                <c:pt idx="9">
                  <c:v>1.698</c:v>
                </c:pt>
                <c:pt idx="10">
                  <c:v>1.9530000000000001</c:v>
                </c:pt>
                <c:pt idx="11">
                  <c:v>2.2629999999999999</c:v>
                </c:pt>
                <c:pt idx="12">
                  <c:v>1.579</c:v>
                </c:pt>
                <c:pt idx="13">
                  <c:v>1.4379999999999999</c:v>
                </c:pt>
                <c:pt idx="14">
                  <c:v>1.4770000000000001</c:v>
                </c:pt>
                <c:pt idx="15">
                  <c:v>2.105</c:v>
                </c:pt>
                <c:pt idx="16">
                  <c:v>2.387</c:v>
                </c:pt>
                <c:pt idx="17">
                  <c:v>2.403</c:v>
                </c:pt>
                <c:pt idx="18">
                  <c:v>2.3069999999999999</c:v>
                </c:pt>
                <c:pt idx="19">
                  <c:v>3.024</c:v>
                </c:pt>
                <c:pt idx="20">
                  <c:v>2.5499999999999998</c:v>
                </c:pt>
                <c:pt idx="21">
                  <c:v>1.7929999999999999</c:v>
                </c:pt>
                <c:pt idx="22">
                  <c:v>2.69</c:v>
                </c:pt>
                <c:pt idx="23" formatCode="0.00">
                  <c:v>2.8750600000000039</c:v>
                </c:pt>
                <c:pt idx="24" formatCode="0.00">
                  <c:v>2.6975540000000087</c:v>
                </c:pt>
                <c:pt idx="25" formatCode="0.00">
                  <c:v>3.4220000000000002</c:v>
                </c:pt>
                <c:pt idx="26" formatCode="0.00">
                  <c:v>4.343</c:v>
                </c:pt>
                <c:pt idx="27" formatCode="0.00">
                  <c:v>3.9670000000000001</c:v>
                </c:pt>
                <c:pt idx="28" formatCode="0.00">
                  <c:v>3.778</c:v>
                </c:pt>
                <c:pt idx="29" formatCode="0.00">
                  <c:v>4.72</c:v>
                </c:pt>
                <c:pt idx="30" formatCode="0.00">
                  <c:v>4.1219999999999999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853-48F9-B352-99E488B67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axId val="379670912"/>
        <c:axId val="379672448"/>
      </c:barChart>
      <c:lineChart>
        <c:grouping val="standard"/>
        <c:varyColors val="0"/>
        <c:ser>
          <c:idx val="3"/>
          <c:order val="1"/>
          <c:tx>
            <c:strRef>
              <c:f>Sheet1!$A$3</c:f>
              <c:strCache>
                <c:ptCount val="1"/>
                <c:pt idx="0">
                  <c:v>Avskrivningar </c:v>
                </c:pt>
              </c:strCache>
            </c:strRef>
          </c:tx>
          <c:spPr>
            <a:ln w="22225">
              <a:solidFill>
                <a:schemeClr val="tx2"/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  <a:prstDash val="solid"/>
              </a:ln>
            </c:spPr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C-4853-48F9-B352-99E488B67E8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D-4853-48F9-B352-99E488B67E87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E-4853-48F9-B352-99E488B67E87}"/>
              </c:ext>
            </c:extLst>
          </c:dPt>
          <c:dPt>
            <c:idx val="25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4853-48F9-B352-99E488B67E87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22-4853-48F9-B352-99E488B67E87}"/>
              </c:ext>
            </c:extLst>
          </c:dPt>
          <c:dPt>
            <c:idx val="27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4-4853-48F9-B352-99E488B67E87}"/>
              </c:ext>
            </c:extLst>
          </c:dPt>
          <c:dPt>
            <c:idx val="28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6-4853-48F9-B352-99E488B67E87}"/>
              </c:ext>
            </c:extLst>
          </c:dPt>
          <c:dPt>
            <c:idx val="29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8-4853-48F9-B352-99E488B67E87}"/>
              </c:ext>
            </c:extLst>
          </c:dPt>
          <c:dPt>
            <c:idx val="30"/>
            <c:bubble3D val="0"/>
            <c:spPr>
              <a:ln w="22225">
                <a:solidFill>
                  <a:schemeClr val="tx2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9-9B88-4334-9704-96B491D4BAA6}"/>
              </c:ext>
            </c:extLst>
          </c:dPt>
          <c:cat>
            <c:strRef>
              <c:f>Sheet1!$B$1:$AF$1</c:f>
              <c:strCache>
                <c:ptCount val="31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</c:strCache>
            </c:strRef>
          </c:cat>
          <c:val>
            <c:numRef>
              <c:f>Sheet1!$B$3:$AF$3</c:f>
              <c:numCache>
                <c:formatCode>General</c:formatCode>
                <c:ptCount val="31"/>
                <c:pt idx="6">
                  <c:v>1.216</c:v>
                </c:pt>
                <c:pt idx="7">
                  <c:v>1.274</c:v>
                </c:pt>
                <c:pt idx="8">
                  <c:v>1.36</c:v>
                </c:pt>
                <c:pt idx="9">
                  <c:v>1.421</c:v>
                </c:pt>
                <c:pt idx="10">
                  <c:v>1.45</c:v>
                </c:pt>
                <c:pt idx="11">
                  <c:v>1.5589999999999999</c:v>
                </c:pt>
                <c:pt idx="12">
                  <c:v>1.611</c:v>
                </c:pt>
                <c:pt idx="13">
                  <c:v>1.6919999999999999</c:v>
                </c:pt>
                <c:pt idx="14">
                  <c:v>1.7569999999999999</c:v>
                </c:pt>
                <c:pt idx="15">
                  <c:v>1.78</c:v>
                </c:pt>
                <c:pt idx="16">
                  <c:v>1.839</c:v>
                </c:pt>
                <c:pt idx="17">
                  <c:v>1.9430000000000001</c:v>
                </c:pt>
                <c:pt idx="18">
                  <c:v>2.036</c:v>
                </c:pt>
                <c:pt idx="19">
                  <c:v>2.1560000000000001</c:v>
                </c:pt>
                <c:pt idx="20">
                  <c:v>2.2290000000000001</c:v>
                </c:pt>
                <c:pt idx="21">
                  <c:v>2.4020000000000001</c:v>
                </c:pt>
                <c:pt idx="22">
                  <c:v>2.63</c:v>
                </c:pt>
                <c:pt idx="23" formatCode="0.00">
                  <c:v>2.638566</c:v>
                </c:pt>
                <c:pt idx="24" formatCode="0.00">
                  <c:v>2.6648170000000002</c:v>
                </c:pt>
                <c:pt idx="25" formatCode="0.00">
                  <c:v>2.7189999999999999</c:v>
                </c:pt>
                <c:pt idx="26" formatCode="0.00">
                  <c:v>2.819</c:v>
                </c:pt>
                <c:pt idx="27" formatCode="0.00">
                  <c:v>2.919</c:v>
                </c:pt>
                <c:pt idx="28" formatCode="0.00">
                  <c:v>3.0190000000000001</c:v>
                </c:pt>
                <c:pt idx="29" formatCode="0.00">
                  <c:v>2.766</c:v>
                </c:pt>
                <c:pt idx="30" formatCode="0.00">
                  <c:v>2.8660000000000001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4853-48F9-B352-99E488B67E8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Investeringar, netto 1)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C00000"/>
                </a:solidFill>
                <a:prstDash val="solid"/>
              </a:ln>
            </c:spPr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E-4853-48F9-B352-99E488B67E8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F-4853-48F9-B352-99E488B67E87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0-4853-48F9-B352-99E488B67E87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2-4853-48F9-B352-99E488B67E87}"/>
              </c:ext>
            </c:extLst>
          </c:dPt>
          <c:dPt>
            <c:idx val="26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4-4853-48F9-B352-99E488B67E87}"/>
              </c:ext>
            </c:extLst>
          </c:dPt>
          <c:dPt>
            <c:idx val="27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6-4853-48F9-B352-99E488B67E87}"/>
              </c:ext>
            </c:extLst>
          </c:dPt>
          <c:dPt>
            <c:idx val="28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4853-48F9-B352-99E488B67E87}"/>
              </c:ext>
            </c:extLst>
          </c:dPt>
          <c:dPt>
            <c:idx val="29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4853-48F9-B352-99E488B67E87}"/>
              </c:ext>
            </c:extLst>
          </c:dPt>
          <c:dPt>
            <c:idx val="30"/>
            <c:bubble3D val="0"/>
            <c:spPr>
              <a:ln w="22225">
                <a:solidFill>
                  <a:schemeClr val="accent5">
                    <a:lumMod val="75000"/>
                  </a:schemeClr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8-9B88-4334-9704-96B491D4BAA6}"/>
              </c:ext>
            </c:extLst>
          </c:dPt>
          <c:cat>
            <c:strRef>
              <c:f>Sheet1!$B$1:$AF$1</c:f>
              <c:strCache>
                <c:ptCount val="31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</c:strCache>
            </c:strRef>
          </c:cat>
          <c:val>
            <c:numRef>
              <c:f>Sheet1!$B$4:$AF$4</c:f>
              <c:numCache>
                <c:formatCode>General</c:formatCode>
                <c:ptCount val="31"/>
                <c:pt idx="0">
                  <c:v>1.9379999999999999</c:v>
                </c:pt>
                <c:pt idx="1">
                  <c:v>1.5149999999999999</c:v>
                </c:pt>
                <c:pt idx="2">
                  <c:v>1.1739999999999999</c:v>
                </c:pt>
                <c:pt idx="3">
                  <c:v>1.091</c:v>
                </c:pt>
                <c:pt idx="4">
                  <c:v>0.94499999999999995</c:v>
                </c:pt>
                <c:pt idx="5">
                  <c:v>1.425</c:v>
                </c:pt>
                <c:pt idx="6">
                  <c:v>1.7090000000000001</c:v>
                </c:pt>
                <c:pt idx="7">
                  <c:v>1.6910000000000001</c:v>
                </c:pt>
                <c:pt idx="8">
                  <c:v>1.333</c:v>
                </c:pt>
                <c:pt idx="9">
                  <c:v>1.675</c:v>
                </c:pt>
                <c:pt idx="10">
                  <c:v>2.3370000000000002</c:v>
                </c:pt>
                <c:pt idx="11">
                  <c:v>2.109</c:v>
                </c:pt>
                <c:pt idx="12">
                  <c:v>2.327</c:v>
                </c:pt>
                <c:pt idx="13">
                  <c:v>2.4489999999999998</c:v>
                </c:pt>
                <c:pt idx="14">
                  <c:v>2.0960000000000001</c:v>
                </c:pt>
                <c:pt idx="15">
                  <c:v>1.776</c:v>
                </c:pt>
                <c:pt idx="16">
                  <c:v>2.68</c:v>
                </c:pt>
                <c:pt idx="17">
                  <c:v>3.0059999999999998</c:v>
                </c:pt>
                <c:pt idx="18">
                  <c:v>3.0790000000000002</c:v>
                </c:pt>
                <c:pt idx="19">
                  <c:v>3.016</c:v>
                </c:pt>
                <c:pt idx="20">
                  <c:v>3.3239999999999998</c:v>
                </c:pt>
                <c:pt idx="21">
                  <c:v>3.4729999999999999</c:v>
                </c:pt>
                <c:pt idx="22">
                  <c:v>3.53</c:v>
                </c:pt>
                <c:pt idx="23" formatCode="0.00">
                  <c:v>2.3354450000000004</c:v>
                </c:pt>
                <c:pt idx="24" formatCode="0.00">
                  <c:v>3.25</c:v>
                </c:pt>
                <c:pt idx="25" formatCode="0.00">
                  <c:v>3.2890000000000001</c:v>
                </c:pt>
                <c:pt idx="26" formatCode="0.00">
                  <c:v>3.55</c:v>
                </c:pt>
                <c:pt idx="27" formatCode="0.00">
                  <c:v>3.6</c:v>
                </c:pt>
                <c:pt idx="28" formatCode="0.00">
                  <c:v>3.7450000000000001</c:v>
                </c:pt>
                <c:pt idx="29" formatCode="0.00">
                  <c:v>3.3149999999999999</c:v>
                </c:pt>
                <c:pt idx="30" formatCode="0.00">
                  <c:v>3.4340000000000002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853-48F9-B352-99E488B67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673984"/>
        <c:axId val="379675776"/>
      </c:lineChart>
      <c:catAx>
        <c:axId val="379670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50" b="0" i="0" u="none" strike="noStrike" baseline="0">
                <a:solidFill>
                  <a:schemeClr val="accent1"/>
                </a:solidFill>
                <a:latin typeface="Arial Narrow" panose="020B0606020202030204" pitchFamily="34" charset="0"/>
                <a:ea typeface="Verdana"/>
                <a:cs typeface="Verdana"/>
              </a:defRPr>
            </a:pPr>
            <a:endParaRPr lang="fi-FI"/>
          </a:p>
        </c:txPr>
        <c:crossAx val="37967244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9672448"/>
        <c:scaling>
          <c:orientation val="minMax"/>
          <c:max val="5"/>
          <c:min val="0"/>
        </c:scaling>
        <c:delete val="0"/>
        <c:axPos val="l"/>
        <c:majorGridlines>
          <c:spPr>
            <a:ln w="6350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out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9670912"/>
        <c:crosses val="autoZero"/>
        <c:crossBetween val="between"/>
        <c:majorUnit val="0.5"/>
        <c:minorUnit val="0.1"/>
      </c:valAx>
      <c:catAx>
        <c:axId val="37967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9675776"/>
        <c:crosses val="autoZero"/>
        <c:auto val="0"/>
        <c:lblAlgn val="ctr"/>
        <c:lblOffset val="100"/>
        <c:noMultiLvlLbl val="0"/>
      </c:catAx>
      <c:valAx>
        <c:axId val="379675776"/>
        <c:scaling>
          <c:orientation val="minMax"/>
          <c:max val="5"/>
        </c:scaling>
        <c:delete val="0"/>
        <c:axPos val="r"/>
        <c:numFmt formatCode="0.0" sourceLinked="0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9673984"/>
        <c:crosses val="max"/>
        <c:crossBetween val="between"/>
      </c:valAx>
      <c:spPr>
        <a:noFill/>
        <a:ln w="1547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161657644680606"/>
          <c:y val="9.0369217435245272E-2"/>
          <c:w val="0.28346160771408541"/>
          <c:h val="0.1989075478146439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22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0.10110538772211167"/>
          <c:w val="0.87954830614805524"/>
          <c:h val="0.8086735198735859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Årsbidrag</c:v>
                </c:pt>
              </c:strCache>
            </c:strRef>
          </c:tx>
          <c:spPr>
            <a:solidFill>
              <a:schemeClr val="accent1">
                <a:lumMod val="50000"/>
                <a:lumOff val="50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4C1-48B2-8469-1439D92752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4C1-48B2-8469-1439D92752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4C1-48B2-8469-1439D927529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04C1-48B2-8469-1439D927529D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04C1-48B2-8469-1439D927529D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04C1-48B2-8469-1439D927529D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04C1-48B2-8469-1439D927529D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04C1-48B2-8469-1439D927529D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7513-4DAF-8F3B-39A26AAFA101}"/>
              </c:ext>
            </c:extLst>
          </c:dPt>
          <c:cat>
            <c:strRef>
              <c:f>Sheet1!$B$1:$Z$1</c:f>
              <c:strCache>
                <c:ptCount val="2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strCache>
            </c:strRef>
          </c:cat>
          <c:val>
            <c:numRef>
              <c:f>Sheet1!$B$2:$Z$2</c:f>
              <c:numCache>
                <c:formatCode>0.00</c:formatCode>
                <c:ptCount val="25"/>
                <c:pt idx="0">
                  <c:v>1.2490000000000001</c:v>
                </c:pt>
                <c:pt idx="1">
                  <c:v>1.492</c:v>
                </c:pt>
                <c:pt idx="2">
                  <c:v>1.5820000000000001</c:v>
                </c:pt>
                <c:pt idx="3">
                  <c:v>1.698</c:v>
                </c:pt>
                <c:pt idx="4">
                  <c:v>1.9530000000000001</c:v>
                </c:pt>
                <c:pt idx="5">
                  <c:v>2.2629999999999999</c:v>
                </c:pt>
                <c:pt idx="6">
                  <c:v>1.5840000000000001</c:v>
                </c:pt>
                <c:pt idx="7">
                  <c:v>1.44</c:v>
                </c:pt>
                <c:pt idx="8">
                  <c:v>1.4770000000000001</c:v>
                </c:pt>
                <c:pt idx="9">
                  <c:v>2.1040000000000001</c:v>
                </c:pt>
                <c:pt idx="10">
                  <c:v>2.387</c:v>
                </c:pt>
                <c:pt idx="11">
                  <c:v>2.4009999999999998</c:v>
                </c:pt>
                <c:pt idx="12">
                  <c:v>2.306</c:v>
                </c:pt>
                <c:pt idx="13">
                  <c:v>3.0249999999999999</c:v>
                </c:pt>
                <c:pt idx="14">
                  <c:v>2.548</c:v>
                </c:pt>
                <c:pt idx="15">
                  <c:v>1.792</c:v>
                </c:pt>
                <c:pt idx="16">
                  <c:v>2.69</c:v>
                </c:pt>
                <c:pt idx="17">
                  <c:v>2.8750600000000039</c:v>
                </c:pt>
                <c:pt idx="18">
                  <c:v>2.6975540000000087</c:v>
                </c:pt>
                <c:pt idx="19">
                  <c:v>3.4220000000000002</c:v>
                </c:pt>
                <c:pt idx="20">
                  <c:v>4.343</c:v>
                </c:pt>
                <c:pt idx="21">
                  <c:v>3.9670000000000001</c:v>
                </c:pt>
                <c:pt idx="22">
                  <c:v>3.778</c:v>
                </c:pt>
                <c:pt idx="23">
                  <c:v>4.72</c:v>
                </c:pt>
                <c:pt idx="24">
                  <c:v>4.1219999999999999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4C1-48B2-8469-1439D927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378344576"/>
        <c:axId val="378346112"/>
      </c:barChart>
      <c:barChart>
        <c:barDir val="col"/>
        <c:grouping val="stacked"/>
        <c:varyColors val="0"/>
        <c:ser>
          <c:idx val="0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4">
                <a:lumMod val="75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04C1-48B2-8469-1439D927529D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04C1-48B2-8469-1439D927529D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04C1-48B2-8469-1439D927529D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04C1-48B2-8469-1439D927529D}"/>
              </c:ext>
            </c:extLst>
          </c:dPt>
          <c:dPt>
            <c:idx val="20"/>
            <c:invertIfNegative val="0"/>
            <c:bubble3D val="0"/>
            <c:spPr>
              <a:solidFill>
                <a:srgbClr val="C1C606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04C1-48B2-8469-1439D927529D}"/>
              </c:ext>
            </c:extLst>
          </c:dPt>
          <c:dPt>
            <c:idx val="21"/>
            <c:invertIfNegative val="0"/>
            <c:bubble3D val="0"/>
            <c:spPr>
              <a:solidFill>
                <a:srgbClr val="C1C606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04C1-48B2-8469-1439D927529D}"/>
              </c:ext>
            </c:extLst>
          </c:dPt>
          <c:dPt>
            <c:idx val="22"/>
            <c:invertIfNegative val="0"/>
            <c:bubble3D val="0"/>
            <c:spPr>
              <a:solidFill>
                <a:srgbClr val="C1C606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04C1-48B2-8469-1439D927529D}"/>
              </c:ext>
            </c:extLst>
          </c:dPt>
          <c:dPt>
            <c:idx val="23"/>
            <c:invertIfNegative val="0"/>
            <c:bubble3D val="0"/>
            <c:spPr>
              <a:solidFill>
                <a:srgbClr val="C1C606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04C1-48B2-8469-1439D927529D}"/>
              </c:ext>
            </c:extLst>
          </c:dPt>
          <c:dPt>
            <c:idx val="24"/>
            <c:invertIfNegative val="0"/>
            <c:bubble3D val="0"/>
            <c:spPr>
              <a:solidFill>
                <a:srgbClr val="C1C606"/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7513-4DAF-8F3B-39A26AAFA101}"/>
              </c:ext>
            </c:extLst>
          </c:dPt>
          <c:cat>
            <c:strRef>
              <c:f>Sheet1!$B$1:$Z$1</c:f>
              <c:strCache>
                <c:ptCount val="2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strCache>
            </c:strRef>
          </c:cat>
          <c:val>
            <c:numRef>
              <c:f>Sheet1!$B$3:$Z$3</c:f>
              <c:numCache>
                <c:formatCode>0.00</c:formatCode>
                <c:ptCount val="25"/>
                <c:pt idx="0">
                  <c:v>-0.33400000000000002</c:v>
                </c:pt>
                <c:pt idx="1">
                  <c:v>0.56899999999999995</c:v>
                </c:pt>
                <c:pt idx="2">
                  <c:v>0.57799999999999996</c:v>
                </c:pt>
                <c:pt idx="3">
                  <c:v>0.93899999999999995</c:v>
                </c:pt>
                <c:pt idx="4">
                  <c:v>0.68100000000000005</c:v>
                </c:pt>
                <c:pt idx="5">
                  <c:v>1.038</c:v>
                </c:pt>
                <c:pt idx="6">
                  <c:v>0.22500000000000001</c:v>
                </c:pt>
                <c:pt idx="7">
                  <c:v>-0.106</c:v>
                </c:pt>
                <c:pt idx="8">
                  <c:v>5.0000000000000001E-3</c:v>
                </c:pt>
                <c:pt idx="9">
                  <c:v>1.0840000000000001</c:v>
                </c:pt>
                <c:pt idx="10">
                  <c:v>0.78200000000000003</c:v>
                </c:pt>
                <c:pt idx="11">
                  <c:v>0.71799999999999997</c:v>
                </c:pt>
                <c:pt idx="12">
                  <c:v>0.43</c:v>
                </c:pt>
                <c:pt idx="13">
                  <c:v>0.98</c:v>
                </c:pt>
                <c:pt idx="14">
                  <c:v>0.44</c:v>
                </c:pt>
                <c:pt idx="15">
                  <c:v>-0.36099999999999999</c:v>
                </c:pt>
                <c:pt idx="16">
                  <c:v>0.434</c:v>
                </c:pt>
                <c:pt idx="17">
                  <c:v>0.46000000000000019</c:v>
                </c:pt>
                <c:pt idx="18">
                  <c:v>0.36534800000000872</c:v>
                </c:pt>
                <c:pt idx="19">
                  <c:v>1.079</c:v>
                </c:pt>
                <c:pt idx="20">
                  <c:v>1.8089999999999999</c:v>
                </c:pt>
                <c:pt idx="21">
                  <c:v>1.333</c:v>
                </c:pt>
                <c:pt idx="22">
                  <c:v>1.044</c:v>
                </c:pt>
                <c:pt idx="23">
                  <c:v>2.2389999999999999</c:v>
                </c:pt>
                <c:pt idx="24">
                  <c:v>1.5409999999999999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04C1-48B2-8469-1439D927529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Räkenskapsperiodens resultat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6350">
              <a:solidFill>
                <a:schemeClr val="tx2"/>
              </a:solidFill>
            </a:ln>
          </c:spPr>
          <c:invertIfNegative val="0"/>
          <c:cat>
            <c:strRef>
              <c:f>Sheet1!$B$1:$Z$1</c:f>
              <c:strCache>
                <c:ptCount val="2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strCache>
            </c:strRef>
          </c:cat>
          <c:val>
            <c:numRef>
              <c:f>Sheet1!$B$4:$Z$4</c:f>
              <c:numCache>
                <c:formatCode>General</c:formatCode>
                <c:ptCount val="25"/>
                <c:pt idx="13">
                  <c:v>0.95</c:v>
                </c:pt>
                <c:pt idx="17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04C1-48B2-8469-1439D92752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overlap val="100"/>
        <c:axId val="378364288"/>
        <c:axId val="378365824"/>
      </c:barChart>
      <c:catAx>
        <c:axId val="37834457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accent1"/>
                </a:solidFill>
                <a:latin typeface="Arial Narrow" panose="020B0606020202030204" pitchFamily="34" charset="0"/>
                <a:ea typeface="Verdana"/>
                <a:cs typeface="Verdana"/>
              </a:defRPr>
            </a:pPr>
            <a:endParaRPr lang="fi-FI"/>
          </a:p>
        </c:txPr>
        <c:crossAx val="37834611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78346112"/>
        <c:scaling>
          <c:orientation val="minMax"/>
          <c:max val="5"/>
          <c:min val="-0.5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8344576"/>
        <c:crosses val="autoZero"/>
        <c:crossBetween val="between"/>
        <c:majorUnit val="0.5"/>
        <c:minorUnit val="0.1"/>
      </c:valAx>
      <c:catAx>
        <c:axId val="37836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8365824"/>
        <c:crosses val="autoZero"/>
        <c:auto val="0"/>
        <c:lblAlgn val="ctr"/>
        <c:lblOffset val="100"/>
        <c:noMultiLvlLbl val="0"/>
      </c:catAx>
      <c:valAx>
        <c:axId val="378365824"/>
        <c:scaling>
          <c:orientation val="minMax"/>
          <c:max val="5"/>
          <c:min val="-0.5"/>
        </c:scaling>
        <c:delete val="0"/>
        <c:axPos val="r"/>
        <c:numFmt formatCode="0.0" sourceLinked="0"/>
        <c:majorTickMark val="cross"/>
        <c:minorTickMark val="out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8364288"/>
        <c:crosses val="max"/>
        <c:crossBetween val="between"/>
        <c:majorUnit val="0.5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5084565431483161E-2"/>
          <c:y val="0.2277329656903308"/>
          <c:w val="0.34832664666277213"/>
          <c:h val="0.13166128681766703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3.0625022566941829E-2"/>
          <c:w val="0.87954830614805524"/>
          <c:h val="0.876456938309205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Ökning av lånestocken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D3A-40D5-A103-08DD0748B02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D3A-40D5-A103-08DD0748B02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D3A-40D5-A103-08DD0748B02E}"/>
              </c:ext>
            </c:extLst>
          </c:dPt>
          <c:dPt>
            <c:idx val="1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D3A-40D5-A103-08DD0748B02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6D3A-40D5-A103-08DD0748B02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6D3A-40D5-A103-08DD0748B02E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6D3A-40D5-A103-08DD0748B02E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D3A-40D5-A103-08DD0748B02E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B-3D75-4140-8D60-95E0E503D39A}"/>
              </c:ext>
            </c:extLst>
          </c:dPt>
          <c:cat>
            <c:strRef>
              <c:f>Sheet1!$B$1:$Z$1</c:f>
              <c:strCache>
                <c:ptCount val="2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strCache>
            </c:strRef>
          </c:cat>
          <c:val>
            <c:numRef>
              <c:f>Sheet1!$B$2:$Z$2</c:f>
              <c:numCache>
                <c:formatCode>0.00</c:formatCode>
                <c:ptCount val="25"/>
                <c:pt idx="0">
                  <c:v>0.13</c:v>
                </c:pt>
                <c:pt idx="1">
                  <c:v>-9.5867118083065184E-3</c:v>
                </c:pt>
                <c:pt idx="2">
                  <c:v>-0.22708363817395047</c:v>
                </c:pt>
                <c:pt idx="3">
                  <c:v>0.16461864194976944</c:v>
                </c:pt>
                <c:pt idx="4">
                  <c:v>0.28369049029808002</c:v>
                </c:pt>
                <c:pt idx="5">
                  <c:v>0.51768199999999887</c:v>
                </c:pt>
                <c:pt idx="6">
                  <c:v>0.77193400000000023</c:v>
                </c:pt>
                <c:pt idx="7">
                  <c:v>1.0155680000000002</c:v>
                </c:pt>
                <c:pt idx="8">
                  <c:v>1.0842760000000007</c:v>
                </c:pt>
                <c:pt idx="9">
                  <c:v>0.70286900000000063</c:v>
                </c:pt>
                <c:pt idx="10">
                  <c:v>0.60376699999999983</c:v>
                </c:pt>
                <c:pt idx="11">
                  <c:v>0.58501299999999723</c:v>
                </c:pt>
                <c:pt idx="12">
                  <c:v>1.2865560000000023</c:v>
                </c:pt>
                <c:pt idx="13">
                  <c:v>0.78926399999999919</c:v>
                </c:pt>
                <c:pt idx="14">
                  <c:v>0.62381500000000056</c:v>
                </c:pt>
                <c:pt idx="15">
                  <c:v>1.5140000000000011</c:v>
                </c:pt>
                <c:pt idx="16">
                  <c:v>1.7466640000000027</c:v>
                </c:pt>
                <c:pt idx="17">
                  <c:v>0.97763600000000572</c:v>
                </c:pt>
                <c:pt idx="18">
                  <c:v>0.86345699999999681</c:v>
                </c:pt>
                <c:pt idx="19">
                  <c:v>0.70199999999999996</c:v>
                </c:pt>
                <c:pt idx="20">
                  <c:v>-0.46300000000000002</c:v>
                </c:pt>
                <c:pt idx="21">
                  <c:v>-3.6999999999999998E-2</c:v>
                </c:pt>
                <c:pt idx="22">
                  <c:v>0.29699999999999999</c:v>
                </c:pt>
                <c:pt idx="24">
                  <c:v>-0.35799999999999998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3A-40D5-A103-08DD0748B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79558144"/>
        <c:axId val="360413824"/>
      </c:barChart>
      <c:barChart>
        <c:barDir val="col"/>
        <c:grouping val="clustere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Verksamhetens och invest. kassaflöde 1)</c:v>
                </c:pt>
              </c:strCache>
            </c:strRef>
          </c:tx>
          <c:spPr>
            <a:solidFill>
              <a:srgbClr val="0070C0"/>
            </a:solidFill>
            <a:ln w="3175">
              <a:solidFill>
                <a:schemeClr val="tx2"/>
              </a:solidFill>
              <a:prstDash val="solid"/>
            </a:ln>
          </c:spPr>
          <c:invertIfNegative val="0"/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D3A-40D5-A103-08DD0748B02E}"/>
              </c:ext>
            </c:extLst>
          </c:dPt>
          <c:dPt>
            <c:idx val="1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D3A-40D5-A103-08DD0748B02E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D3A-40D5-A103-08DD0748B02E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>
                  <a:lumMod val="75000"/>
                  <a:lumOff val="2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2-6D3A-40D5-A103-08DD0748B02E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4-6D3A-40D5-A103-08DD0748B02E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6D3A-40D5-A103-08DD0748B02E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8-6D3A-40D5-A103-08DD0748B02E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6D3A-40D5-A103-08DD0748B02E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 w="3175">
                <a:solidFill>
                  <a:schemeClr val="tx2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6-3BD3-4A37-8AB2-7E569E2495D2}"/>
              </c:ext>
            </c:extLst>
          </c:dPt>
          <c:cat>
            <c:strRef>
              <c:f>Sheet1!$B$1:$Z$1</c:f>
              <c:strCache>
                <c:ptCount val="2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strCache>
            </c:strRef>
          </c:cat>
          <c:val>
            <c:numRef>
              <c:f>Sheet1!$B$3:$Z$3</c:f>
              <c:numCache>
                <c:formatCode>0.00</c:formatCode>
                <c:ptCount val="25"/>
                <c:pt idx="0">
                  <c:v>-0.87222258662939622</c:v>
                </c:pt>
                <c:pt idx="1">
                  <c:v>-0.15107850507843404</c:v>
                </c:pt>
                <c:pt idx="2">
                  <c:v>0.13352933026053551</c:v>
                </c:pt>
                <c:pt idx="3">
                  <c:v>-3.3122957206265596E-2</c:v>
                </c:pt>
                <c:pt idx="4">
                  <c:v>-0.47667499999999952</c:v>
                </c:pt>
                <c:pt idx="5">
                  <c:v>2.3942999999997369E-2</c:v>
                </c:pt>
                <c:pt idx="6">
                  <c:v>-0.93488100000000451</c:v>
                </c:pt>
                <c:pt idx="7">
                  <c:v>-1.238753999999999</c:v>
                </c:pt>
                <c:pt idx="8">
                  <c:v>-0.93803600000000165</c:v>
                </c:pt>
                <c:pt idx="9">
                  <c:v>9.3088000000003376E-2</c:v>
                </c:pt>
                <c:pt idx="10">
                  <c:v>-0.59042400000000139</c:v>
                </c:pt>
                <c:pt idx="11">
                  <c:v>-0.87720000000000653</c:v>
                </c:pt>
                <c:pt idx="12">
                  <c:v>-1.000480000000004</c:v>
                </c:pt>
                <c:pt idx="13">
                  <c:v>-0.31403799999998866</c:v>
                </c:pt>
                <c:pt idx="14">
                  <c:v>-1.1140000000000001</c:v>
                </c:pt>
                <c:pt idx="15">
                  <c:v>-1.98</c:v>
                </c:pt>
                <c:pt idx="16">
                  <c:v>-1.0860000000000001</c:v>
                </c:pt>
                <c:pt idx="17">
                  <c:v>-9.7000000000000003E-2</c:v>
                </c:pt>
                <c:pt idx="18">
                  <c:v>-0.83099999999999996</c:v>
                </c:pt>
                <c:pt idx="19">
                  <c:v>-0.111</c:v>
                </c:pt>
                <c:pt idx="20">
                  <c:v>0.51300000000000001</c:v>
                </c:pt>
                <c:pt idx="21">
                  <c:v>8.6999999999999994E-2</c:v>
                </c:pt>
                <c:pt idx="22">
                  <c:v>-0.247</c:v>
                </c:pt>
                <c:pt idx="23">
                  <c:v>1.1240000000000001</c:v>
                </c:pt>
                <c:pt idx="24">
                  <c:v>0.40799999999999997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D3A-40D5-A103-08DD0748B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overlap val="-1"/>
        <c:axId val="360432384"/>
        <c:axId val="382616704"/>
      </c:barChart>
      <c:lineChart>
        <c:grouping val="stacke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Lokalförvaltningens nettokreditgivning 2)</c:v>
                </c:pt>
              </c:strCache>
            </c:strRef>
          </c:tx>
          <c:spPr>
            <a:ln w="15875">
              <a:solidFill>
                <a:srgbClr val="002060"/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rgbClr val="002060">
                    <a:alpha val="99000"/>
                  </a:srgbClr>
                </a:solidFill>
              </a:ln>
            </c:spPr>
          </c:marker>
          <c:dPt>
            <c:idx val="20"/>
            <c:bubble3D val="0"/>
            <c:spPr>
              <a:ln w="15875">
                <a:solidFill>
                  <a:srgbClr val="00206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C-E928-4B5C-BF7D-B4D61C6D0952}"/>
              </c:ext>
            </c:extLst>
          </c:dPt>
          <c:dPt>
            <c:idx val="21"/>
            <c:bubble3D val="0"/>
            <c:spPr>
              <a:ln w="15875">
                <a:solidFill>
                  <a:srgbClr val="00206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D-E928-4B5C-BF7D-B4D61C6D0952}"/>
              </c:ext>
            </c:extLst>
          </c:dPt>
          <c:dPt>
            <c:idx val="22"/>
            <c:bubble3D val="0"/>
            <c:spPr>
              <a:ln w="15875">
                <a:solidFill>
                  <a:srgbClr val="00206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E-E928-4B5C-BF7D-B4D61C6D0952}"/>
              </c:ext>
            </c:extLst>
          </c:dPt>
          <c:dPt>
            <c:idx val="23"/>
            <c:bubble3D val="0"/>
            <c:spPr>
              <a:ln w="15875">
                <a:solidFill>
                  <a:srgbClr val="00206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F-E928-4B5C-BF7D-B4D61C6D0952}"/>
              </c:ext>
            </c:extLst>
          </c:dPt>
          <c:dPt>
            <c:idx val="24"/>
            <c:bubble3D val="0"/>
            <c:spPr>
              <a:ln w="15875">
                <a:solidFill>
                  <a:srgbClr val="00206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20-E928-4B5C-BF7D-B4D61C6D0952}"/>
              </c:ext>
            </c:extLst>
          </c:dPt>
          <c:cat>
            <c:strRef>
              <c:f>Sheet1!$B$1:$Z$1</c:f>
              <c:strCache>
                <c:ptCount val="2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strCache>
            </c:strRef>
          </c:cat>
          <c:val>
            <c:numRef>
              <c:f>Sheet1!$B$4:$Z$4</c:f>
              <c:numCache>
                <c:formatCode>0.00</c:formatCode>
                <c:ptCount val="25"/>
                <c:pt idx="0">
                  <c:v>-0.57699999999999996</c:v>
                </c:pt>
                <c:pt idx="1">
                  <c:v>-0.28799999999999998</c:v>
                </c:pt>
                <c:pt idx="2">
                  <c:v>-0.215</c:v>
                </c:pt>
                <c:pt idx="3">
                  <c:v>0.26500000000000001</c:v>
                </c:pt>
                <c:pt idx="4">
                  <c:v>-0.61099999999999999</c:v>
                </c:pt>
                <c:pt idx="5">
                  <c:v>-0.54500000000000004</c:v>
                </c:pt>
                <c:pt idx="6">
                  <c:v>-1.028</c:v>
                </c:pt>
                <c:pt idx="7">
                  <c:v>-1.2250000000000001</c:v>
                </c:pt>
                <c:pt idx="8">
                  <c:v>-1.1870000000000001</c:v>
                </c:pt>
                <c:pt idx="9">
                  <c:v>-0.56499999999999995</c:v>
                </c:pt>
                <c:pt idx="10">
                  <c:v>-0.33200000000000002</c:v>
                </c:pt>
                <c:pt idx="11">
                  <c:v>-0.75</c:v>
                </c:pt>
                <c:pt idx="12">
                  <c:v>-1.1299999999999999</c:v>
                </c:pt>
                <c:pt idx="13">
                  <c:v>-0.40699999999999997</c:v>
                </c:pt>
                <c:pt idx="14">
                  <c:v>-1.0569999999999999</c:v>
                </c:pt>
                <c:pt idx="15">
                  <c:v>-2.1339999999999999</c:v>
                </c:pt>
                <c:pt idx="16">
                  <c:v>-1.4670000000000001</c:v>
                </c:pt>
                <c:pt idx="17">
                  <c:v>-1.573</c:v>
                </c:pt>
                <c:pt idx="18">
                  <c:v>-1.29</c:v>
                </c:pt>
                <c:pt idx="19">
                  <c:v>-0.86</c:v>
                </c:pt>
                <c:pt idx="20">
                  <c:v>-0.12</c:v>
                </c:pt>
                <c:pt idx="21">
                  <c:v>-0.65</c:v>
                </c:pt>
                <c:pt idx="22">
                  <c:v>-0.98</c:v>
                </c:pt>
                <c:pt idx="23">
                  <c:v>-0.44</c:v>
                </c:pt>
                <c:pt idx="24">
                  <c:v>-0.44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D75-4140-8D60-95E0E503D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432384"/>
        <c:axId val="382616704"/>
      </c:lineChart>
      <c:catAx>
        <c:axId val="37955814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1"/>
                </a:solidFill>
                <a:latin typeface="Arial Narrow" panose="020B0606020202030204" pitchFamily="34" charset="0"/>
                <a:ea typeface="Verdana"/>
                <a:cs typeface="Verdana"/>
              </a:defRPr>
            </a:pPr>
            <a:endParaRPr lang="fi-FI"/>
          </a:p>
        </c:txPr>
        <c:crossAx val="3604138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0413824"/>
        <c:scaling>
          <c:orientation val="minMax"/>
          <c:max val="2.5"/>
          <c:min val="-2.5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9558144"/>
        <c:crosses val="autoZero"/>
        <c:crossBetween val="between"/>
        <c:majorUnit val="0.5"/>
        <c:minorUnit val="0.1"/>
      </c:valAx>
      <c:catAx>
        <c:axId val="360432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616704"/>
        <c:crosses val="autoZero"/>
        <c:auto val="0"/>
        <c:lblAlgn val="ctr"/>
        <c:lblOffset val="100"/>
        <c:noMultiLvlLbl val="0"/>
      </c:catAx>
      <c:valAx>
        <c:axId val="382616704"/>
        <c:scaling>
          <c:orientation val="minMax"/>
          <c:max val="2.5"/>
          <c:min val="-2.5"/>
        </c:scaling>
        <c:delete val="0"/>
        <c:axPos val="r"/>
        <c:numFmt formatCode="0.0" sourceLinked="0"/>
        <c:majorTickMark val="cross"/>
        <c:minorTickMark val="out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60432384"/>
        <c:crosses val="max"/>
        <c:crossBetween val="between"/>
        <c:majorUnit val="0.5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8.2170145003589046E-2"/>
          <c:y val="4.439964638651217E-2"/>
          <c:w val="0.42420096217310233"/>
          <c:h val="0.17436278123979487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041692630147851E-2"/>
          <c:y val="3.0625022566941829E-2"/>
          <c:w val="0.87954830614805524"/>
          <c:h val="0.86954040371806141"/>
        </c:manualLayout>
      </c:layou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Verksamhetens och investeringarnas kassaflöde 1)</c:v>
                </c:pt>
              </c:strCache>
            </c:strRef>
          </c:tx>
          <c:spPr>
            <a:ln w="22225">
              <a:solidFill>
                <a:schemeClr val="accent1">
                  <a:lumMod val="75000"/>
                  <a:lumOff val="25000"/>
                </a:schemeClr>
              </a:solidFill>
              <a:prstDash val="solid"/>
            </a:ln>
          </c:spPr>
          <c:marker>
            <c:symbol val="circle"/>
            <c:size val="5"/>
            <c:spPr>
              <a:solidFill>
                <a:schemeClr val="accent1">
                  <a:lumMod val="75000"/>
                  <a:lumOff val="25000"/>
                </a:schemeClr>
              </a:solidFill>
              <a:ln>
                <a:solidFill>
                  <a:schemeClr val="accent1">
                    <a:lumMod val="75000"/>
                    <a:lumOff val="25000"/>
                  </a:schemeClr>
                </a:solidFill>
              </a:ln>
            </c:spPr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E-6D3A-40D5-A103-08DD0748B02E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F-6D3A-40D5-A103-08DD0748B02E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0-6D3A-40D5-A103-08DD0748B02E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2-6D3A-40D5-A103-08DD0748B02E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4-6D3A-40D5-A103-08DD0748B02E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6-6D3A-40D5-A103-08DD0748B02E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8-6D3A-40D5-A103-08DD0748B02E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A-6D3A-40D5-A103-08DD0748B02E}"/>
              </c:ext>
            </c:extLst>
          </c:dPt>
          <c:cat>
            <c:strRef>
              <c:f>Sheet1!$B$1:$Z$1</c:f>
              <c:strCache>
                <c:ptCount val="2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strCache>
            </c:strRef>
          </c:cat>
          <c:val>
            <c:numRef>
              <c:f>Sheet1!$B$2:$Z$2</c:f>
              <c:numCache>
                <c:formatCode>0.00</c:formatCode>
                <c:ptCount val="25"/>
                <c:pt idx="0">
                  <c:v>-0.78764524068467578</c:v>
                </c:pt>
                <c:pt idx="1">
                  <c:v>-0.12549924829163334</c:v>
                </c:pt>
                <c:pt idx="2">
                  <c:v>0.10520499063253745</c:v>
                </c:pt>
                <c:pt idx="3">
                  <c:v>-2.4308464789092696E-2</c:v>
                </c:pt>
                <c:pt idx="4">
                  <c:v>-0.33002277809702468</c:v>
                </c:pt>
                <c:pt idx="5">
                  <c:v>1.6146174025043914E-2</c:v>
                </c:pt>
                <c:pt idx="6">
                  <c:v>-0.61680224848089293</c:v>
                </c:pt>
                <c:pt idx="7">
                  <c:v>-0.78166169223294168</c:v>
                </c:pt>
                <c:pt idx="8">
                  <c:v>-0.57062663105963463</c:v>
                </c:pt>
                <c:pt idx="9">
                  <c:v>5.3928418320648021E-2</c:v>
                </c:pt>
                <c:pt idx="10">
                  <c:v>-0.31643870857093931</c:v>
                </c:pt>
                <c:pt idx="11">
                  <c:v>-0.45283953931372328</c:v>
                </c:pt>
                <c:pt idx="12">
                  <c:v>-0.55266283302675479</c:v>
                </c:pt>
                <c:pt idx="13">
                  <c:v>-0.16784500267236166</c:v>
                </c:pt>
                <c:pt idx="14">
                  <c:v>-0.56585851505315721</c:v>
                </c:pt>
                <c:pt idx="15">
                  <c:v>-0.99102571161151787</c:v>
                </c:pt>
                <c:pt idx="16">
                  <c:v>-0.53565351208179823</c:v>
                </c:pt>
                <c:pt idx="17">
                  <c:v>-4.7233205430357805E-2</c:v>
                </c:pt>
                <c:pt idx="18">
                  <c:v>-0.40443073089539311</c:v>
                </c:pt>
                <c:pt idx="19">
                  <c:v>-5.1480648377895781E-2</c:v>
                </c:pt>
                <c:pt idx="20">
                  <c:v>0.22910030343902182</c:v>
                </c:pt>
                <c:pt idx="21">
                  <c:v>3.7462570072927956E-2</c:v>
                </c:pt>
                <c:pt idx="22">
                  <c:v>-0.10257209095897098</c:v>
                </c:pt>
                <c:pt idx="23">
                  <c:v>0.45260973131271326</c:v>
                </c:pt>
                <c:pt idx="24">
                  <c:v>0.1593632841647776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6D3A-40D5-A103-08DD0748B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558144"/>
        <c:axId val="360413824"/>
      </c:lineChart>
      <c:lineChart>
        <c:grouping val="standard"/>
        <c:varyColors val="0"/>
        <c:ser>
          <c:idx val="2"/>
          <c:order val="1"/>
          <c:tx>
            <c:strRef>
              <c:f>Sheet1!$A$3</c:f>
              <c:strCache>
                <c:ptCount val="1"/>
                <c:pt idx="0">
                  <c:v>Lokalförvaltningens nettokreditgivning 2)</c:v>
                </c:pt>
              </c:strCache>
            </c:strRef>
          </c:tx>
          <c:spPr>
            <a:ln w="22225">
              <a:solidFill>
                <a:schemeClr val="accent5">
                  <a:lumMod val="75000"/>
                </a:schemeClr>
              </a:solidFill>
            </a:ln>
          </c:spPr>
          <c:marker>
            <c:symbol val="circle"/>
            <c:size val="5"/>
            <c:spPr>
              <a:solidFill>
                <a:schemeClr val="bg1"/>
              </a:solidFill>
              <a:ln>
                <a:solidFill>
                  <a:schemeClr val="accent5">
                    <a:lumMod val="75000"/>
                  </a:schemeClr>
                </a:solidFill>
              </a:ln>
            </c:spPr>
          </c:marker>
          <c:cat>
            <c:strRef>
              <c:f>Sheet1!$B$1:$Z$1</c:f>
              <c:strCache>
                <c:ptCount val="2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strCache>
            </c:strRef>
          </c:cat>
          <c:val>
            <c:numRef>
              <c:f>Sheet1!$B$3:$Z$3</c:f>
              <c:numCache>
                <c:formatCode>0.00</c:formatCode>
                <c:ptCount val="25"/>
                <c:pt idx="0">
                  <c:v>-0.52104968484169834</c:v>
                </c:pt>
                <c:pt idx="1">
                  <c:v>-0.23923842434915515</c:v>
                </c:pt>
                <c:pt idx="2">
                  <c:v>-0.16939404205699518</c:v>
                </c:pt>
                <c:pt idx="3">
                  <c:v>0.19447971172969522</c:v>
                </c:pt>
                <c:pt idx="4">
                  <c:v>-0.42302180189286676</c:v>
                </c:pt>
                <c:pt idx="5">
                  <c:v>-0.36752557505951222</c:v>
                </c:pt>
                <c:pt idx="6">
                  <c:v>-0.67823895387579258</c:v>
                </c:pt>
                <c:pt idx="7">
                  <c:v>-0.77298283031607118</c:v>
                </c:pt>
                <c:pt idx="8">
                  <c:v>-0.72207656323188574</c:v>
                </c:pt>
                <c:pt idx="9">
                  <c:v>-0.32731991611340905</c:v>
                </c:pt>
                <c:pt idx="10">
                  <c:v>-0.17793594306049823</c:v>
                </c:pt>
                <c:pt idx="11">
                  <c:v>-0.38717470871556081</c:v>
                </c:pt>
                <c:pt idx="12">
                  <c:v>-0.62420938081743804</c:v>
                </c:pt>
                <c:pt idx="13">
                  <c:v>-0.21753073222875466</c:v>
                </c:pt>
                <c:pt idx="14">
                  <c:v>-0.53690525171560777</c:v>
                </c:pt>
                <c:pt idx="15">
                  <c:v>-1.0681054891813024</c:v>
                </c:pt>
                <c:pt idx="16">
                  <c:v>-0.72357615306077161</c:v>
                </c:pt>
                <c:pt idx="17">
                  <c:v>-0.76595703239126611</c:v>
                </c:pt>
                <c:pt idx="18">
                  <c:v>-0.63219677428774446</c:v>
                </c:pt>
                <c:pt idx="19">
                  <c:v>-0.39885907752243582</c:v>
                </c:pt>
                <c:pt idx="20">
                  <c:v>-5.359071425474194E-2</c:v>
                </c:pt>
                <c:pt idx="21">
                  <c:v>-0.27946216065896839</c:v>
                </c:pt>
                <c:pt idx="22">
                  <c:v>-0.40488983273278017</c:v>
                </c:pt>
                <c:pt idx="23">
                  <c:v>-0.1775808643317674</c:v>
                </c:pt>
                <c:pt idx="24">
                  <c:v>-0.1702999801368702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3D75-4140-8D60-95E0E503D39A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Sheet1!$B$1:$Z$1</c:f>
              <c:strCache>
                <c:ptCount val="25"/>
                <c:pt idx="0">
                  <c:v>97</c:v>
                </c:pt>
                <c:pt idx="1">
                  <c:v>98</c:v>
                </c:pt>
                <c:pt idx="2">
                  <c:v>99</c:v>
                </c:pt>
                <c:pt idx="3">
                  <c:v>00</c:v>
                </c:pt>
                <c:pt idx="4">
                  <c:v>01</c:v>
                </c:pt>
                <c:pt idx="5">
                  <c:v>02</c:v>
                </c:pt>
                <c:pt idx="6">
                  <c:v>03</c:v>
                </c:pt>
                <c:pt idx="7">
                  <c:v>04</c:v>
                </c:pt>
                <c:pt idx="8">
                  <c:v>05</c:v>
                </c:pt>
                <c:pt idx="9">
                  <c:v>06</c:v>
                </c:pt>
                <c:pt idx="10">
                  <c:v>07</c:v>
                </c:pt>
                <c:pt idx="11">
                  <c:v>08</c:v>
                </c:pt>
                <c:pt idx="12">
                  <c:v>09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</c:strCache>
            </c:strRef>
          </c:cat>
          <c:val>
            <c:numRef>
              <c:f>Sheet1!$B$4:$Z$4</c:f>
              <c:numCache>
                <c:formatCode>General</c:formatCode>
                <c:ptCount val="25"/>
                <c:pt idx="18">
                  <c:v>-0.5</c:v>
                </c:pt>
                <c:pt idx="19">
                  <c:v>-0.5</c:v>
                </c:pt>
                <c:pt idx="20">
                  <c:v>-0.5</c:v>
                </c:pt>
                <c:pt idx="21">
                  <c:v>-0.5</c:v>
                </c:pt>
                <c:pt idx="22">
                  <c:v>-0.5</c:v>
                </c:pt>
                <c:pt idx="23">
                  <c:v>-0.5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C4D-43DC-981D-4B26F1143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0432384"/>
        <c:axId val="382616704"/>
      </c:lineChart>
      <c:catAx>
        <c:axId val="379558144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low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50" b="0" i="0" u="none" strike="noStrike" baseline="0">
                <a:solidFill>
                  <a:schemeClr val="accent1"/>
                </a:solidFill>
                <a:latin typeface="Arial Narrow" panose="020B0606020202030204" pitchFamily="34" charset="0"/>
                <a:ea typeface="Verdana"/>
                <a:cs typeface="Verdana"/>
              </a:defRPr>
            </a:pPr>
            <a:endParaRPr lang="fi-FI"/>
          </a:p>
        </c:txPr>
        <c:crossAx val="3604138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60413824"/>
        <c:scaling>
          <c:orientation val="minMax"/>
          <c:max val="0.60000000000000009"/>
          <c:min val="-1.4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.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79558144"/>
        <c:crosses val="autoZero"/>
        <c:crossBetween val="between"/>
        <c:majorUnit val="0.2"/>
        <c:minorUnit val="0.1"/>
      </c:valAx>
      <c:catAx>
        <c:axId val="3604323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616704"/>
        <c:crosses val="autoZero"/>
        <c:auto val="0"/>
        <c:lblAlgn val="ctr"/>
        <c:lblOffset val="100"/>
        <c:noMultiLvlLbl val="0"/>
      </c:catAx>
      <c:valAx>
        <c:axId val="382616704"/>
        <c:scaling>
          <c:orientation val="minMax"/>
          <c:max val="0.60000000000000009"/>
          <c:min val="-1.4"/>
        </c:scaling>
        <c:delete val="0"/>
        <c:axPos val="r"/>
        <c:numFmt formatCode="0.0" sourceLinked="0"/>
        <c:majorTickMark val="cross"/>
        <c:minorTickMark val="out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60432384"/>
        <c:crosses val="max"/>
        <c:crossBetween val="between"/>
        <c:majorUnit val="0.2"/>
        <c:minorUnit val="0.1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6.6537516447629161E-2"/>
          <c:y val="0.7297835394840102"/>
          <c:w val="0.51247534044610721"/>
          <c:h val="0.15207689160498131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accent1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80552070263483E-2"/>
          <c:y val="3.6468330134356998E-2"/>
          <c:w val="0.87954830614805524"/>
          <c:h val="0.883073936826280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Lånestock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5EE-4A86-B9AB-143027B68FDD}"/>
              </c:ext>
            </c:extLst>
          </c:dPt>
          <c:dPt>
            <c:idx val="2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EE-4A86-B9AB-143027B68FDD}"/>
              </c:ext>
            </c:extLst>
          </c:dPt>
          <c:dPt>
            <c:idx val="2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5EE-4A86-B9AB-143027B68FDD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5EE-4A86-B9AB-143027B68FDD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95EE-4A86-B9AB-143027B68FDD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95EE-4A86-B9AB-143027B68FDD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95EE-4A86-B9AB-143027B68FDD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C-95EE-4A86-B9AB-143027B68FDD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A-5765-47D8-8B2B-C28197B18F6C}"/>
              </c:ext>
            </c:extLst>
          </c:dPt>
          <c:cat>
            <c:strRef>
              <c:f>Sheet1!$B$1:$AF$1</c:f>
              <c:strCache>
                <c:ptCount val="31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</c:strCache>
            </c:strRef>
          </c:cat>
          <c:val>
            <c:numRef>
              <c:f>Sheet1!$B$2:$AF$2</c:f>
              <c:numCache>
                <c:formatCode>General</c:formatCode>
                <c:ptCount val="31"/>
                <c:pt idx="0">
                  <c:v>4.3899999999999997</c:v>
                </c:pt>
                <c:pt idx="1">
                  <c:v>5.23</c:v>
                </c:pt>
                <c:pt idx="2">
                  <c:v>5.47</c:v>
                </c:pt>
                <c:pt idx="3">
                  <c:v>4.99</c:v>
                </c:pt>
                <c:pt idx="4">
                  <c:v>4.5199999999999996</c:v>
                </c:pt>
                <c:pt idx="5">
                  <c:v>3.97</c:v>
                </c:pt>
                <c:pt idx="6">
                  <c:v>4.0999999999999996</c:v>
                </c:pt>
                <c:pt idx="7">
                  <c:v>4.09</c:v>
                </c:pt>
                <c:pt idx="8">
                  <c:v>3.87</c:v>
                </c:pt>
                <c:pt idx="9">
                  <c:v>4.03</c:v>
                </c:pt>
                <c:pt idx="10">
                  <c:v>4.3150000000000004</c:v>
                </c:pt>
                <c:pt idx="11">
                  <c:v>4.8330000000000002</c:v>
                </c:pt>
                <c:pt idx="12">
                  <c:v>5.6040000000000001</c:v>
                </c:pt>
                <c:pt idx="13">
                  <c:v>6.6230000000000002</c:v>
                </c:pt>
                <c:pt idx="14">
                  <c:v>7.7050000000000001</c:v>
                </c:pt>
                <c:pt idx="15">
                  <c:v>8.4079999999999995</c:v>
                </c:pt>
                <c:pt idx="16">
                  <c:v>9.0109999999999992</c:v>
                </c:pt>
                <c:pt idx="17">
                  <c:v>9.5950000000000006</c:v>
                </c:pt>
                <c:pt idx="18">
                  <c:v>10.882999999999999</c:v>
                </c:pt>
                <c:pt idx="19">
                  <c:v>11.67</c:v>
                </c:pt>
                <c:pt idx="20">
                  <c:v>12.29</c:v>
                </c:pt>
                <c:pt idx="21">
                  <c:v>13.81</c:v>
                </c:pt>
                <c:pt idx="22">
                  <c:v>15.55</c:v>
                </c:pt>
                <c:pt idx="23">
                  <c:v>16.53</c:v>
                </c:pt>
                <c:pt idx="24">
                  <c:v>17.395272999999996</c:v>
                </c:pt>
                <c:pt idx="25">
                  <c:v>18.097000000000001</c:v>
                </c:pt>
                <c:pt idx="26">
                  <c:v>17.634</c:v>
                </c:pt>
                <c:pt idx="27">
                  <c:v>17.597000000000001</c:v>
                </c:pt>
                <c:pt idx="28">
                  <c:v>17.893999999999998</c:v>
                </c:pt>
                <c:pt idx="29">
                  <c:v>13.981999999999999</c:v>
                </c:pt>
                <c:pt idx="30">
                  <c:v>13.624000000000001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5EE-4A86-B9AB-143027B68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2748160"/>
        <c:axId val="382749696"/>
      </c:bar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Likvida medel</c:v>
                </c:pt>
              </c:strCache>
            </c:strRef>
          </c:tx>
          <c:spPr>
            <a:ln w="15875">
              <a:solidFill>
                <a:srgbClr val="000080"/>
              </a:solidFill>
              <a:prstDash val="solid"/>
            </a:ln>
          </c:spPr>
          <c:marker>
            <c:symbol val="circle"/>
            <c:size val="4"/>
          </c:marker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E-95EE-4A86-B9AB-143027B68FDD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F-95EE-4A86-B9AB-143027B68FDD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0-95EE-4A86-B9AB-143027B68FDD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2-95EE-4A86-B9AB-143027B68FDD}"/>
              </c:ext>
            </c:extLst>
          </c:dPt>
          <c:dPt>
            <c:idx val="26"/>
            <c:bubble3D val="0"/>
            <c:spPr>
              <a:ln w="1587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4-95EE-4A86-B9AB-143027B68FDD}"/>
              </c:ext>
            </c:extLst>
          </c:dPt>
          <c:dPt>
            <c:idx val="27"/>
            <c:bubble3D val="0"/>
            <c:spPr>
              <a:ln w="1587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6-95EE-4A86-B9AB-143027B68FDD}"/>
              </c:ext>
            </c:extLst>
          </c:dPt>
          <c:dPt>
            <c:idx val="28"/>
            <c:bubble3D val="0"/>
            <c:spPr>
              <a:ln w="1587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8-95EE-4A86-B9AB-143027B68FDD}"/>
              </c:ext>
            </c:extLst>
          </c:dPt>
          <c:dPt>
            <c:idx val="29"/>
            <c:bubble3D val="0"/>
            <c:spPr>
              <a:ln w="1587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A-95EE-4A86-B9AB-143027B68FDD}"/>
              </c:ext>
            </c:extLst>
          </c:dPt>
          <c:dPt>
            <c:idx val="30"/>
            <c:bubble3D val="0"/>
            <c:spPr>
              <a:ln w="15875">
                <a:solidFill>
                  <a:srgbClr val="000080"/>
                </a:solidFill>
                <a:prstDash val="sysDash"/>
              </a:ln>
            </c:spPr>
            <c:extLst>
              <c:ext xmlns:c16="http://schemas.microsoft.com/office/drawing/2014/chart" uri="{C3380CC4-5D6E-409C-BE32-E72D297353CC}">
                <c16:uniqueId val="{0000001B-5765-47D8-8B2B-C28197B18F6C}"/>
              </c:ext>
            </c:extLst>
          </c:dPt>
          <c:cat>
            <c:strRef>
              <c:f>Sheet1!$B$1:$AF$1</c:f>
              <c:strCache>
                <c:ptCount val="31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95</c:v>
                </c:pt>
                <c:pt idx="5">
                  <c:v>96</c:v>
                </c:pt>
                <c:pt idx="6">
                  <c:v>97</c:v>
                </c:pt>
                <c:pt idx="7">
                  <c:v>98</c:v>
                </c:pt>
                <c:pt idx="8">
                  <c:v>99</c:v>
                </c:pt>
                <c:pt idx="9">
                  <c:v>00</c:v>
                </c:pt>
                <c:pt idx="10">
                  <c:v>01</c:v>
                </c:pt>
                <c:pt idx="11">
                  <c:v>02</c:v>
                </c:pt>
                <c:pt idx="12">
                  <c:v>03</c:v>
                </c:pt>
                <c:pt idx="13">
                  <c:v>04</c:v>
                </c:pt>
                <c:pt idx="14">
                  <c:v>05</c:v>
                </c:pt>
                <c:pt idx="15">
                  <c:v>06</c:v>
                </c:pt>
                <c:pt idx="16">
                  <c:v>07</c:v>
                </c:pt>
                <c:pt idx="17">
                  <c:v>08</c:v>
                </c:pt>
                <c:pt idx="18">
                  <c:v>09</c:v>
                </c:pt>
                <c:pt idx="19">
                  <c:v>10</c:v>
                </c:pt>
                <c:pt idx="20">
                  <c:v>11</c:v>
                </c:pt>
                <c:pt idx="21">
                  <c:v>12</c:v>
                </c:pt>
                <c:pt idx="22">
                  <c:v>13</c:v>
                </c:pt>
                <c:pt idx="23">
                  <c:v>14</c:v>
                </c:pt>
                <c:pt idx="24">
                  <c:v>15</c:v>
                </c:pt>
                <c:pt idx="25">
                  <c:v>16</c:v>
                </c:pt>
                <c:pt idx="26">
                  <c:v>17</c:v>
                </c:pt>
                <c:pt idx="27">
                  <c:v>18</c:v>
                </c:pt>
                <c:pt idx="28">
                  <c:v>19</c:v>
                </c:pt>
                <c:pt idx="29">
                  <c:v>20</c:v>
                </c:pt>
                <c:pt idx="30">
                  <c:v>21</c:v>
                </c:pt>
              </c:strCache>
            </c:strRef>
          </c:cat>
          <c:val>
            <c:numRef>
              <c:f>Sheet1!$B$3:$AF$3</c:f>
              <c:numCache>
                <c:formatCode>General</c:formatCode>
                <c:ptCount val="31"/>
                <c:pt idx="0">
                  <c:v>1.37</c:v>
                </c:pt>
                <c:pt idx="1">
                  <c:v>1.67</c:v>
                </c:pt>
                <c:pt idx="2">
                  <c:v>2.0699999999999998</c:v>
                </c:pt>
                <c:pt idx="3">
                  <c:v>3.12</c:v>
                </c:pt>
                <c:pt idx="4">
                  <c:v>3.19</c:v>
                </c:pt>
                <c:pt idx="5">
                  <c:v>3.16</c:v>
                </c:pt>
                <c:pt idx="6">
                  <c:v>2.64</c:v>
                </c:pt>
                <c:pt idx="7">
                  <c:v>2.54</c:v>
                </c:pt>
                <c:pt idx="8">
                  <c:v>2.69</c:v>
                </c:pt>
                <c:pt idx="9">
                  <c:v>3.1560000000000001</c:v>
                </c:pt>
                <c:pt idx="10">
                  <c:v>3.077</c:v>
                </c:pt>
                <c:pt idx="11">
                  <c:v>3.339</c:v>
                </c:pt>
                <c:pt idx="12">
                  <c:v>3.31</c:v>
                </c:pt>
                <c:pt idx="13">
                  <c:v>3.2250000000000001</c:v>
                </c:pt>
                <c:pt idx="14">
                  <c:v>3.1869999999999998</c:v>
                </c:pt>
                <c:pt idx="15">
                  <c:v>4.1219999999999999</c:v>
                </c:pt>
                <c:pt idx="16">
                  <c:v>4.3019999999999996</c:v>
                </c:pt>
                <c:pt idx="17">
                  <c:v>4.0430000000000001</c:v>
                </c:pt>
                <c:pt idx="18">
                  <c:v>4.2210000000000001</c:v>
                </c:pt>
                <c:pt idx="19">
                  <c:v>4.76</c:v>
                </c:pt>
                <c:pt idx="20">
                  <c:v>4.53</c:v>
                </c:pt>
                <c:pt idx="21">
                  <c:v>4.2</c:v>
                </c:pt>
                <c:pt idx="22">
                  <c:v>5.1609999999999996</c:v>
                </c:pt>
                <c:pt idx="23">
                  <c:v>5.3</c:v>
                </c:pt>
                <c:pt idx="24">
                  <c:v>5.1079999999999997</c:v>
                </c:pt>
                <c:pt idx="25">
                  <c:v>5.6790000000000003</c:v>
                </c:pt>
                <c:pt idx="26">
                  <c:v>5.6790000000000003</c:v>
                </c:pt>
                <c:pt idx="27">
                  <c:v>5.6779999999999999</c:v>
                </c:pt>
                <c:pt idx="28">
                  <c:v>5.6779999999999999</c:v>
                </c:pt>
                <c:pt idx="29">
                  <c:v>5.7409999999999997</c:v>
                </c:pt>
                <c:pt idx="30">
                  <c:v>5.7409999999999997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95EE-4A86-B9AB-143027B68F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2755584"/>
        <c:axId val="382757120"/>
      </c:lineChart>
      <c:catAx>
        <c:axId val="3827481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40" b="0" i="0" u="none" strike="noStrike" baseline="0">
                <a:solidFill>
                  <a:schemeClr val="accent1"/>
                </a:solidFill>
                <a:latin typeface="Arial Narrow" panose="020B0606020202030204" pitchFamily="34" charset="0"/>
                <a:ea typeface="Verdana"/>
                <a:cs typeface="Verdana"/>
              </a:defRPr>
            </a:pPr>
            <a:endParaRPr lang="fi-FI"/>
          </a:p>
        </c:txPr>
        <c:crossAx val="3827496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82749696"/>
        <c:scaling>
          <c:orientation val="minMax"/>
          <c:max val="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sysDot"/>
            </a:ln>
          </c:spPr>
        </c:majorGridlines>
        <c:numFmt formatCode="0" sourceLinked="0"/>
        <c:majorTickMark val="cross"/>
        <c:minorTickMark val="in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82748160"/>
        <c:crosses val="autoZero"/>
        <c:crossBetween val="between"/>
        <c:majorUnit val="2"/>
        <c:minorUnit val="0.5"/>
      </c:valAx>
      <c:catAx>
        <c:axId val="382755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2757120"/>
        <c:crosses val="autoZero"/>
        <c:auto val="0"/>
        <c:lblAlgn val="ctr"/>
        <c:lblOffset val="100"/>
        <c:noMultiLvlLbl val="0"/>
      </c:catAx>
      <c:valAx>
        <c:axId val="382757120"/>
        <c:scaling>
          <c:orientation val="minMax"/>
          <c:max val="20"/>
          <c:min val="0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8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0" i="0" u="none" strike="noStrike" baseline="0">
                <a:solidFill>
                  <a:schemeClr val="accent1"/>
                </a:solidFill>
                <a:latin typeface="Verdana"/>
                <a:ea typeface="Verdana"/>
                <a:cs typeface="Verdana"/>
              </a:defRPr>
            </a:pPr>
            <a:endParaRPr lang="fi-FI"/>
          </a:p>
        </c:txPr>
        <c:crossAx val="382755584"/>
        <c:crosses val="max"/>
        <c:crossBetween val="between"/>
        <c:majorUnit val="2"/>
        <c:minorUnit val="0.5"/>
      </c:valAx>
      <c:spPr>
        <a:noFill/>
        <a:ln w="15480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1530787968050757"/>
          <c:y val="0.14391970671267559"/>
          <c:w val="0.21605505876284303"/>
          <c:h val="0.11944987980315064"/>
        </c:manualLayout>
      </c:layout>
      <c:overlay val="0"/>
      <c:spPr>
        <a:solidFill>
          <a:schemeClr val="bg1"/>
        </a:solidFill>
        <a:ln w="3870">
          <a:solidFill>
            <a:schemeClr val="tx1"/>
          </a:solidFill>
          <a:prstDash val="solid"/>
        </a:ln>
      </c:spPr>
      <c:txPr>
        <a:bodyPr/>
        <a:lstStyle/>
        <a:p>
          <a:pPr>
            <a:defRPr sz="1210" b="0" i="0" u="none" strike="noStrike" baseline="0">
              <a:solidFill>
                <a:srgbClr val="000000"/>
              </a:solidFill>
              <a:latin typeface="Verdana"/>
              <a:ea typeface="Verdana"/>
              <a:cs typeface="Verdana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9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4.5308959319473409E-2"/>
          <c:w val="0.92266824133020031"/>
          <c:h val="0.930614187110824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1.4600000000000009</c:v>
                </c:pt>
                <c:pt idx="1">
                  <c:v>2.7700000000000031</c:v>
                </c:pt>
                <c:pt idx="2">
                  <c:v>1.7000000000000028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9A-491E-B99D-868596F0E8B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EC9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D713-4173-9FBD-5B6847197C62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4.6500000000000004</c:v>
                </c:pt>
                <c:pt idx="1">
                  <c:v>7.05</c:v>
                </c:pt>
                <c:pt idx="2">
                  <c:v>1.64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39A-491E-B99D-868596F0E8B9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CCEC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F39A-491E-B99D-868596F0E8B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2.36</c:v>
                </c:pt>
                <c:pt idx="1">
                  <c:v>13.63</c:v>
                </c:pt>
                <c:pt idx="2">
                  <c:v>9.3000000000000007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F39A-491E-B99D-868596F0E8B9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B290-4180-9690-3EBDED75BF8D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10000"/>
                  <a:lumOff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F39A-491E-B99D-868596F0E8B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2.11</c:v>
                </c:pt>
                <c:pt idx="1">
                  <c:v>20.329999999999998</c:v>
                </c:pt>
                <c:pt idx="2">
                  <c:v>8.61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F39A-491E-B99D-868596F0E8B9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9.6300000000000008</c:v>
                </c:pt>
                <c:pt idx="2">
                  <c:v>22.52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F39A-491E-B99D-868596F0E8B9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F39A-491E-B99D-868596F0E8B9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F39A-491E-B99D-868596F0E8B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F39A-491E-B99D-868596F0E8B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15.74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F39A-491E-B99D-868596F0E8B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"/>
        <c:overlap val="100"/>
        <c:axId val="217439232"/>
        <c:axId val="217445120"/>
      </c:barChart>
      <c:catAx>
        <c:axId val="2174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7445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7445120"/>
        <c:scaling>
          <c:orientation val="minMax"/>
          <c:max val="47"/>
          <c:min val="0"/>
        </c:scaling>
        <c:delete val="1"/>
        <c:axPos val="l"/>
        <c:numFmt formatCode="0" sourceLinked="0"/>
        <c:majorTickMark val="none"/>
        <c:minorTickMark val="none"/>
        <c:tickLblPos val="nextTo"/>
        <c:crossAx val="21743923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904761904761907E-2"/>
          <c:y val="4.5308959319473409E-2"/>
          <c:w val="0.92266824133020031"/>
          <c:h val="0.93061418711082455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>
                <a:lumMod val="10000"/>
                <a:lumOff val="9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998-4EA7-AD8D-7391AB8D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98-4EA7-AD8D-7391AB8D84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1.0800000000000018</c:v>
                </c:pt>
                <c:pt idx="1">
                  <c:v>2.5699999999999985</c:v>
                </c:pt>
                <c:pt idx="2">
                  <c:v>1.6999999999999993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998-4EA7-AD8D-7391AB8D8449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EC9E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D998-4EA7-AD8D-7391AB8D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8173-4965-B566-5C831740FF8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Sheet1!$B$3:$D$3</c:f>
              <c:numCache>
                <c:formatCode>General</c:formatCode>
                <c:ptCount val="3"/>
                <c:pt idx="0">
                  <c:v>4.3899999999999997</c:v>
                </c:pt>
                <c:pt idx="1">
                  <c:v>8.01</c:v>
                </c:pt>
                <c:pt idx="2">
                  <c:v>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98-4EA7-AD8D-7391AB8D8449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CEC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998-4EA7-AD8D-7391AB8D8449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998-4EA7-AD8D-7391AB8D8449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Sheet1!$B$4:$D$4</c:f>
              <c:numCache>
                <c:formatCode>General</c:formatCode>
                <c:ptCount val="3"/>
                <c:pt idx="0">
                  <c:v>2.15</c:v>
                </c:pt>
                <c:pt idx="1">
                  <c:v>14.65</c:v>
                </c:pt>
                <c:pt idx="2">
                  <c:v>7.66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998-4EA7-AD8D-7391AB8D8449}"/>
            </c:ext>
          </c:extLst>
        </c:ser>
        <c:ser>
          <c:idx val="5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EA2C-4E99-80D0-48AC4C08F45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4-D998-4EA7-AD8D-7391AB8D84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Sheet1!$B$5:$D$5</c:f>
              <c:numCache>
                <c:formatCode>General</c:formatCode>
                <c:ptCount val="3"/>
                <c:pt idx="0">
                  <c:v>1.29</c:v>
                </c:pt>
                <c:pt idx="1">
                  <c:v>0</c:v>
                </c:pt>
                <c:pt idx="2">
                  <c:v>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998-4EA7-AD8D-7391AB8D8449}"/>
            </c:ext>
          </c:extLst>
        </c:ser>
        <c:ser>
          <c:idx val="6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0-EA2C-4E99-80D0-48AC4C08F45A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>
                <a:noFill/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9-EF3B-443E-964F-D0F5A909EF1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Sheet1!$B$6:$D$6</c:f>
              <c:numCache>
                <c:formatCode>General</c:formatCode>
                <c:ptCount val="3"/>
                <c:pt idx="0">
                  <c:v>3.94</c:v>
                </c:pt>
                <c:pt idx="1">
                  <c:v>20.27</c:v>
                </c:pt>
                <c:pt idx="2">
                  <c:v>12.52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D998-4EA7-AD8D-7391AB8D8449}"/>
            </c:ext>
          </c:extLst>
        </c:ser>
        <c:ser>
          <c:idx val="3"/>
          <c:order val="5"/>
          <c:tx>
            <c:strRef>
              <c:f>Sheet1!$A$7</c:f>
              <c:strCache>
                <c:ptCount val="1"/>
              </c:strCache>
            </c:strRef>
          </c:tx>
          <c:spPr>
            <a:solidFill>
              <a:schemeClr val="bg1">
                <a:lumMod val="95000"/>
              </a:schemeClr>
            </a:solidFill>
            <a:ln w="9525">
              <a:noFill/>
              <a:prstDash val="sysDot"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prstDash val="sysDot"/>
              </a:ln>
              <a:effectLst/>
            </c:spPr>
            <c:extLst>
              <c:ext xmlns:c16="http://schemas.microsoft.com/office/drawing/2014/chart" uri="{C3380CC4-5D6E-409C-BE32-E72D297353CC}">
                <c16:uniqueId val="{0000001F-EA2C-4E99-80D0-48AC4C08F45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A-EF3B-443E-964F-D0F5A909EF13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Sheet1!$B$7:$D$7</c:f>
              <c:numCache>
                <c:formatCode>General</c:formatCode>
                <c:ptCount val="3"/>
                <c:pt idx="0">
                  <c:v>2.1800000000000002</c:v>
                </c:pt>
                <c:pt idx="2">
                  <c:v>19.71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D998-4EA7-AD8D-7391AB8D8449}"/>
            </c:ext>
          </c:extLst>
        </c:ser>
        <c:ser>
          <c:idx val="4"/>
          <c:order val="6"/>
          <c:tx>
            <c:strRef>
              <c:f>Sheet1!$A$8</c:f>
              <c:strCache>
                <c:ptCount val="1"/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D998-4EA7-AD8D-7391AB8D8449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Sheet1!$B$8:$D$8</c:f>
              <c:numCache>
                <c:formatCode>General</c:formatCode>
                <c:ptCount val="3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998-4EA7-AD8D-7391AB8D8449}"/>
            </c:ext>
          </c:extLst>
        </c:ser>
        <c:ser>
          <c:idx val="7"/>
          <c:order val="7"/>
          <c:tx>
            <c:strRef>
              <c:f>Sheet1!$A$9</c:f>
              <c:strCache>
                <c:ptCount val="1"/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E-EA2C-4E99-80D0-48AC4C08F45A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Sheet1!$B$9:$D$9</c:f>
              <c:numCache>
                <c:formatCode>General</c:formatCode>
                <c:ptCount val="3"/>
                <c:pt idx="0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D998-4EA7-AD8D-7391AB8D8449}"/>
            </c:ext>
          </c:extLst>
        </c:ser>
        <c:ser>
          <c:idx val="8"/>
          <c:order val="8"/>
          <c:tx>
            <c:strRef>
              <c:f>Sheet1!$A$10</c:f>
              <c:strCache>
                <c:ptCount val="1"/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 w="635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95000"/>
                </a:schemeClr>
              </a:solidFill>
              <a:ln w="6350">
                <a:noFill/>
                <a:prstDash val="sysDash"/>
              </a:ln>
              <a:effectLst/>
            </c:spPr>
            <c:extLst>
              <c:ext xmlns:c16="http://schemas.microsoft.com/office/drawing/2014/chart" uri="{C3380CC4-5D6E-409C-BE32-E72D297353CC}">
                <c16:uniqueId val="{0000001B-EF3B-443E-964F-D0F5A909EF13}"/>
              </c:ext>
            </c:extLst>
          </c:dPt>
          <c:dLbls>
            <c:delete val="1"/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20.27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F3B-443E-964F-D0F5A909EF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6"/>
        <c:overlap val="100"/>
        <c:axId val="217439232"/>
        <c:axId val="217445120"/>
      </c:barChart>
      <c:catAx>
        <c:axId val="21743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21744512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7445120"/>
        <c:scaling>
          <c:orientation val="minMax"/>
          <c:max val="47"/>
          <c:min val="0"/>
        </c:scaling>
        <c:delete val="1"/>
        <c:axPos val="l"/>
        <c:numFmt formatCode="0" sourceLinked="0"/>
        <c:majorTickMark val="none"/>
        <c:minorTickMark val="none"/>
        <c:tickLblPos val="none"/>
        <c:crossAx val="217439232"/>
        <c:crosses val="autoZero"/>
        <c:crossBetween val="between"/>
        <c:majorUnit val="5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0.33865</cdr:x>
      <cdr:y>0.43007</cdr:y>
    </cdr:from>
    <cdr:to>
      <cdr:x>0.45229</cdr:x>
      <cdr:y>0.4934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1800200" y="1494220"/>
          <a:ext cx="604084" cy="22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i-FI" sz="10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-1 118</a:t>
          </a:r>
          <a:endParaRPr lang="fi-FI" sz="10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0.13546</cdr:x>
      <cdr:y>0.25509</cdr:y>
    </cdr:from>
    <cdr:to>
      <cdr:x>0.22637</cdr:x>
      <cdr:y>0.31842</cdr:y>
    </cdr:to>
    <cdr:sp macro="" textlink="">
      <cdr:nvSpPr>
        <cdr:cNvPr id="4" name="Tekstiruutu 1"/>
        <cdr:cNvSpPr txBox="1"/>
      </cdr:nvSpPr>
      <cdr:spPr>
        <a:xfrm xmlns:a="http://schemas.openxmlformats.org/drawingml/2006/main">
          <a:off x="720080" y="886289"/>
          <a:ext cx="483257" cy="22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-631</a:t>
          </a:r>
          <a:endParaRPr lang="fi-FI" sz="10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0.77213</cdr:x>
      <cdr:y>0.80964</cdr:y>
    </cdr:from>
    <cdr:to>
      <cdr:x>0.88576</cdr:x>
      <cdr:y>0.87297</cdr:y>
    </cdr:to>
    <cdr:sp macro="" textlink="">
      <cdr:nvSpPr>
        <cdr:cNvPr id="7" name="Tekstiruutu 1"/>
        <cdr:cNvSpPr txBox="1"/>
      </cdr:nvSpPr>
      <cdr:spPr>
        <a:xfrm xmlns:a="http://schemas.openxmlformats.org/drawingml/2006/main">
          <a:off x="4104456" y="2813000"/>
          <a:ext cx="604032" cy="22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-2 128</a:t>
          </a:r>
          <a:endParaRPr lang="fi-FI" sz="10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0.4375</cdr:x>
      <cdr:y>0.53861</cdr:y>
    </cdr:from>
    <cdr:to>
      <cdr:x>0.5625</cdr:x>
      <cdr:y>0.60193</cdr:y>
    </cdr:to>
    <cdr:sp macro="" textlink="">
      <cdr:nvSpPr>
        <cdr:cNvPr id="8" name="Tekstiruutu 1"/>
        <cdr:cNvSpPr txBox="1"/>
      </cdr:nvSpPr>
      <cdr:spPr>
        <a:xfrm xmlns:a="http://schemas.openxmlformats.org/drawingml/2006/main">
          <a:off x="3100869" y="2527263"/>
          <a:ext cx="885962" cy="2971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-1 394</a:t>
          </a:r>
          <a:endParaRPr lang="fi-FI" sz="10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0.55307</cdr:x>
      <cdr:y>0.56769</cdr:y>
    </cdr:from>
    <cdr:to>
      <cdr:x>0.67006</cdr:x>
      <cdr:y>0.63102</cdr:y>
    </cdr:to>
    <cdr:sp macro="" textlink="">
      <cdr:nvSpPr>
        <cdr:cNvPr id="9" name="Tekstiruutu 1"/>
        <cdr:cNvSpPr txBox="1"/>
      </cdr:nvSpPr>
      <cdr:spPr>
        <a:xfrm xmlns:a="http://schemas.openxmlformats.org/drawingml/2006/main">
          <a:off x="2939988" y="1972366"/>
          <a:ext cx="621893" cy="22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-1 469</a:t>
          </a:r>
          <a:endParaRPr lang="fi-FI" sz="10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0.24383</cdr:x>
      <cdr:y>0.30193</cdr:y>
    </cdr:from>
    <cdr:to>
      <cdr:x>0.33474</cdr:x>
      <cdr:y>0.35098</cdr:y>
    </cdr:to>
    <cdr:sp macro="" textlink="">
      <cdr:nvSpPr>
        <cdr:cNvPr id="10" name="Tekstiruutu 1"/>
        <cdr:cNvSpPr txBox="1"/>
      </cdr:nvSpPr>
      <cdr:spPr>
        <a:xfrm xmlns:a="http://schemas.openxmlformats.org/drawingml/2006/main">
          <a:off x="1296144" y="1049028"/>
          <a:ext cx="483257" cy="170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-756</a:t>
          </a:r>
          <a:endParaRPr lang="fi-FI" sz="10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0.87705</cdr:x>
      <cdr:y>0.83294</cdr:y>
    </cdr:from>
    <cdr:to>
      <cdr:x>0.99068</cdr:x>
      <cdr:y>0.89627</cdr:y>
    </cdr:to>
    <cdr:sp macro="" textlink="">
      <cdr:nvSpPr>
        <cdr:cNvPr id="12" name="Tekstiruutu 1"/>
        <cdr:cNvSpPr txBox="1"/>
      </cdr:nvSpPr>
      <cdr:spPr>
        <a:xfrm xmlns:a="http://schemas.openxmlformats.org/drawingml/2006/main">
          <a:off x="6216241" y="3908341"/>
          <a:ext cx="805375" cy="297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-2 173</a:t>
          </a:r>
          <a:endParaRPr lang="fi-FI" sz="10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  <cdr:relSizeAnchor xmlns:cdr="http://schemas.openxmlformats.org/drawingml/2006/chartDrawing">
    <cdr:from>
      <cdr:x>0.65845</cdr:x>
      <cdr:y>0.74921</cdr:y>
    </cdr:from>
    <cdr:to>
      <cdr:x>0.77208</cdr:x>
      <cdr:y>0.81254</cdr:y>
    </cdr:to>
    <cdr:sp macro="" textlink="">
      <cdr:nvSpPr>
        <cdr:cNvPr id="13" name="Tekstiruutu 1"/>
        <cdr:cNvSpPr txBox="1"/>
      </cdr:nvSpPr>
      <cdr:spPr>
        <a:xfrm xmlns:a="http://schemas.openxmlformats.org/drawingml/2006/main">
          <a:off x="3500193" y="2603032"/>
          <a:ext cx="604032" cy="220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000" b="1" dirty="0" smtClean="0">
              <a:solidFill>
                <a:schemeClr val="accent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-1 958</a:t>
          </a:r>
          <a:endParaRPr lang="fi-FI" sz="1000" b="1" dirty="0">
            <a:solidFill>
              <a:schemeClr val="accent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A15B-FE45-45FE-A5C1-2286D62DBEA0}" type="datetimeFigureOut">
              <a:rPr lang="fi-FI" smtClean="0"/>
              <a:t>20.9.2017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36A8-0A76-4C63-8941-B39E4C045E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91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798" indent="-285691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767" indent="-228553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599873" indent="-228553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6979" indent="-228553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086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193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300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406" indent="-22855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fld id="{796CAD98-5F12-4D04-ADC1-94744B37E0E5}" type="slidenum">
              <a:rPr lang="fi-FI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6</a:t>
            </a:fld>
            <a:endParaRPr lang="fi-FI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239713" y="798513"/>
            <a:ext cx="7097713" cy="3994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62752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bbon_kansisivu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38" r="1238" b="16001"/>
          <a:stretch/>
        </p:blipFill>
        <p:spPr>
          <a:xfrm>
            <a:off x="6474616" y="2983260"/>
            <a:ext cx="2666766" cy="2160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400" y="1368900"/>
            <a:ext cx="7297200" cy="110160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400" y="2475900"/>
            <a:ext cx="6102000" cy="12285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00A6D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8" name="Rectangle 9"/>
          <p:cNvSpPr/>
          <p:nvPr userDrawn="1"/>
        </p:nvSpPr>
        <p:spPr>
          <a:xfrm>
            <a:off x="0" y="771550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 userDrawn="1"/>
        </p:nvSpPr>
        <p:spPr>
          <a:xfrm>
            <a:off x="604463" y="287598"/>
            <a:ext cx="7935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Onnistuva Suomi </a:t>
            </a:r>
            <a:r>
              <a:rPr lang="sv-SE" sz="1000" dirty="0" err="1" smtClean="0">
                <a:solidFill>
                  <a:schemeClr val="accent2"/>
                </a:solidFill>
              </a:rPr>
              <a:t>tehdään</a:t>
            </a:r>
            <a:r>
              <a:rPr lang="sv-SE" sz="1000" dirty="0" smtClean="0">
                <a:solidFill>
                  <a:schemeClr val="accent2"/>
                </a:solidFill>
              </a:rPr>
              <a:t> </a:t>
            </a:r>
            <a:r>
              <a:rPr lang="sv-SE" sz="1000" dirty="0" err="1" smtClean="0">
                <a:solidFill>
                  <a:schemeClr val="accent2"/>
                </a:solidFill>
              </a:rPr>
              <a:t>lähellä</a:t>
            </a:r>
            <a:endParaRPr lang="sv-SE" sz="1000" dirty="0" smtClean="0">
              <a:solidFill>
                <a:schemeClr val="accent2"/>
              </a:solidFill>
            </a:endParaRPr>
          </a:p>
          <a:p>
            <a:pPr algn="r"/>
            <a:r>
              <a:rPr lang="sv-SE" sz="1000" dirty="0" smtClean="0">
                <a:solidFill>
                  <a:schemeClr val="accent2"/>
                </a:solidFill>
              </a:rPr>
              <a:t>Finlands framgång skapas lokalt </a:t>
            </a:r>
            <a:endParaRPr lang="fi-FI" sz="1000" b="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7" y="161777"/>
            <a:ext cx="1958409" cy="46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78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5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799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4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53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</p:spPr>
        <p:txBody>
          <a:bodyPr rIns="90000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4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00" y="1201500"/>
            <a:ext cx="3816000" cy="33939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18878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/>
          <p:cNvSpPr>
            <a:spLocks noGrp="1"/>
          </p:cNvSpPr>
          <p:nvPr>
            <p:ph type="body" sz="quarter" idx="13"/>
          </p:nvPr>
        </p:nvSpPr>
        <p:spPr>
          <a:xfrm>
            <a:off x="680400" y="205200"/>
            <a:ext cx="2970000" cy="872100"/>
          </a:xfrm>
        </p:spPr>
        <p:txBody>
          <a:bodyPr tIns="0" rIns="90000" anchor="b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2000" b="1"/>
            </a:lvl3pPr>
            <a:lvl4pPr marL="1371600" indent="0">
              <a:buNone/>
              <a:defRPr sz="2000" b="1"/>
            </a:lvl4pPr>
            <a:lvl5pPr marL="1828800" indent="0">
              <a:buNone/>
              <a:defRPr sz="2000" b="1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80400" y="1077300"/>
            <a:ext cx="2970000" cy="35181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15"/>
          </p:nvPr>
        </p:nvSpPr>
        <p:spPr>
          <a:xfrm>
            <a:off x="3747600" y="205199"/>
            <a:ext cx="4712400" cy="43902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86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55557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 userDrawn="1"/>
        </p:nvSpPr>
        <p:spPr>
          <a:xfrm>
            <a:off x="0" y="5042299"/>
            <a:ext cx="9144000" cy="105965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  <a:defRPr/>
            </a:pPr>
            <a:endParaRPr lang="fi-FI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233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91996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 smtClean="0"/>
              <a:t>Muokkaa tekstin perustyylejä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55763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60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400" y="1203598"/>
            <a:ext cx="7779600" cy="339390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631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68657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6806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136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92153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0346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2160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982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7107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056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0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5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6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98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BDC67-9A7E-42C8-BC4E-FBA2E376B5B6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80832" y="2794620"/>
            <a:ext cx="7779600" cy="8572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8" y="0"/>
            <a:ext cx="9144000" cy="266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2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400" y="205978"/>
            <a:ext cx="7779600" cy="85725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fi-FI" noProof="0" dirty="0" smtClean="0"/>
              <a:t>Muokkaa </a:t>
            </a:r>
            <a:r>
              <a:rPr lang="fi-FI" noProof="0" dirty="0" err="1" smtClean="0"/>
              <a:t>perustyyl</a:t>
            </a:r>
            <a:r>
              <a:rPr lang="fi-FI" noProof="0" dirty="0" smtClean="0"/>
              <a:t>. </a:t>
            </a:r>
            <a:r>
              <a:rPr lang="fi-FI" noProof="0" dirty="0" err="1" smtClean="0"/>
              <a:t>napsautt</a:t>
            </a:r>
            <a:r>
              <a:rPr lang="fi-FI" noProof="0" dirty="0" smtClean="0"/>
              <a:t>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00" y="1201500"/>
            <a:ext cx="7779600" cy="33939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i-FI" noProof="0" dirty="0" smtClean="0"/>
              <a:t>Muokkaa tekstin perustyylejä napsauttamalla</a:t>
            </a:r>
          </a:p>
          <a:p>
            <a:pPr lvl="1"/>
            <a:r>
              <a:rPr lang="fi-FI" noProof="0" dirty="0" smtClean="0"/>
              <a:t>toinen taso</a:t>
            </a:r>
          </a:p>
          <a:p>
            <a:pPr lvl="2"/>
            <a:r>
              <a:rPr lang="fi-FI" noProof="0" dirty="0" smtClean="0"/>
              <a:t>kolmas taso</a:t>
            </a:r>
          </a:p>
          <a:p>
            <a:pPr lvl="3"/>
            <a:r>
              <a:rPr lang="fi-FI" noProof="0" dirty="0" smtClean="0"/>
              <a:t>neljäs taso</a:t>
            </a:r>
          </a:p>
          <a:p>
            <a:pPr lvl="4"/>
            <a:r>
              <a:rPr lang="fi-FI" noProof="0" dirty="0" smtClean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56376" y="4869645"/>
            <a:ext cx="903600" cy="199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fi-FI" smtClean="0"/>
              <a:t>[pvm]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67576" y="4695580"/>
            <a:ext cx="392400" cy="1998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529BDC67-9A7E-42C8-BC4E-FBA2E376B5B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Rectangle 6"/>
          <p:cNvSpPr/>
          <p:nvPr userDrawn="1"/>
        </p:nvSpPr>
        <p:spPr>
          <a:xfrm>
            <a:off x="0" y="4614263"/>
            <a:ext cx="9144000" cy="45719"/>
          </a:xfrm>
          <a:prstGeom prst="rect">
            <a:avLst/>
          </a:prstGeom>
          <a:gradFill>
            <a:gsLst>
              <a:gs pos="50000">
                <a:srgbClr val="002E63"/>
              </a:gs>
              <a:gs pos="100000">
                <a:srgbClr val="00A6D6"/>
              </a:gs>
            </a:gsLst>
            <a:lin ang="108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1" name="Suorakulmio 10"/>
          <p:cNvSpPr/>
          <p:nvPr userDrawn="1"/>
        </p:nvSpPr>
        <p:spPr>
          <a:xfrm>
            <a:off x="1763688" y="475347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b="0" dirty="0" smtClean="0">
                <a:solidFill>
                  <a:schemeClr val="accent2"/>
                </a:solidFill>
              </a:rPr>
              <a:t>Onnistuva Suomi tehdään lähellä      </a:t>
            </a:r>
            <a:br>
              <a:rPr lang="fi-FI" sz="800" b="0" dirty="0" smtClean="0">
                <a:solidFill>
                  <a:schemeClr val="accent2"/>
                </a:solidFill>
              </a:rPr>
            </a:br>
            <a:r>
              <a:rPr lang="sv-SE" sz="800" b="0" dirty="0" smtClean="0">
                <a:solidFill>
                  <a:schemeClr val="accent2"/>
                </a:solidFill>
              </a:rPr>
              <a:t>Finlands framgång skapas lokalt </a:t>
            </a:r>
            <a:endParaRPr lang="fi-FI" sz="800" b="0" dirty="0">
              <a:solidFill>
                <a:schemeClr val="accent2"/>
              </a:solidFill>
            </a:endParaRP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16064"/>
            <a:ext cx="1318604" cy="31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5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99" r:id="rId3"/>
    <p:sldLayoutId id="2147483800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797" r:id="rId13"/>
    <p:sldLayoutId id="2147483801" r:id="rId14"/>
    <p:sldLayoutId id="2147483811" r:id="rId15"/>
    <p:sldLayoutId id="2147483824" r:id="rId16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kern="1200">
          <a:solidFill>
            <a:srgbClr val="002E6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rgbClr val="002E6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Verdana" pitchFamily="34" charset="0"/>
        <a:buChar char="»"/>
        <a:defRPr sz="2000" kern="1200">
          <a:solidFill>
            <a:srgbClr val="002E63"/>
          </a:solidFill>
          <a:latin typeface="+mn-lt"/>
          <a:ea typeface="+mn-ea"/>
          <a:cs typeface="+mn-cs"/>
        </a:defRPr>
      </a:lvl2pPr>
      <a:lvl3pPr marL="11448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rgbClr val="002E63"/>
          </a:solidFill>
          <a:latin typeface="+mn-lt"/>
          <a:ea typeface="+mn-ea"/>
          <a:cs typeface="+mn-cs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–"/>
        <a:defRPr sz="1400" kern="1200">
          <a:solidFill>
            <a:srgbClr val="002E63"/>
          </a:solidFill>
          <a:latin typeface="+mn-lt"/>
          <a:ea typeface="+mn-ea"/>
          <a:cs typeface="+mn-cs"/>
        </a:defRPr>
      </a:lvl4pPr>
      <a:lvl5pPr marL="2059200" indent="-230400" algn="l" defTabSz="914400" rtl="0" eaLnBrk="1" latinLnBrk="0" hangingPunct="1">
        <a:spcBef>
          <a:spcPts val="24"/>
        </a:spcBef>
        <a:buClr>
          <a:schemeClr val="accent1"/>
        </a:buClr>
        <a:buFont typeface="Verdana" pitchFamily="34" charset="0"/>
        <a:buChar char="»"/>
        <a:defRPr sz="1400" kern="1200">
          <a:solidFill>
            <a:srgbClr val="002E63"/>
          </a:solidFill>
          <a:latin typeface="+mn-lt"/>
          <a:ea typeface="+mn-ea"/>
          <a:cs typeface="+mn-cs"/>
        </a:defRPr>
      </a:lvl5pPr>
      <a:lvl6pPr marL="2327275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6pPr>
      <a:lvl7pPr marL="2605088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7pPr>
      <a:lvl8pPr marL="28702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8pPr>
      <a:lvl9pPr marL="3136900" indent="-230400" algn="l" defTabSz="914400" rtl="0" eaLnBrk="1" latinLnBrk="0" hangingPunct="1">
        <a:spcBef>
          <a:spcPts val="24"/>
        </a:spcBef>
        <a:buClr>
          <a:schemeClr val="accent1"/>
        </a:buClr>
        <a:buFont typeface="Arial" pitchFamily="34" charset="0"/>
        <a:buChar char="•"/>
        <a:defRPr sz="1400" kern="1200">
          <a:solidFill>
            <a:srgbClr val="002E63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62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[pvm]</a:t>
            </a:r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5.9.2017/hp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C5871-3042-4E69-BB2A-BD47B252C04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32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0045" y="1821099"/>
            <a:ext cx="7297200" cy="112288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FI" sz="2800" dirty="0" smtClean="0"/>
              <a:t/>
            </a:r>
            <a:br>
              <a:rPr lang="sv-FI" sz="2800" dirty="0" smtClean="0"/>
            </a:br>
            <a:r>
              <a:rPr lang="sv-FI" sz="2800" dirty="0"/>
              <a:t/>
            </a:r>
            <a:br>
              <a:rPr lang="sv-FI" sz="2800" dirty="0"/>
            </a:br>
            <a:r>
              <a:rPr lang="sv-FI" sz="2800" dirty="0" smtClean="0"/>
              <a:t/>
            </a:r>
            <a:br>
              <a:rPr lang="sv-FI" sz="2800" dirty="0" smtClean="0"/>
            </a:br>
            <a:r>
              <a:rPr lang="sv-FI" sz="2800" dirty="0"/>
              <a:t/>
            </a:r>
            <a:br>
              <a:rPr lang="sv-FI" sz="2800" dirty="0"/>
            </a:br>
            <a:r>
              <a:rPr lang="sv-FI" sz="2800" dirty="0" smtClean="0"/>
              <a:t/>
            </a:r>
            <a:br>
              <a:rPr lang="sv-FI" sz="2800" dirty="0" smtClean="0"/>
            </a:br>
            <a:r>
              <a:rPr lang="sv-FI" sz="2800" dirty="0" smtClean="0"/>
              <a:t>Kommunalekonomins </a:t>
            </a:r>
            <a:r>
              <a:rPr lang="sv-FI" sz="2800" dirty="0"/>
              <a:t>utveckling till år 2021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sv-FI" sz="1800" dirty="0">
                <a:solidFill>
                  <a:srgbClr val="0070C0"/>
                </a:solidFill>
              </a:rPr>
              <a:t>Källa: Programmet för kommunernas ekonomi </a:t>
            </a:r>
            <a:r>
              <a:rPr lang="sv-FI" sz="1800" dirty="0" smtClean="0">
                <a:solidFill>
                  <a:srgbClr val="0070C0"/>
                </a:solidFill>
              </a:rPr>
              <a:t>19.9.2017</a:t>
            </a:r>
            <a:r>
              <a:rPr lang="sv-FI" sz="1800" dirty="0">
                <a:solidFill>
                  <a:srgbClr val="0070C0"/>
                </a:solidFill>
              </a:rPr>
              <a:t/>
            </a:r>
            <a:br>
              <a:rPr lang="sv-FI" sz="1800" dirty="0">
                <a:solidFill>
                  <a:srgbClr val="0070C0"/>
                </a:solidFill>
              </a:rPr>
            </a:br>
            <a:r>
              <a:rPr lang="sv-FI" sz="1800" dirty="0">
                <a:solidFill>
                  <a:srgbClr val="0070C0"/>
                </a:solidFill>
              </a:rPr>
              <a:t>          samt Kommunförbundets beräkningar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80400" y="2931790"/>
            <a:ext cx="6915936" cy="648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v-SE" sz="1600" i="1" dirty="0">
                <a:solidFill>
                  <a:srgbClr val="003882"/>
                </a:solidFill>
              </a:rPr>
              <a:t>I utvecklingsprognosen har man eftersträvat att beakta vård- och landskapsreformens effekter på kommunalekonomin</a:t>
            </a:r>
          </a:p>
        </p:txBody>
      </p:sp>
    </p:spTree>
    <p:extLst>
      <p:ext uri="{BB962C8B-B14F-4D97-AF65-F5344CB8AC3E}">
        <p14:creationId xmlns:p14="http://schemas.microsoft.com/office/powerpoint/2010/main" val="153368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733290"/>
              </p:ext>
            </p:extLst>
          </p:nvPr>
        </p:nvGraphicFramePr>
        <p:xfrm>
          <a:off x="845587" y="627536"/>
          <a:ext cx="7614846" cy="294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3793115" y="4943170"/>
            <a:ext cx="1233734" cy="216455"/>
          </a:xfrm>
        </p:spPr>
        <p:txBody>
          <a:bodyPr/>
          <a:lstStyle/>
          <a:p>
            <a:pPr>
              <a:defRPr/>
            </a:pPr>
            <a:r>
              <a:rPr lang="en-US" sz="675" smtClean="0"/>
              <a:t>19.9.2017/hp</a:t>
            </a:r>
            <a:endParaRPr lang="fi-FI" sz="675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1997–2016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9336" y="44625"/>
            <a:ext cx="87731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sv-SE" sz="1400" dirty="0">
                <a:solidFill>
                  <a:schemeClr val="accent1"/>
                </a:solidFill>
              </a:rPr>
              <a:t>Verksamhetens och investeringarnas kassaflöde och lånestockens ändring inom </a:t>
            </a:r>
            <a:r>
              <a:rPr lang="sv-SE" sz="1400" dirty="0" smtClean="0">
                <a:solidFill>
                  <a:schemeClr val="accent1"/>
                </a:solidFill>
              </a:rPr>
              <a:t>kommunsektorn</a:t>
            </a:r>
          </a:p>
          <a:p>
            <a:pPr algn="ctr">
              <a:lnSpc>
                <a:spcPct val="95000"/>
              </a:lnSpc>
            </a:pPr>
            <a:r>
              <a:rPr lang="sv-SE" sz="1400" dirty="0" smtClean="0">
                <a:solidFill>
                  <a:schemeClr val="accent1"/>
                </a:solidFill>
              </a:rPr>
              <a:t> </a:t>
            </a:r>
            <a:r>
              <a:rPr lang="sv-SE" sz="1400" dirty="0">
                <a:solidFill>
                  <a:schemeClr val="accent1"/>
                </a:solidFill>
              </a:rPr>
              <a:t>samt </a:t>
            </a:r>
            <a:r>
              <a:rPr lang="sv-SE" sz="1400" dirty="0" smtClean="0">
                <a:solidFill>
                  <a:schemeClr val="accent1"/>
                </a:solidFill>
              </a:rPr>
              <a:t>nettokreditgivningen </a:t>
            </a:r>
            <a:r>
              <a:rPr lang="sv-SE" sz="1400" dirty="0">
                <a:solidFill>
                  <a:schemeClr val="accent1"/>
                </a:solidFill>
              </a:rPr>
              <a:t>inom lokalförvaltningen åren 1997-2021, md €</a:t>
            </a:r>
          </a:p>
          <a:p>
            <a:pPr algn="ctr">
              <a:lnSpc>
                <a:spcPct val="95000"/>
              </a:lnSpc>
            </a:pPr>
            <a:r>
              <a:rPr lang="fi-FI" sz="1200" kern="0" dirty="0" smtClean="0">
                <a:solidFill>
                  <a:srgbClr val="FF0000"/>
                </a:solidFill>
              </a:rPr>
              <a:t>(</a:t>
            </a:r>
            <a:r>
              <a:rPr lang="fi-FI" sz="1200" kern="0" dirty="0" err="1">
                <a:solidFill>
                  <a:srgbClr val="FF0000"/>
                </a:solidFill>
              </a:rPr>
              <a:t>uppskattningar</a:t>
            </a:r>
            <a:r>
              <a:rPr lang="fi-FI" sz="1200" kern="0" dirty="0">
                <a:solidFill>
                  <a:srgbClr val="FF0000"/>
                </a:solidFill>
              </a:rPr>
              <a:t> </a:t>
            </a:r>
            <a:r>
              <a:rPr lang="fi-FI" sz="1200" kern="0" dirty="0" err="1">
                <a:solidFill>
                  <a:srgbClr val="FF0000"/>
                </a:solidFill>
              </a:rPr>
              <a:t>enligt</a:t>
            </a:r>
            <a:r>
              <a:rPr lang="fi-FI" sz="1200" kern="0" dirty="0">
                <a:solidFill>
                  <a:srgbClr val="FF0000"/>
                </a:solidFill>
              </a:rPr>
              <a:t> </a:t>
            </a:r>
            <a:r>
              <a:rPr lang="fi-FI" sz="1200" kern="0" dirty="0" err="1">
                <a:solidFill>
                  <a:srgbClr val="FF0000"/>
                </a:solidFill>
              </a:rPr>
              <a:t>hållbarhetsberäkningen</a:t>
            </a:r>
            <a:r>
              <a:rPr lang="fi-FI" sz="1200" kern="0" dirty="0">
                <a:solidFill>
                  <a:srgbClr val="FF0000"/>
                </a:solidFill>
              </a:rPr>
              <a:t>)</a:t>
            </a:r>
            <a:endParaRPr lang="fi-FI" sz="1200" dirty="0">
              <a:solidFill>
                <a:schemeClr val="accent1"/>
              </a:solidFill>
            </a:endParaRPr>
          </a:p>
        </p:txBody>
      </p:sp>
      <p:sp>
        <p:nvSpPr>
          <p:cNvPr id="14" name="Suorakulmio 13"/>
          <p:cNvSpPr/>
          <p:nvPr/>
        </p:nvSpPr>
        <p:spPr>
          <a:xfrm>
            <a:off x="584882" y="4443958"/>
            <a:ext cx="73179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sv-SE" sz="850" dirty="0"/>
              <a:t>Lånestockens ändring år </a:t>
            </a:r>
            <a:r>
              <a:rPr lang="sv-SE" sz="850" dirty="0" smtClean="0"/>
              <a:t>2020 </a:t>
            </a:r>
            <a:r>
              <a:rPr lang="sv-SE" sz="850" dirty="0"/>
              <a:t>saknas, eftersom lånestocken åren </a:t>
            </a:r>
            <a:r>
              <a:rPr lang="sv-SE" sz="850" dirty="0" smtClean="0"/>
              <a:t>2019 </a:t>
            </a:r>
            <a:r>
              <a:rPr lang="sv-SE" sz="850" dirty="0"/>
              <a:t>och </a:t>
            </a:r>
            <a:r>
              <a:rPr lang="sv-SE" sz="850" dirty="0" smtClean="0"/>
              <a:t>2020 inte är </a:t>
            </a:r>
            <a:r>
              <a:rPr lang="sv-SE" sz="850" dirty="0"/>
              <a:t>jämförbara med varandra.</a:t>
            </a:r>
          </a:p>
        </p:txBody>
      </p:sp>
      <p:sp>
        <p:nvSpPr>
          <p:cNvPr id="15" name="Suorakulmio 14"/>
          <p:cNvSpPr/>
          <p:nvPr/>
        </p:nvSpPr>
        <p:spPr>
          <a:xfrm>
            <a:off x="526213" y="4285134"/>
            <a:ext cx="865429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900" dirty="0"/>
              <a:t> </a:t>
            </a:r>
            <a:r>
              <a:rPr lang="fi-FI" sz="900" dirty="0" smtClean="0"/>
              <a:t>2) </a:t>
            </a:r>
            <a:r>
              <a:rPr lang="fi-FI" sz="900" dirty="0" err="1"/>
              <a:t>Lokalförvaltningens</a:t>
            </a:r>
            <a:r>
              <a:rPr lang="fi-FI" sz="900" dirty="0"/>
              <a:t> </a:t>
            </a:r>
            <a:r>
              <a:rPr lang="fi-FI" sz="900" dirty="0" err="1"/>
              <a:t>nettokreditgivning</a:t>
            </a:r>
            <a:r>
              <a:rPr lang="fi-FI" sz="900" dirty="0"/>
              <a:t> </a:t>
            </a:r>
            <a:r>
              <a:rPr lang="fi-FI" sz="900" dirty="0" err="1"/>
              <a:t>enligt</a:t>
            </a:r>
            <a:r>
              <a:rPr lang="fi-FI" sz="900" dirty="0"/>
              <a:t> </a:t>
            </a:r>
            <a:r>
              <a:rPr lang="fi-FI" sz="850" dirty="0" err="1"/>
              <a:t>nationalräkenskaperna</a:t>
            </a:r>
            <a:r>
              <a:rPr lang="fi-FI" sz="900" dirty="0"/>
              <a:t> = </a:t>
            </a:r>
            <a:r>
              <a:rPr lang="fi-FI" sz="900" dirty="0" err="1"/>
              <a:t>Skillanden</a:t>
            </a:r>
            <a:r>
              <a:rPr lang="fi-FI" sz="900" dirty="0"/>
              <a:t> </a:t>
            </a:r>
            <a:r>
              <a:rPr lang="fi-FI" sz="900" dirty="0" err="1"/>
              <a:t>mellan</a:t>
            </a:r>
            <a:r>
              <a:rPr lang="fi-FI" sz="900" dirty="0"/>
              <a:t> </a:t>
            </a:r>
            <a:r>
              <a:rPr lang="fi-FI" sz="900" dirty="0" err="1"/>
              <a:t>totalinkomsterna</a:t>
            </a:r>
            <a:r>
              <a:rPr lang="fi-FI" sz="900" dirty="0"/>
              <a:t> </a:t>
            </a:r>
            <a:r>
              <a:rPr lang="fi-FI" sz="900" dirty="0" err="1"/>
              <a:t>och</a:t>
            </a:r>
            <a:r>
              <a:rPr lang="fi-FI" sz="900" dirty="0"/>
              <a:t> </a:t>
            </a:r>
            <a:r>
              <a:rPr lang="fi-FI" sz="900" dirty="0" err="1"/>
              <a:t>totalutgifterna</a:t>
            </a:r>
            <a:r>
              <a:rPr lang="fi-FI" sz="900" dirty="0"/>
              <a:t> </a:t>
            </a:r>
            <a:r>
              <a:rPr lang="fi-FI" sz="900" dirty="0" err="1"/>
              <a:t>inom</a:t>
            </a:r>
            <a:r>
              <a:rPr lang="fi-FI" sz="900" dirty="0"/>
              <a:t> </a:t>
            </a:r>
            <a:r>
              <a:rPr lang="fi-FI" sz="900" dirty="0" err="1"/>
              <a:t>lokalförv</a:t>
            </a:r>
            <a:r>
              <a:rPr lang="fi-FI" sz="900" dirty="0"/>
              <a:t>. 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598222" y="3864119"/>
            <a:ext cx="8152444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sz="850" dirty="0"/>
              <a:t>Verksamhetens och investeringarnas kassaflöde är </a:t>
            </a:r>
            <a:r>
              <a:rPr lang="sv-FI" sz="850" dirty="0" smtClean="0"/>
              <a:t>ett mellanresultat i finansieringsanalysen. Ett negativt belopp </a:t>
            </a:r>
            <a:r>
              <a:rPr lang="sv-FI" sz="850" dirty="0"/>
              <a:t>(</a:t>
            </a:r>
            <a:r>
              <a:rPr lang="sv-FI" sz="850" dirty="0" smtClean="0"/>
              <a:t>underskott) </a:t>
            </a:r>
            <a:r>
              <a:rPr lang="sv-FI" sz="850" dirty="0"/>
              <a:t>beskriver att </a:t>
            </a:r>
            <a:r>
              <a:rPr lang="sv-FI" sz="850" dirty="0" smtClean="0"/>
              <a:t>utgifter antingen </a:t>
            </a:r>
            <a:r>
              <a:rPr lang="sv-FI" sz="850" dirty="0"/>
              <a:t>måste täckas genom en minskning </a:t>
            </a:r>
            <a:r>
              <a:rPr lang="sv-FI" sz="850" dirty="0" smtClean="0"/>
              <a:t>av de </a:t>
            </a:r>
            <a:r>
              <a:rPr lang="sv-FI" sz="850" dirty="0"/>
              <a:t>likvida medlen eller genom </a:t>
            </a:r>
            <a:r>
              <a:rPr lang="sv-FI" sz="850" dirty="0" smtClean="0"/>
              <a:t>ökning av lånestocken. Ett positivt belopp </a:t>
            </a:r>
            <a:r>
              <a:rPr lang="sv-FI" sz="850" dirty="0"/>
              <a:t>(</a:t>
            </a:r>
            <a:r>
              <a:rPr lang="sv-FI" sz="850" dirty="0" smtClean="0"/>
              <a:t>överskott) </a:t>
            </a:r>
            <a:r>
              <a:rPr lang="sv-FI" sz="850" dirty="0"/>
              <a:t>beskriver hur stor andel av kassaflödet </a:t>
            </a:r>
            <a:r>
              <a:rPr lang="sv-FI" sz="850" dirty="0" smtClean="0"/>
              <a:t>som blir </a:t>
            </a:r>
            <a:r>
              <a:rPr lang="sv-FI" sz="850" dirty="0"/>
              <a:t>kvar till </a:t>
            </a:r>
            <a:r>
              <a:rPr lang="sv-FI" sz="850" dirty="0" smtClean="0"/>
              <a:t>nettoutlåning, låneamorteringar och </a:t>
            </a:r>
            <a:r>
              <a:rPr lang="sv-FI" sz="850" dirty="0"/>
              <a:t>förstärkandet av kassan.</a:t>
            </a:r>
            <a:endParaRPr lang="fi-FI" sz="850" dirty="0"/>
          </a:p>
        </p:txBody>
      </p:sp>
      <p:sp>
        <p:nvSpPr>
          <p:cNvPr id="17" name="Suorakulmio 16"/>
          <p:cNvSpPr/>
          <p:nvPr/>
        </p:nvSpPr>
        <p:spPr>
          <a:xfrm>
            <a:off x="526213" y="3564000"/>
            <a:ext cx="6941274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sz="850" dirty="0" smtClean="0"/>
              <a:t> </a:t>
            </a:r>
            <a:r>
              <a:rPr lang="fi-FI" sz="850" b="1" dirty="0" smtClean="0"/>
              <a:t>1) </a:t>
            </a:r>
            <a:r>
              <a:rPr lang="fi-FI" sz="850" b="1" dirty="0" err="1" smtClean="0"/>
              <a:t>Verksamhetens</a:t>
            </a:r>
            <a:r>
              <a:rPr lang="fi-FI" sz="850" b="1" dirty="0" smtClean="0"/>
              <a:t> </a:t>
            </a:r>
            <a:r>
              <a:rPr lang="fi-FI" sz="850" b="1" dirty="0" err="1" smtClean="0"/>
              <a:t>och</a:t>
            </a:r>
            <a:r>
              <a:rPr lang="fi-FI" sz="850" b="1" dirty="0" smtClean="0"/>
              <a:t> </a:t>
            </a:r>
            <a:r>
              <a:rPr lang="fi-FI" sz="850" b="1" dirty="0" err="1" smtClean="0"/>
              <a:t>investeringarnas</a:t>
            </a:r>
            <a:r>
              <a:rPr lang="fi-FI" sz="850" b="1" dirty="0" smtClean="0"/>
              <a:t> </a:t>
            </a:r>
            <a:r>
              <a:rPr lang="fi-FI" sz="850" b="1" dirty="0" err="1" smtClean="0"/>
              <a:t>kassaflöde</a:t>
            </a:r>
            <a:r>
              <a:rPr lang="fi-FI" sz="850" b="1" dirty="0" smtClean="0"/>
              <a:t> = </a:t>
            </a:r>
            <a:r>
              <a:rPr lang="fi-FI" sz="850" b="1" dirty="0" err="1" smtClean="0"/>
              <a:t>Internt</a:t>
            </a:r>
            <a:r>
              <a:rPr lang="fi-FI" sz="850" b="1" dirty="0" smtClean="0"/>
              <a:t> </a:t>
            </a:r>
            <a:r>
              <a:rPr lang="fi-FI" sz="850" b="1" dirty="0" err="1" smtClean="0"/>
              <a:t>tillförda</a:t>
            </a:r>
            <a:r>
              <a:rPr lang="fi-FI" sz="850" b="1" dirty="0" smtClean="0"/>
              <a:t> </a:t>
            </a:r>
            <a:r>
              <a:rPr lang="fi-FI" sz="850" b="1" dirty="0" err="1" smtClean="0"/>
              <a:t>medel</a:t>
            </a:r>
            <a:r>
              <a:rPr lang="fi-FI" sz="850" b="1" dirty="0" smtClean="0"/>
              <a:t> + </a:t>
            </a:r>
            <a:r>
              <a:rPr lang="fi-FI" sz="850" b="1" dirty="0" err="1" smtClean="0"/>
              <a:t>Investeringar</a:t>
            </a:r>
            <a:r>
              <a:rPr lang="fi-FI" sz="850" b="1" dirty="0" smtClean="0"/>
              <a:t>, netto  </a:t>
            </a:r>
          </a:p>
          <a:p>
            <a:pPr eaLnBrk="1" hangingPunct="1"/>
            <a:r>
              <a:rPr lang="fi-FI" sz="850" b="1" dirty="0"/>
              <a:t> </a:t>
            </a:r>
            <a:r>
              <a:rPr lang="fi-FI" sz="850" b="1" dirty="0" smtClean="0"/>
              <a:t>     </a:t>
            </a:r>
            <a:r>
              <a:rPr lang="fi-FI" sz="850" kern="0" dirty="0" err="1" smtClean="0"/>
              <a:t>Internt</a:t>
            </a:r>
            <a:r>
              <a:rPr lang="fi-FI" sz="850" kern="0" dirty="0" smtClean="0"/>
              <a:t> </a:t>
            </a:r>
            <a:r>
              <a:rPr lang="fi-FI" sz="850" kern="0" dirty="0" err="1"/>
              <a:t>tillförda</a:t>
            </a:r>
            <a:r>
              <a:rPr lang="fi-FI" sz="850" kern="0" dirty="0"/>
              <a:t> </a:t>
            </a:r>
            <a:r>
              <a:rPr lang="fi-FI" sz="850" kern="0" dirty="0" err="1"/>
              <a:t>medel</a:t>
            </a:r>
            <a:r>
              <a:rPr lang="fi-FI" sz="850" kern="0" dirty="0"/>
              <a:t> = </a:t>
            </a:r>
            <a:r>
              <a:rPr lang="fi-FI" sz="850" kern="0" dirty="0" err="1"/>
              <a:t>Årsbidrag</a:t>
            </a:r>
            <a:r>
              <a:rPr lang="fi-FI" sz="850" kern="0" dirty="0"/>
              <a:t> + </a:t>
            </a:r>
            <a:r>
              <a:rPr lang="fi-FI" sz="850" kern="0" dirty="0" err="1"/>
              <a:t>extraordinära</a:t>
            </a:r>
            <a:r>
              <a:rPr lang="fi-FI" sz="850" kern="0" dirty="0"/>
              <a:t> </a:t>
            </a:r>
            <a:r>
              <a:rPr lang="fi-FI" sz="850" kern="0" dirty="0" err="1"/>
              <a:t>poster</a:t>
            </a:r>
            <a:r>
              <a:rPr lang="fi-FI" sz="850" kern="0" dirty="0"/>
              <a:t>, netto + </a:t>
            </a:r>
            <a:r>
              <a:rPr lang="fi-FI" sz="850" kern="0" dirty="0" err="1"/>
              <a:t>korrektivposter</a:t>
            </a:r>
            <a:r>
              <a:rPr lang="fi-FI" sz="850" kern="0" dirty="0"/>
              <a:t> </a:t>
            </a:r>
            <a:r>
              <a:rPr lang="fi-FI" sz="850" kern="0" dirty="0" err="1"/>
              <a:t>till</a:t>
            </a:r>
            <a:r>
              <a:rPr lang="fi-FI" sz="850" kern="0" dirty="0"/>
              <a:t> </a:t>
            </a:r>
            <a:r>
              <a:rPr lang="fi-FI" sz="850" kern="0" dirty="0" err="1"/>
              <a:t>internt</a:t>
            </a:r>
            <a:r>
              <a:rPr lang="fi-FI" sz="850" kern="0" dirty="0"/>
              <a:t> </a:t>
            </a:r>
            <a:r>
              <a:rPr lang="fi-FI" sz="850" kern="0" dirty="0" err="1"/>
              <a:t>tillförda</a:t>
            </a:r>
            <a:r>
              <a:rPr lang="fi-FI" sz="850" kern="0" dirty="0"/>
              <a:t> </a:t>
            </a:r>
            <a:r>
              <a:rPr lang="fi-FI" sz="850" kern="0" dirty="0" err="1"/>
              <a:t>medel</a:t>
            </a:r>
            <a:r>
              <a:rPr lang="fi-FI" sz="850" kern="0" dirty="0"/>
              <a:t> </a:t>
            </a:r>
            <a:endParaRPr lang="fi-FI" sz="850" dirty="0"/>
          </a:p>
        </p:txBody>
      </p:sp>
    </p:spTree>
    <p:extLst>
      <p:ext uri="{BB962C8B-B14F-4D97-AF65-F5344CB8AC3E}">
        <p14:creationId xmlns:p14="http://schemas.microsoft.com/office/powerpoint/2010/main" val="131103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364589"/>
              </p:ext>
            </p:extLst>
          </p:nvPr>
        </p:nvGraphicFramePr>
        <p:xfrm>
          <a:off x="737575" y="789552"/>
          <a:ext cx="7884875" cy="3253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i-FI" sz="713" smtClean="0">
                <a:solidFill>
                  <a:schemeClr val="bg1"/>
                </a:solidFill>
              </a:rPr>
              <a:t>19.9.2017/hp</a:t>
            </a:r>
            <a:endParaRPr lang="fi-FI" sz="713" dirty="0">
              <a:solidFill>
                <a:schemeClr val="bg1"/>
              </a:solidFill>
            </a:endParaRPr>
          </a:p>
        </p:txBody>
      </p:sp>
      <p:cxnSp>
        <p:nvCxnSpPr>
          <p:cNvPr id="12" name="Suora nuoliyhdysviiva 11"/>
          <p:cNvCxnSpPr/>
          <p:nvPr/>
        </p:nvCxnSpPr>
        <p:spPr>
          <a:xfrm flipV="1">
            <a:off x="7092280" y="2481740"/>
            <a:ext cx="270030" cy="378042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kstiruutu 1"/>
          <p:cNvSpPr txBox="1"/>
          <p:nvPr/>
        </p:nvSpPr>
        <p:spPr>
          <a:xfrm>
            <a:off x="8244409" y="573529"/>
            <a:ext cx="19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811297" y="573529"/>
            <a:ext cx="196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5868144" y="2819348"/>
            <a:ext cx="23045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>
                <a:solidFill>
                  <a:srgbClr val="FF0000"/>
                </a:solidFill>
              </a:rPr>
              <a:t>Regeringens </a:t>
            </a:r>
            <a:r>
              <a:rPr lang="sv-SE" sz="900" dirty="0" smtClean="0">
                <a:solidFill>
                  <a:srgbClr val="FF0000"/>
                </a:solidFill>
              </a:rPr>
              <a:t>målsättning </a:t>
            </a:r>
            <a:r>
              <a:rPr lang="sv-SE" sz="900" dirty="0">
                <a:solidFill>
                  <a:srgbClr val="FF0000"/>
                </a:solidFill>
              </a:rPr>
              <a:t>för lokalförvaltningens </a:t>
            </a:r>
            <a:r>
              <a:rPr lang="sv-SE" sz="900" dirty="0" smtClean="0">
                <a:solidFill>
                  <a:srgbClr val="FF0000"/>
                </a:solidFill>
              </a:rPr>
              <a:t>nettokreditgivning år 2019 (-0,5 %)</a:t>
            </a:r>
            <a:endParaRPr lang="sv-SE" sz="900" dirty="0">
              <a:solidFill>
                <a:srgbClr val="FF0000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3528" y="123478"/>
            <a:ext cx="8496944" cy="46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sv-SE" sz="1600" dirty="0">
                <a:solidFill>
                  <a:schemeClr val="accent1"/>
                </a:solidFill>
              </a:rPr>
              <a:t>Verksamhetens och investeringarnas kassaflöde </a:t>
            </a:r>
            <a:r>
              <a:rPr lang="sv-SE" sz="1600" dirty="0" smtClean="0">
                <a:solidFill>
                  <a:schemeClr val="accent1"/>
                </a:solidFill>
              </a:rPr>
              <a:t>inom </a:t>
            </a:r>
            <a:r>
              <a:rPr lang="sv-SE" sz="1600" dirty="0">
                <a:solidFill>
                  <a:schemeClr val="accent1"/>
                </a:solidFill>
              </a:rPr>
              <a:t>kommunsektorn samt </a:t>
            </a:r>
            <a:endParaRPr lang="sv-SE" sz="1600" dirty="0" smtClean="0">
              <a:solidFill>
                <a:schemeClr val="accent1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sv-SE" sz="1600" dirty="0" smtClean="0">
                <a:solidFill>
                  <a:schemeClr val="accent1"/>
                </a:solidFill>
              </a:rPr>
              <a:t>nettokreditgivning </a:t>
            </a:r>
            <a:r>
              <a:rPr lang="sv-SE" sz="1600" dirty="0">
                <a:solidFill>
                  <a:schemeClr val="accent1"/>
                </a:solidFill>
              </a:rPr>
              <a:t>inom lokalförvaltningen åren 1997-2021, % av BNP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1997–2016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6" name="Suorakulmio 15"/>
          <p:cNvSpPr/>
          <p:nvPr/>
        </p:nvSpPr>
        <p:spPr>
          <a:xfrm>
            <a:off x="107504" y="4375289"/>
            <a:ext cx="9073008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sz="1250" dirty="0"/>
              <a:t> </a:t>
            </a:r>
            <a:r>
              <a:rPr lang="fi-FI" sz="900" dirty="0" smtClean="0"/>
              <a:t>2) </a:t>
            </a:r>
            <a:r>
              <a:rPr lang="sv-SE" sz="900" dirty="0"/>
              <a:t>Lokalförvaltningens nettokreditgivning enligt nationalräkenskaperna = Skillnaden mellan totalinkomsterna och totalutgifterna inom lokalförvaltningen</a:t>
            </a:r>
          </a:p>
        </p:txBody>
      </p:sp>
      <p:sp>
        <p:nvSpPr>
          <p:cNvPr id="17" name="Suorakulmio 16"/>
          <p:cNvSpPr/>
          <p:nvPr/>
        </p:nvSpPr>
        <p:spPr>
          <a:xfrm>
            <a:off x="107504" y="4011910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i-FI" sz="1400" dirty="0" smtClean="0"/>
              <a:t> </a:t>
            </a:r>
            <a:r>
              <a:rPr lang="fi-FI" sz="900" dirty="0" smtClean="0"/>
              <a:t>1) </a:t>
            </a:r>
            <a:r>
              <a:rPr lang="fi-FI" sz="900" dirty="0" err="1" smtClean="0"/>
              <a:t>Verksamhetens</a:t>
            </a:r>
            <a:r>
              <a:rPr lang="fi-FI" sz="900" dirty="0" smtClean="0"/>
              <a:t> </a:t>
            </a:r>
            <a:r>
              <a:rPr lang="fi-FI" sz="900" dirty="0" err="1" smtClean="0"/>
              <a:t>och</a:t>
            </a:r>
            <a:r>
              <a:rPr lang="fi-FI" sz="900" dirty="0" smtClean="0"/>
              <a:t> </a:t>
            </a:r>
            <a:r>
              <a:rPr lang="fi-FI" sz="900" dirty="0" err="1" smtClean="0"/>
              <a:t>investeringarnas</a:t>
            </a:r>
            <a:r>
              <a:rPr lang="fi-FI" sz="900" dirty="0" smtClean="0"/>
              <a:t> </a:t>
            </a:r>
            <a:r>
              <a:rPr lang="fi-FI" sz="900" dirty="0" err="1" smtClean="0"/>
              <a:t>kassaflöde</a:t>
            </a:r>
            <a:r>
              <a:rPr lang="fi-FI" sz="900" dirty="0" smtClean="0"/>
              <a:t> = </a:t>
            </a:r>
            <a:r>
              <a:rPr lang="fi-FI" sz="900" dirty="0" err="1" smtClean="0"/>
              <a:t>Internt</a:t>
            </a:r>
            <a:r>
              <a:rPr lang="fi-FI" sz="900" dirty="0" smtClean="0"/>
              <a:t> </a:t>
            </a:r>
            <a:r>
              <a:rPr lang="fi-FI" sz="900" dirty="0" err="1" smtClean="0"/>
              <a:t>tillförda</a:t>
            </a:r>
            <a:r>
              <a:rPr lang="fi-FI" sz="900" dirty="0" smtClean="0"/>
              <a:t> </a:t>
            </a:r>
            <a:r>
              <a:rPr lang="fi-FI" sz="900" dirty="0" err="1" smtClean="0"/>
              <a:t>medel</a:t>
            </a:r>
            <a:r>
              <a:rPr lang="fi-FI" sz="900" dirty="0" smtClean="0"/>
              <a:t> + </a:t>
            </a:r>
            <a:r>
              <a:rPr lang="fi-FI" sz="900" dirty="0" err="1" smtClean="0"/>
              <a:t>Investeringar</a:t>
            </a:r>
            <a:r>
              <a:rPr lang="fi-FI" sz="900" dirty="0" smtClean="0"/>
              <a:t>, netto  </a:t>
            </a:r>
          </a:p>
          <a:p>
            <a:pPr eaLnBrk="1" hangingPunct="1"/>
            <a:r>
              <a:rPr lang="fi-FI" sz="900" dirty="0"/>
              <a:t> </a:t>
            </a:r>
            <a:r>
              <a:rPr lang="fi-FI" sz="900" dirty="0" smtClean="0"/>
              <a:t>     </a:t>
            </a:r>
            <a:r>
              <a:rPr lang="fi-FI" sz="900" kern="0" dirty="0" err="1" smtClean="0"/>
              <a:t>Internt</a:t>
            </a:r>
            <a:r>
              <a:rPr lang="fi-FI" sz="900" kern="0" dirty="0" smtClean="0"/>
              <a:t> </a:t>
            </a:r>
            <a:r>
              <a:rPr lang="fi-FI" sz="900" kern="0" dirty="0" err="1"/>
              <a:t>tillförda</a:t>
            </a:r>
            <a:r>
              <a:rPr lang="fi-FI" sz="900" kern="0" dirty="0"/>
              <a:t> </a:t>
            </a:r>
            <a:r>
              <a:rPr lang="fi-FI" sz="900" kern="0" dirty="0" err="1"/>
              <a:t>medel</a:t>
            </a:r>
            <a:r>
              <a:rPr lang="fi-FI" sz="900" kern="0" dirty="0"/>
              <a:t> = </a:t>
            </a:r>
            <a:r>
              <a:rPr lang="fi-FI" sz="900" kern="0" dirty="0" err="1"/>
              <a:t>Årsbidrag</a:t>
            </a:r>
            <a:r>
              <a:rPr lang="fi-FI" sz="900" kern="0" dirty="0"/>
              <a:t> + </a:t>
            </a:r>
            <a:r>
              <a:rPr lang="fi-FI" sz="900" kern="0" dirty="0" err="1"/>
              <a:t>extraordinära</a:t>
            </a:r>
            <a:r>
              <a:rPr lang="fi-FI" sz="900" kern="0" dirty="0"/>
              <a:t> </a:t>
            </a:r>
            <a:r>
              <a:rPr lang="fi-FI" sz="900" kern="0" dirty="0" err="1"/>
              <a:t>poster</a:t>
            </a:r>
            <a:r>
              <a:rPr lang="fi-FI" sz="900" kern="0" dirty="0"/>
              <a:t>, netto + </a:t>
            </a:r>
            <a:r>
              <a:rPr lang="fi-FI" sz="900" kern="0" dirty="0" err="1"/>
              <a:t>korrektivposter</a:t>
            </a:r>
            <a:r>
              <a:rPr lang="fi-FI" sz="900" kern="0" dirty="0"/>
              <a:t> </a:t>
            </a:r>
            <a:r>
              <a:rPr lang="fi-FI" sz="900" kern="0" dirty="0" err="1"/>
              <a:t>till</a:t>
            </a:r>
            <a:r>
              <a:rPr lang="fi-FI" sz="900" kern="0" dirty="0"/>
              <a:t> </a:t>
            </a:r>
            <a:r>
              <a:rPr lang="fi-FI" sz="900" kern="0" dirty="0" err="1"/>
              <a:t>internt</a:t>
            </a:r>
            <a:r>
              <a:rPr lang="fi-FI" sz="900" kern="0" dirty="0"/>
              <a:t> </a:t>
            </a:r>
            <a:r>
              <a:rPr lang="fi-FI" sz="900" kern="0" dirty="0" err="1"/>
              <a:t>tillförda</a:t>
            </a:r>
            <a:r>
              <a:rPr lang="fi-FI" sz="900" kern="0" dirty="0"/>
              <a:t> </a:t>
            </a:r>
            <a:r>
              <a:rPr lang="fi-FI" sz="900" kern="0" dirty="0" err="1"/>
              <a:t>medel</a:t>
            </a:r>
            <a:r>
              <a:rPr lang="fi-FI" sz="900" kern="0" dirty="0"/>
              <a:t> </a:t>
            </a:r>
            <a:endParaRPr lang="fi-FI" sz="900" dirty="0"/>
          </a:p>
        </p:txBody>
      </p:sp>
      <p:sp>
        <p:nvSpPr>
          <p:cNvPr id="18" name="Alatunnisteen paikkamerkki 4"/>
          <p:cNvSpPr txBox="1">
            <a:spLocks/>
          </p:cNvSpPr>
          <p:nvPr/>
        </p:nvSpPr>
        <p:spPr>
          <a:xfrm>
            <a:off x="3712704" y="4919731"/>
            <a:ext cx="1350705" cy="214153"/>
          </a:xfr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75" smtClean="0"/>
              <a:t>19.9.2017/hp</a:t>
            </a:r>
            <a:endParaRPr lang="fi-FI" sz="675" dirty="0"/>
          </a:p>
        </p:txBody>
      </p:sp>
    </p:spTree>
    <p:extLst>
      <p:ext uri="{BB962C8B-B14F-4D97-AF65-F5344CB8AC3E}">
        <p14:creationId xmlns:p14="http://schemas.microsoft.com/office/powerpoint/2010/main" val="36073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738152"/>
              </p:ext>
            </p:extLst>
          </p:nvPr>
        </p:nvGraphicFramePr>
        <p:xfrm>
          <a:off x="737574" y="773421"/>
          <a:ext cx="7614846" cy="365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3770314" y="4946713"/>
            <a:ext cx="1125722" cy="217325"/>
          </a:xfrm>
        </p:spPr>
        <p:txBody>
          <a:bodyPr/>
          <a:lstStyle/>
          <a:p>
            <a:pPr>
              <a:defRPr/>
            </a:pPr>
            <a:r>
              <a:rPr lang="en-US" sz="713" smtClean="0"/>
              <a:t>19.9.2017/hp</a:t>
            </a:r>
            <a:endParaRPr lang="fi-FI" sz="713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1991–2016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23478"/>
            <a:ext cx="8604250" cy="792088"/>
          </a:xfrm>
        </p:spPr>
        <p:txBody>
          <a:bodyPr>
            <a:no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00" b="0" kern="0" spc="0" dirty="0" err="1" smtClean="0"/>
              <a:t>Kommunernas</a:t>
            </a:r>
            <a:r>
              <a:rPr lang="fi-FI" sz="1800" b="0" kern="0" spc="0" dirty="0" smtClean="0"/>
              <a:t> </a:t>
            </a:r>
            <a:r>
              <a:rPr lang="fi-FI" sz="1800" b="0" kern="0" spc="0" dirty="0" err="1" smtClean="0"/>
              <a:t>och</a:t>
            </a:r>
            <a:r>
              <a:rPr lang="fi-FI" sz="1800" b="0" kern="0" spc="0" dirty="0" smtClean="0"/>
              <a:t> </a:t>
            </a:r>
            <a:r>
              <a:rPr lang="fi-FI" sz="1800" b="0" kern="0" spc="0" dirty="0" err="1" smtClean="0"/>
              <a:t>samkommunernas</a:t>
            </a:r>
            <a:r>
              <a:rPr lang="fi-FI" sz="1800" b="0" kern="0" spc="0" dirty="0" smtClean="0"/>
              <a:t> lånestock </a:t>
            </a:r>
            <a:r>
              <a:rPr lang="fi-FI" sz="1800" b="0" kern="0" spc="0" dirty="0" err="1" smtClean="0"/>
              <a:t>och</a:t>
            </a:r>
            <a:r>
              <a:rPr lang="fi-FI" sz="1800" b="0" kern="0" spc="0" dirty="0" smtClean="0"/>
              <a:t> </a:t>
            </a:r>
            <a:br>
              <a:rPr lang="fi-FI" sz="1800" b="0" kern="0" spc="0" dirty="0" smtClean="0"/>
            </a:br>
            <a:r>
              <a:rPr lang="fi-FI" sz="1800" b="0" kern="0" spc="0" dirty="0" smtClean="0"/>
              <a:t>likvida </a:t>
            </a:r>
            <a:r>
              <a:rPr lang="fi-FI" sz="1800" b="0" kern="0" spc="0" dirty="0" err="1" smtClean="0"/>
              <a:t>medel</a:t>
            </a:r>
            <a:r>
              <a:rPr lang="fi-FI" sz="1800" b="0" kern="0" spc="0" dirty="0" smtClean="0"/>
              <a:t> 1991–2021, md €</a:t>
            </a:r>
            <a:br>
              <a:rPr lang="fi-FI" sz="1800" b="0" kern="0" spc="0" dirty="0" smtClean="0"/>
            </a:br>
            <a:r>
              <a:rPr lang="sv-SE" sz="1400" b="0" dirty="0">
                <a:solidFill>
                  <a:srgbClr val="FF0000"/>
                </a:solidFill>
              </a:rPr>
              <a:t>(uppskattningar enligt hållbarhetsberäkningen</a:t>
            </a:r>
            <a:r>
              <a:rPr lang="sv-SE" sz="1400" b="0" dirty="0" smtClean="0">
                <a:solidFill>
                  <a:srgbClr val="FF0000"/>
                </a:solidFill>
              </a:rPr>
              <a:t>)</a:t>
            </a:r>
            <a:endParaRPr lang="fi-FI" sz="1400" b="0" kern="0" spc="0" dirty="0" smtClean="0">
              <a:solidFill>
                <a:srgbClr val="FF000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187624" y="4429150"/>
            <a:ext cx="54216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Samkommunernas lån antas överflyttas till landskapen år </a:t>
            </a:r>
            <a:r>
              <a:rPr lang="sv-SE" sz="1000" dirty="0" smtClean="0"/>
              <a:t>2020 </a:t>
            </a:r>
            <a:r>
              <a:rPr lang="sv-SE" sz="1000" dirty="0"/>
              <a:t>ca. </a:t>
            </a:r>
            <a:r>
              <a:rPr lang="sv-SE" sz="1000" dirty="0" smtClean="0"/>
              <a:t>3,4 md </a:t>
            </a:r>
            <a:r>
              <a:rPr lang="sv-SE" sz="1000" dirty="0"/>
              <a:t>euro</a:t>
            </a:r>
          </a:p>
        </p:txBody>
      </p:sp>
    </p:spTree>
    <p:extLst>
      <p:ext uri="{BB962C8B-B14F-4D97-AF65-F5344CB8AC3E}">
        <p14:creationId xmlns:p14="http://schemas.microsoft.com/office/powerpoint/2010/main" val="6947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8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23928" y="4957164"/>
            <a:ext cx="1000019" cy="18034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675" dirty="0" smtClean="0">
                <a:solidFill>
                  <a:schemeClr val="accent1"/>
                </a:solidFill>
              </a:rPr>
              <a:t>19.9.2017/</a:t>
            </a:r>
            <a:r>
              <a:rPr lang="fi-FI" sz="675" dirty="0" err="1" smtClean="0">
                <a:solidFill>
                  <a:schemeClr val="accent1"/>
                </a:solidFill>
              </a:rPr>
              <a:t>hp</a:t>
            </a:r>
            <a:endParaRPr lang="fi-FI" sz="675" dirty="0">
              <a:solidFill>
                <a:schemeClr val="accent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1470"/>
            <a:ext cx="8712968" cy="3531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sv-SE" sz="1800" dirty="0" smtClean="0"/>
              <a:t>Kommunernas och samkommunernas resultaträkning 2016–2021, md €</a:t>
            </a:r>
            <a:endParaRPr lang="fi-FI" sz="1800" dirty="0" smtClean="0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923005"/>
              </p:ext>
            </p:extLst>
          </p:nvPr>
        </p:nvGraphicFramePr>
        <p:xfrm>
          <a:off x="968213" y="489239"/>
          <a:ext cx="7272808" cy="3522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Worksheet" r:id="rId3" imgW="8831403" imgH="4610273" progId="Excel.Sheet.12">
                  <p:embed/>
                </p:oleObj>
              </mc:Choice>
              <mc:Fallback>
                <p:oleObj name="Worksheet" r:id="rId3" imgW="8831403" imgH="461027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8213" y="489239"/>
                        <a:ext cx="7272808" cy="3522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5496" y="4011910"/>
            <a:ext cx="8928992" cy="6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>
              <a:spcBef>
                <a:spcPct val="30000"/>
              </a:spcBef>
              <a:defRPr/>
            </a:pPr>
            <a:r>
              <a:rPr lang="fi-FI" sz="830" dirty="0" err="1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År</a:t>
            </a:r>
            <a:r>
              <a:rPr lang="fi-FI" sz="830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2017 </a:t>
            </a:r>
            <a:r>
              <a:rPr lang="fi-FI" sz="830" dirty="0" err="1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minskar</a:t>
            </a:r>
            <a:r>
              <a:rPr lang="fi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830" dirty="0" err="1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verksamhetsinkomsterna</a:t>
            </a:r>
            <a:r>
              <a:rPr lang="fi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830" dirty="0" err="1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och</a:t>
            </a:r>
            <a:r>
              <a:rPr lang="fi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–</a:t>
            </a:r>
            <a:r>
              <a:rPr lang="fi-FI" sz="830" dirty="0" err="1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utgifterna</a:t>
            </a:r>
            <a:r>
              <a:rPr lang="fi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830" dirty="0" err="1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samt</a:t>
            </a:r>
            <a:r>
              <a:rPr lang="fi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830" dirty="0" err="1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statsandelarna</a:t>
            </a:r>
            <a:r>
              <a:rPr lang="fi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830" dirty="0" err="1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då</a:t>
            </a:r>
            <a:r>
              <a:rPr lang="fi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i-FI" sz="830" dirty="0" err="1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faktureringen</a:t>
            </a:r>
            <a:r>
              <a:rPr lang="fi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sv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och utbetalningen av  grundläggande utkomststödet </a:t>
            </a:r>
            <a:r>
              <a:rPr lang="sv-FI" sz="830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flyttas</a:t>
            </a:r>
          </a:p>
          <a:p>
            <a:pPr>
              <a:spcBef>
                <a:spcPct val="30000"/>
              </a:spcBef>
              <a:defRPr/>
            </a:pPr>
            <a:r>
              <a:rPr lang="sv-FI" sz="830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över </a:t>
            </a:r>
            <a:r>
              <a:rPr lang="sv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till FPA samt </a:t>
            </a:r>
            <a:r>
              <a:rPr lang="sv-FI" sz="830" dirty="0" err="1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konkurenskraftsavtalet</a:t>
            </a:r>
            <a:r>
              <a:rPr lang="sv-FI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.  </a:t>
            </a:r>
          </a:p>
          <a:p>
            <a:r>
              <a:rPr lang="sv-SE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Trots nedskärningen av skattesatsernas och samfundskatteandelen förbättras ekonomin år </a:t>
            </a:r>
            <a:r>
              <a:rPr lang="sv-SE" sz="830" dirty="0" smtClean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2020. </a:t>
            </a:r>
            <a:r>
              <a:rPr lang="sv-SE" sz="830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Det beror på att det till kommunerna ännu redovisas skatter från tidigare skatteår där högre skattesatser och fördelningsandelar har tillämpats. </a:t>
            </a:r>
            <a:endParaRPr lang="fi-FI" sz="830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6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18" name="Alatunnisteen paikkamerkki 1"/>
          <p:cNvSpPr>
            <a:spLocks noGrp="1"/>
          </p:cNvSpPr>
          <p:nvPr>
            <p:ph type="ftr" sz="quarter" idx="4294967295"/>
          </p:nvPr>
        </p:nvSpPr>
        <p:spPr bwMode="auto">
          <a:xfrm>
            <a:off x="3923928" y="4944665"/>
            <a:ext cx="1702097" cy="19883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18859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2288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25717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2914650" indent="-171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i-FI" sz="675" dirty="0" smtClean="0">
                <a:solidFill>
                  <a:schemeClr val="accent1"/>
                </a:solidFill>
              </a:rPr>
              <a:t>19.9.2017/</a:t>
            </a:r>
            <a:r>
              <a:rPr lang="fi-FI" sz="675" dirty="0" err="1" smtClean="0">
                <a:solidFill>
                  <a:schemeClr val="accent1"/>
                </a:solidFill>
              </a:rPr>
              <a:t>hp</a:t>
            </a:r>
            <a:endParaRPr lang="fi-FI" sz="675" dirty="0">
              <a:solidFill>
                <a:schemeClr val="accent1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1470"/>
            <a:ext cx="8784976" cy="360040"/>
          </a:xfrm>
        </p:spPr>
        <p:txBody>
          <a:bodyPr>
            <a:noAutofit/>
          </a:bodyPr>
          <a:lstStyle/>
          <a:p>
            <a:r>
              <a:rPr lang="sv-SE" sz="1800" dirty="0" smtClean="0"/>
              <a:t>Kommunernas och samkommunernas finansieringsanalys 2016-2021, md €</a:t>
            </a:r>
            <a:endParaRPr lang="fi-FI" sz="1800" dirty="0" smtClean="0"/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906473"/>
              </p:ext>
            </p:extLst>
          </p:nvPr>
        </p:nvGraphicFramePr>
        <p:xfrm>
          <a:off x="899592" y="411510"/>
          <a:ext cx="7416824" cy="391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Worksheet" r:id="rId3" imgW="9875520" imgH="5333969" progId="Excel.Sheet.12">
                  <p:embed/>
                </p:oleObj>
              </mc:Choice>
              <mc:Fallback>
                <p:oleObj name="Worksheet" r:id="rId3" imgW="9875520" imgH="533396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411510"/>
                        <a:ext cx="7416824" cy="39115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1" name="Tekstiruutu 10"/>
          <p:cNvSpPr txBox="1"/>
          <p:nvPr/>
        </p:nvSpPr>
        <p:spPr>
          <a:xfrm>
            <a:off x="683568" y="4371950"/>
            <a:ext cx="76690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/>
              <a:t>Samkommunernas lån antas överflyttas till landskapen år </a:t>
            </a:r>
            <a:r>
              <a:rPr lang="sv-SE" sz="1000" dirty="0" smtClean="0"/>
              <a:t>2020 </a:t>
            </a:r>
            <a:r>
              <a:rPr lang="sv-SE" sz="1000" dirty="0"/>
              <a:t>ca. </a:t>
            </a:r>
            <a:r>
              <a:rPr lang="sv-SE" sz="1000" dirty="0" smtClean="0"/>
              <a:t>3,4 md euro och likvida medel ca. 0,5 md euro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17392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746743" y="646170"/>
          <a:ext cx="3821772" cy="399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4782676" y="637243"/>
          <a:ext cx="3893780" cy="399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kstiruutu 29"/>
          <p:cNvSpPr txBox="1"/>
          <p:nvPr/>
        </p:nvSpPr>
        <p:spPr>
          <a:xfrm>
            <a:off x="3334231" y="4363200"/>
            <a:ext cx="1237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 smtClean="0"/>
              <a:t>Övr</a:t>
            </a:r>
            <a:r>
              <a:rPr lang="fi-FI" sz="800" dirty="0" smtClean="0"/>
              <a:t>. </a:t>
            </a:r>
            <a:r>
              <a:rPr lang="fi-FI" sz="800" dirty="0" err="1" smtClean="0"/>
              <a:t>inkomster</a:t>
            </a:r>
            <a:r>
              <a:rPr lang="fi-FI" sz="800" dirty="0" smtClean="0"/>
              <a:t> 4 </a:t>
            </a:r>
            <a:r>
              <a:rPr lang="fi-FI" sz="800" dirty="0"/>
              <a:t>%</a:t>
            </a:r>
          </a:p>
        </p:txBody>
      </p:sp>
      <p:sp>
        <p:nvSpPr>
          <p:cNvPr id="31" name="Tekstiruutu 30"/>
          <p:cNvSpPr txBox="1"/>
          <p:nvPr/>
        </p:nvSpPr>
        <p:spPr>
          <a:xfrm>
            <a:off x="982835" y="2610000"/>
            <a:ext cx="99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Materialinköp</a:t>
            </a:r>
            <a:endParaRPr lang="fi-FI" sz="900" dirty="0"/>
          </a:p>
          <a:p>
            <a:r>
              <a:rPr lang="fi-FI" sz="900" dirty="0" smtClean="0"/>
              <a:t>8 %</a:t>
            </a:r>
            <a:endParaRPr lang="fi-FI" sz="900" dirty="0"/>
          </a:p>
        </p:txBody>
      </p:sp>
      <p:sp>
        <p:nvSpPr>
          <p:cNvPr id="32" name="Tekstiruutu 31"/>
          <p:cNvSpPr txBox="1"/>
          <p:nvPr/>
        </p:nvSpPr>
        <p:spPr>
          <a:xfrm>
            <a:off x="1016383" y="3046189"/>
            <a:ext cx="110734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Köp</a:t>
            </a:r>
            <a:r>
              <a:rPr lang="fi-FI" sz="900" dirty="0" smtClean="0"/>
              <a:t> av </a:t>
            </a:r>
            <a:r>
              <a:rPr lang="fi-FI" sz="900" dirty="0" err="1" smtClean="0"/>
              <a:t>tjänster</a:t>
            </a:r>
            <a:endParaRPr lang="fi-FI" sz="900" dirty="0"/>
          </a:p>
          <a:p>
            <a:r>
              <a:rPr lang="fi-FI" sz="900" dirty="0" smtClean="0"/>
              <a:t>10 md </a:t>
            </a:r>
            <a:r>
              <a:rPr lang="fi-FI" sz="900" dirty="0"/>
              <a:t>€</a:t>
            </a:r>
          </a:p>
          <a:p>
            <a:r>
              <a:rPr lang="fi-FI" sz="900" dirty="0"/>
              <a:t>22 %</a:t>
            </a:r>
          </a:p>
        </p:txBody>
      </p:sp>
      <p:sp>
        <p:nvSpPr>
          <p:cNvPr id="33" name="Tekstiruutu 32"/>
          <p:cNvSpPr txBox="1"/>
          <p:nvPr/>
        </p:nvSpPr>
        <p:spPr>
          <a:xfrm>
            <a:off x="971714" y="3651870"/>
            <a:ext cx="11520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Understöd</a:t>
            </a:r>
            <a:r>
              <a:rPr lang="fi-FI" sz="900" dirty="0" smtClean="0"/>
              <a:t>  </a:t>
            </a:r>
            <a:r>
              <a:rPr lang="fi-FI" sz="900" dirty="0"/>
              <a:t>5 %</a:t>
            </a:r>
          </a:p>
        </p:txBody>
      </p:sp>
      <p:sp>
        <p:nvSpPr>
          <p:cNvPr id="34" name="Tekstiruutu 33"/>
          <p:cNvSpPr txBox="1"/>
          <p:nvPr/>
        </p:nvSpPr>
        <p:spPr>
          <a:xfrm>
            <a:off x="960091" y="3834000"/>
            <a:ext cx="12150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Låneomkost</a:t>
            </a:r>
            <a:r>
              <a:rPr lang="fi-FI" sz="900" dirty="0" smtClean="0"/>
              <a:t>. </a:t>
            </a:r>
            <a:r>
              <a:rPr lang="fi-FI" sz="900" dirty="0"/>
              <a:t>5 %</a:t>
            </a:r>
          </a:p>
        </p:txBody>
      </p:sp>
      <p:sp>
        <p:nvSpPr>
          <p:cNvPr id="35" name="Tekstiruutu 34"/>
          <p:cNvSpPr txBox="1"/>
          <p:nvPr/>
        </p:nvSpPr>
        <p:spPr>
          <a:xfrm>
            <a:off x="5025428" y="4104000"/>
            <a:ext cx="119852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i-FI" sz="800" dirty="0" err="1" smtClean="0"/>
              <a:t>Investeringar</a:t>
            </a:r>
            <a:r>
              <a:rPr lang="fi-FI" sz="800" dirty="0" smtClean="0"/>
              <a:t> </a:t>
            </a:r>
            <a:r>
              <a:rPr lang="fi-FI" sz="800" dirty="0"/>
              <a:t>17 %</a:t>
            </a:r>
          </a:p>
        </p:txBody>
      </p:sp>
      <p:sp>
        <p:nvSpPr>
          <p:cNvPr id="36" name="Tekstiruutu 35"/>
          <p:cNvSpPr txBox="1"/>
          <p:nvPr/>
        </p:nvSpPr>
        <p:spPr>
          <a:xfrm>
            <a:off x="5076056" y="2634466"/>
            <a:ext cx="100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Löner</a:t>
            </a:r>
            <a:endParaRPr lang="fi-FI" sz="900" dirty="0"/>
          </a:p>
          <a:p>
            <a:r>
              <a:rPr lang="fi-FI" sz="900" dirty="0"/>
              <a:t>8 </a:t>
            </a:r>
            <a:r>
              <a:rPr lang="fi-FI" sz="900" dirty="0" smtClean="0"/>
              <a:t>md €, 33 </a:t>
            </a:r>
            <a:r>
              <a:rPr lang="fi-FI" sz="900" dirty="0"/>
              <a:t>%</a:t>
            </a:r>
          </a:p>
        </p:txBody>
      </p:sp>
      <p:sp>
        <p:nvSpPr>
          <p:cNvPr id="37" name="Tekstiruutu 36"/>
          <p:cNvSpPr txBox="1"/>
          <p:nvPr/>
        </p:nvSpPr>
        <p:spPr>
          <a:xfrm>
            <a:off x="6178659" y="4299942"/>
            <a:ext cx="134571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dirty="0" err="1" smtClean="0"/>
              <a:t>Finansiering</a:t>
            </a:r>
            <a:r>
              <a:rPr lang="fi-FI" sz="750" dirty="0" smtClean="0"/>
              <a:t> </a:t>
            </a:r>
            <a:r>
              <a:rPr lang="fi-FI" sz="750" dirty="0" err="1" smtClean="0"/>
              <a:t>m.fl</a:t>
            </a:r>
            <a:r>
              <a:rPr lang="fi-FI" sz="750" dirty="0" smtClean="0"/>
              <a:t>. 10 </a:t>
            </a:r>
            <a:r>
              <a:rPr lang="fi-FI" sz="750" dirty="0"/>
              <a:t>%</a:t>
            </a:r>
          </a:p>
        </p:txBody>
      </p:sp>
      <p:sp>
        <p:nvSpPr>
          <p:cNvPr id="42" name="Tekstiruutu 41"/>
          <p:cNvSpPr txBox="1"/>
          <p:nvPr/>
        </p:nvSpPr>
        <p:spPr>
          <a:xfrm>
            <a:off x="7388852" y="2571750"/>
            <a:ext cx="1296144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/>
              <a:t>Skatteinkomster</a:t>
            </a:r>
            <a:endParaRPr lang="fi-FI" sz="800" dirty="0"/>
          </a:p>
          <a:p>
            <a:r>
              <a:rPr lang="fi-FI" sz="850" dirty="0" smtClean="0"/>
              <a:t>13 md </a:t>
            </a:r>
            <a:r>
              <a:rPr lang="fi-FI" sz="850" dirty="0"/>
              <a:t>€, </a:t>
            </a:r>
            <a:r>
              <a:rPr lang="fi-FI" sz="850" dirty="0" smtClean="0"/>
              <a:t>49 </a:t>
            </a:r>
            <a:r>
              <a:rPr lang="fi-FI" sz="850" dirty="0"/>
              <a:t>%</a:t>
            </a:r>
          </a:p>
          <a:p>
            <a:r>
              <a:rPr lang="fi-FI" sz="800" dirty="0" err="1" smtClean="0"/>
              <a:t>Därav</a:t>
            </a:r>
            <a:r>
              <a:rPr lang="fi-FI" sz="800" dirty="0" smtClean="0"/>
              <a:t>:</a:t>
            </a:r>
            <a:endParaRPr lang="fi-FI" sz="800" dirty="0"/>
          </a:p>
          <a:p>
            <a:pPr algn="l"/>
            <a:r>
              <a:rPr lang="fi-FI" sz="800" dirty="0" err="1" smtClean="0"/>
              <a:t>Kommunalskatt</a:t>
            </a:r>
            <a:r>
              <a:rPr lang="fi-FI" sz="800" dirty="0" smtClean="0"/>
              <a:t> </a:t>
            </a:r>
            <a:r>
              <a:rPr lang="fi-FI" sz="800" dirty="0"/>
              <a:t>35 %</a:t>
            </a:r>
          </a:p>
          <a:p>
            <a:pPr algn="l"/>
            <a:r>
              <a:rPr lang="fi-FI" sz="800" dirty="0" err="1" smtClean="0"/>
              <a:t>Samfundsskatt</a:t>
            </a:r>
            <a:r>
              <a:rPr lang="fi-FI" sz="800" dirty="0" smtClean="0"/>
              <a:t> 6 </a:t>
            </a:r>
            <a:r>
              <a:rPr lang="fi-FI" sz="800" dirty="0"/>
              <a:t>%</a:t>
            </a:r>
          </a:p>
          <a:p>
            <a:pPr algn="l"/>
            <a:r>
              <a:rPr lang="fi-FI" sz="800" dirty="0" err="1" smtClean="0"/>
              <a:t>Fastighetsskatt</a:t>
            </a:r>
            <a:r>
              <a:rPr lang="fi-FI" sz="800" dirty="0" smtClean="0"/>
              <a:t> </a:t>
            </a:r>
            <a:r>
              <a:rPr lang="fi-FI" sz="800" dirty="0"/>
              <a:t>8 %</a:t>
            </a:r>
          </a:p>
        </p:txBody>
      </p:sp>
      <p:sp>
        <p:nvSpPr>
          <p:cNvPr id="44" name="Tekstiruutu 43"/>
          <p:cNvSpPr txBox="1"/>
          <p:nvPr/>
        </p:nvSpPr>
        <p:spPr>
          <a:xfrm>
            <a:off x="6220385" y="2643758"/>
            <a:ext cx="1159927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/>
              <a:t>Undervisnings</a:t>
            </a:r>
            <a:r>
              <a:rPr lang="fi-FI" sz="900" dirty="0"/>
              <a:t>-</a:t>
            </a:r>
          </a:p>
          <a:p>
            <a:r>
              <a:rPr lang="fi-FI" sz="900" dirty="0" err="1"/>
              <a:t>och</a:t>
            </a:r>
            <a:r>
              <a:rPr lang="fi-FI" sz="900" dirty="0"/>
              <a:t> </a:t>
            </a:r>
            <a:r>
              <a:rPr lang="fi-FI" sz="900" dirty="0" err="1"/>
              <a:t>kulturverks</a:t>
            </a:r>
            <a:r>
              <a:rPr lang="fi-FI" sz="900" dirty="0"/>
              <a:t>.</a:t>
            </a:r>
          </a:p>
          <a:p>
            <a:r>
              <a:rPr lang="fi-FI" sz="900" dirty="0" smtClean="0"/>
              <a:t>15 md €, 58 </a:t>
            </a:r>
            <a:r>
              <a:rPr lang="fi-FI" sz="900" dirty="0"/>
              <a:t>% </a:t>
            </a:r>
          </a:p>
          <a:p>
            <a:r>
              <a:rPr lang="fi-FI" sz="800" dirty="0"/>
              <a:t>(</a:t>
            </a:r>
            <a:r>
              <a:rPr lang="fi-FI" sz="800" dirty="0" err="1"/>
              <a:t>Verksamhetsutg</a:t>
            </a:r>
            <a:r>
              <a:rPr lang="fi-FI" sz="800" dirty="0"/>
              <a:t>.</a:t>
            </a:r>
          </a:p>
          <a:p>
            <a:r>
              <a:rPr lang="fi-FI" sz="800" dirty="0"/>
              <a:t> </a:t>
            </a:r>
            <a:r>
              <a:rPr lang="fi-FI" sz="800" dirty="0" err="1"/>
              <a:t>och</a:t>
            </a:r>
            <a:r>
              <a:rPr lang="fi-FI" sz="800" dirty="0"/>
              <a:t> </a:t>
            </a:r>
            <a:r>
              <a:rPr lang="fi-FI" sz="800" dirty="0" err="1" smtClean="0"/>
              <a:t>investeringar</a:t>
            </a:r>
            <a:r>
              <a:rPr lang="fi-FI" sz="800" dirty="0" smtClean="0"/>
              <a:t>)</a:t>
            </a:r>
            <a:endParaRPr lang="fi-FI" sz="800" dirty="0"/>
          </a:p>
        </p:txBody>
      </p:sp>
      <p:sp>
        <p:nvSpPr>
          <p:cNvPr id="45" name="Tekstiruutu 44"/>
          <p:cNvSpPr txBox="1"/>
          <p:nvPr/>
        </p:nvSpPr>
        <p:spPr>
          <a:xfrm>
            <a:off x="6207346" y="3786594"/>
            <a:ext cx="115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Övriga</a:t>
            </a:r>
            <a:r>
              <a:rPr lang="fi-FI" sz="900" dirty="0" smtClean="0"/>
              <a:t> </a:t>
            </a:r>
            <a:r>
              <a:rPr lang="fi-FI" sz="900" dirty="0" err="1" smtClean="0"/>
              <a:t>uppgifter</a:t>
            </a:r>
            <a:endParaRPr lang="fi-FI" sz="900" dirty="0"/>
          </a:p>
          <a:p>
            <a:r>
              <a:rPr lang="fi-FI" sz="900" dirty="0" smtClean="0"/>
              <a:t>8 md €, 32 %</a:t>
            </a:r>
            <a:endParaRPr lang="fi-FI" sz="900" dirty="0"/>
          </a:p>
        </p:txBody>
      </p:sp>
      <p:sp>
        <p:nvSpPr>
          <p:cNvPr id="46" name="Tekstiruutu 45"/>
          <p:cNvSpPr txBox="1"/>
          <p:nvPr/>
        </p:nvSpPr>
        <p:spPr>
          <a:xfrm>
            <a:off x="2158923" y="1554817"/>
            <a:ext cx="11676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Social</a:t>
            </a:r>
            <a:r>
              <a:rPr lang="fi-FI" sz="900" dirty="0" smtClean="0"/>
              <a:t>- </a:t>
            </a:r>
            <a:r>
              <a:rPr lang="fi-FI" sz="900" dirty="0" err="1" smtClean="0"/>
              <a:t>och</a:t>
            </a:r>
            <a:endParaRPr lang="fi-FI" sz="900" dirty="0" smtClean="0"/>
          </a:p>
          <a:p>
            <a:r>
              <a:rPr lang="fi-FI" sz="900" dirty="0" err="1" smtClean="0"/>
              <a:t>hälsovård</a:t>
            </a:r>
            <a:endParaRPr lang="fi-FI" sz="900" dirty="0"/>
          </a:p>
          <a:p>
            <a:r>
              <a:rPr lang="fi-FI" sz="900" dirty="0"/>
              <a:t>20 </a:t>
            </a:r>
            <a:r>
              <a:rPr lang="fi-FI" sz="900" dirty="0" smtClean="0"/>
              <a:t>md €, 46 %</a:t>
            </a:r>
          </a:p>
          <a:p>
            <a:r>
              <a:rPr lang="fi-FI" sz="800" dirty="0" smtClean="0"/>
              <a:t>(</a:t>
            </a:r>
            <a:r>
              <a:rPr lang="fi-FI" sz="800" dirty="0" err="1" smtClean="0"/>
              <a:t>Verksamhetsutg</a:t>
            </a:r>
            <a:r>
              <a:rPr lang="fi-FI" sz="800" dirty="0" smtClean="0"/>
              <a:t>.</a:t>
            </a:r>
          </a:p>
          <a:p>
            <a:r>
              <a:rPr lang="fi-FI" sz="800" dirty="0" smtClean="0"/>
              <a:t> </a:t>
            </a:r>
            <a:r>
              <a:rPr lang="fi-FI" sz="800" dirty="0" err="1" smtClean="0"/>
              <a:t>och</a:t>
            </a:r>
            <a:r>
              <a:rPr lang="fi-FI" sz="800" dirty="0" smtClean="0"/>
              <a:t> </a:t>
            </a:r>
            <a:r>
              <a:rPr lang="fi-FI" sz="800" dirty="0" err="1" smtClean="0"/>
              <a:t>investeringar</a:t>
            </a:r>
            <a:r>
              <a:rPr lang="fi-FI" sz="800" dirty="0" smtClean="0"/>
              <a:t>)</a:t>
            </a:r>
            <a:endParaRPr lang="fi-FI" sz="800" dirty="0"/>
          </a:p>
          <a:p>
            <a:endParaRPr lang="fi-FI" sz="800" dirty="0"/>
          </a:p>
        </p:txBody>
      </p:sp>
      <p:sp>
        <p:nvSpPr>
          <p:cNvPr id="47" name="Tekstiruutu 46"/>
          <p:cNvSpPr txBox="1"/>
          <p:nvPr/>
        </p:nvSpPr>
        <p:spPr>
          <a:xfrm>
            <a:off x="5004048" y="3457332"/>
            <a:ext cx="1139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 smtClean="0"/>
              <a:t>Köp</a:t>
            </a:r>
            <a:r>
              <a:rPr lang="fi-FI" sz="800" dirty="0" smtClean="0"/>
              <a:t> av </a:t>
            </a:r>
            <a:r>
              <a:rPr lang="fi-FI" sz="800" dirty="0" err="1" smtClean="0"/>
              <a:t>tjänster</a:t>
            </a:r>
            <a:endParaRPr lang="fi-FI" sz="800" dirty="0"/>
          </a:p>
          <a:p>
            <a:r>
              <a:rPr lang="fi-FI" sz="800" dirty="0"/>
              <a:t>4 </a:t>
            </a:r>
            <a:r>
              <a:rPr lang="fi-FI" sz="800" dirty="0" smtClean="0"/>
              <a:t>md </a:t>
            </a:r>
            <a:r>
              <a:rPr lang="fi-FI" sz="800" dirty="0"/>
              <a:t>€, </a:t>
            </a:r>
            <a:r>
              <a:rPr lang="fi-FI" sz="800" dirty="0" smtClean="0"/>
              <a:t>16 </a:t>
            </a:r>
            <a:r>
              <a:rPr lang="fi-FI" sz="800" dirty="0"/>
              <a:t>%</a:t>
            </a:r>
          </a:p>
        </p:txBody>
      </p:sp>
      <p:sp>
        <p:nvSpPr>
          <p:cNvPr id="48" name="Tekstiruutu 47"/>
          <p:cNvSpPr txBox="1"/>
          <p:nvPr/>
        </p:nvSpPr>
        <p:spPr>
          <a:xfrm>
            <a:off x="7409193" y="3384000"/>
            <a:ext cx="1059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800" dirty="0" err="1" smtClean="0"/>
              <a:t>Statsandelar</a:t>
            </a:r>
            <a:endParaRPr lang="fi-FI" sz="800" dirty="0"/>
          </a:p>
          <a:p>
            <a:pPr algn="l"/>
            <a:r>
              <a:rPr lang="fi-FI" sz="800" dirty="0" smtClean="0"/>
              <a:t>3 md </a:t>
            </a:r>
            <a:r>
              <a:rPr lang="fi-FI" sz="800" dirty="0"/>
              <a:t>€, 10 %</a:t>
            </a:r>
          </a:p>
        </p:txBody>
      </p:sp>
      <p:sp>
        <p:nvSpPr>
          <p:cNvPr id="49" name="Tekstiruutu 48"/>
          <p:cNvSpPr txBox="1"/>
          <p:nvPr/>
        </p:nvSpPr>
        <p:spPr>
          <a:xfrm>
            <a:off x="7399861" y="3766269"/>
            <a:ext cx="997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 smtClean="0"/>
              <a:t>Verksamhets</a:t>
            </a:r>
            <a:r>
              <a:rPr lang="fi-FI" sz="800" dirty="0" smtClean="0"/>
              <a:t>-</a:t>
            </a:r>
          </a:p>
          <a:p>
            <a:r>
              <a:rPr lang="fi-FI" sz="800" dirty="0" err="1" smtClean="0"/>
              <a:t>inkomster</a:t>
            </a:r>
            <a:endParaRPr lang="fi-FI" sz="800" dirty="0"/>
          </a:p>
          <a:p>
            <a:r>
              <a:rPr lang="fi-FI" sz="800" dirty="0" smtClean="0"/>
              <a:t>8 md €, 30 </a:t>
            </a:r>
            <a:r>
              <a:rPr lang="fi-FI" sz="800" dirty="0"/>
              <a:t>%</a:t>
            </a:r>
          </a:p>
        </p:txBody>
      </p:sp>
      <p:sp>
        <p:nvSpPr>
          <p:cNvPr id="50" name="Tekstiruutu 49"/>
          <p:cNvSpPr txBox="1"/>
          <p:nvPr/>
        </p:nvSpPr>
        <p:spPr>
          <a:xfrm>
            <a:off x="7380311" y="4320000"/>
            <a:ext cx="12389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750" dirty="0" err="1" smtClean="0"/>
              <a:t>Övr</a:t>
            </a:r>
            <a:r>
              <a:rPr lang="fi-FI" sz="750" dirty="0" smtClean="0"/>
              <a:t>. </a:t>
            </a:r>
            <a:r>
              <a:rPr lang="fi-FI" sz="750" dirty="0" err="1" smtClean="0"/>
              <a:t>Inkomster</a:t>
            </a:r>
            <a:r>
              <a:rPr lang="fi-FI" sz="750" dirty="0" smtClean="0"/>
              <a:t> 6 </a:t>
            </a:r>
            <a:r>
              <a:rPr lang="fi-FI" sz="750" dirty="0"/>
              <a:t>%</a:t>
            </a:r>
          </a:p>
        </p:txBody>
      </p:sp>
      <p:sp>
        <p:nvSpPr>
          <p:cNvPr id="51" name="Tekstiruutu 50"/>
          <p:cNvSpPr txBox="1"/>
          <p:nvPr/>
        </p:nvSpPr>
        <p:spPr>
          <a:xfrm>
            <a:off x="5025994" y="4356000"/>
            <a:ext cx="11173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dirty="0" err="1" smtClean="0"/>
              <a:t>Övr</a:t>
            </a:r>
            <a:r>
              <a:rPr lang="fi-FI" sz="750" dirty="0" smtClean="0"/>
              <a:t>. </a:t>
            </a:r>
            <a:r>
              <a:rPr lang="fi-FI" sz="750" dirty="0" err="1" smtClean="0"/>
              <a:t>utgifter</a:t>
            </a:r>
            <a:r>
              <a:rPr lang="fi-FI" sz="750" dirty="0" smtClean="0"/>
              <a:t> 3 </a:t>
            </a:r>
            <a:r>
              <a:rPr lang="fi-FI" sz="750" dirty="0"/>
              <a:t>%</a:t>
            </a:r>
          </a:p>
        </p:txBody>
      </p:sp>
      <p:sp>
        <p:nvSpPr>
          <p:cNvPr id="54" name="Tekstiruutu 53"/>
          <p:cNvSpPr txBox="1"/>
          <p:nvPr/>
        </p:nvSpPr>
        <p:spPr>
          <a:xfrm>
            <a:off x="1003715" y="1564009"/>
            <a:ext cx="108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Löner</a:t>
            </a:r>
            <a:endParaRPr lang="fi-FI" sz="900" dirty="0"/>
          </a:p>
          <a:p>
            <a:r>
              <a:rPr lang="fi-FI" sz="900" dirty="0"/>
              <a:t>16 </a:t>
            </a:r>
            <a:r>
              <a:rPr lang="fi-FI" sz="900" dirty="0" smtClean="0"/>
              <a:t>md €, 36 %</a:t>
            </a:r>
            <a:endParaRPr lang="fi-FI" sz="900" dirty="0"/>
          </a:p>
        </p:txBody>
      </p:sp>
      <p:sp>
        <p:nvSpPr>
          <p:cNvPr id="55" name="Tekstiruutu 54"/>
          <p:cNvSpPr txBox="1"/>
          <p:nvPr/>
        </p:nvSpPr>
        <p:spPr>
          <a:xfrm>
            <a:off x="993773" y="2283718"/>
            <a:ext cx="115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Övriga</a:t>
            </a:r>
            <a:r>
              <a:rPr lang="fi-FI" sz="900" dirty="0" smtClean="0"/>
              <a:t> </a:t>
            </a:r>
            <a:r>
              <a:rPr lang="fi-FI" sz="900" dirty="0" err="1" smtClean="0"/>
              <a:t>personal-</a:t>
            </a:r>
            <a:endParaRPr lang="fi-FI" sz="900" dirty="0"/>
          </a:p>
          <a:p>
            <a:r>
              <a:rPr lang="fi-FI" sz="900" dirty="0" err="1" smtClean="0"/>
              <a:t>kostn</a:t>
            </a:r>
            <a:r>
              <a:rPr lang="fi-FI" sz="900" dirty="0" smtClean="0"/>
              <a:t>. 10 </a:t>
            </a:r>
            <a:r>
              <a:rPr lang="fi-FI" sz="900" dirty="0"/>
              <a:t>%</a:t>
            </a:r>
          </a:p>
        </p:txBody>
      </p:sp>
      <p:sp>
        <p:nvSpPr>
          <p:cNvPr id="56" name="Tekstiruutu 55"/>
          <p:cNvSpPr txBox="1"/>
          <p:nvPr/>
        </p:nvSpPr>
        <p:spPr>
          <a:xfrm>
            <a:off x="3306337" y="1555556"/>
            <a:ext cx="133232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Skatteinkomster</a:t>
            </a:r>
            <a:endParaRPr lang="fi-FI" sz="900" dirty="0"/>
          </a:p>
          <a:p>
            <a:r>
              <a:rPr lang="fi-FI" sz="900" dirty="0" smtClean="0"/>
              <a:t>23 md €, 51 </a:t>
            </a:r>
            <a:r>
              <a:rPr lang="fi-FI" sz="900" dirty="0"/>
              <a:t>%</a:t>
            </a:r>
          </a:p>
          <a:p>
            <a:r>
              <a:rPr lang="fi-FI" sz="800" dirty="0" err="1" smtClean="0"/>
              <a:t>Därav</a:t>
            </a:r>
            <a:r>
              <a:rPr lang="fi-FI" sz="800" dirty="0" smtClean="0"/>
              <a:t>:</a:t>
            </a:r>
            <a:endParaRPr lang="fi-FI" sz="800" dirty="0"/>
          </a:p>
          <a:p>
            <a:r>
              <a:rPr lang="fi-FI" sz="800" dirty="0" err="1" smtClean="0"/>
              <a:t>Kommunalskatt</a:t>
            </a:r>
            <a:r>
              <a:rPr lang="fi-FI" sz="800" dirty="0" smtClean="0"/>
              <a:t> 43 %</a:t>
            </a:r>
            <a:endParaRPr lang="fi-FI" sz="800" dirty="0"/>
          </a:p>
          <a:p>
            <a:r>
              <a:rPr lang="fi-FI" sz="800" dirty="0" err="1" smtClean="0"/>
              <a:t>Samfundsskatt</a:t>
            </a:r>
            <a:r>
              <a:rPr lang="fi-FI" sz="800" dirty="0" smtClean="0"/>
              <a:t> </a:t>
            </a:r>
            <a:r>
              <a:rPr lang="fi-FI" sz="800" dirty="0"/>
              <a:t>4 %</a:t>
            </a:r>
          </a:p>
          <a:p>
            <a:r>
              <a:rPr lang="fi-FI" sz="800" dirty="0" err="1" smtClean="0"/>
              <a:t>Fastighetsskatt</a:t>
            </a:r>
            <a:r>
              <a:rPr lang="fi-FI" sz="800" dirty="0" smtClean="0"/>
              <a:t> </a:t>
            </a:r>
            <a:r>
              <a:rPr lang="fi-FI" sz="800" dirty="0"/>
              <a:t>4 %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3326586" y="2994506"/>
            <a:ext cx="1068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Statsandelar</a:t>
            </a:r>
            <a:endParaRPr lang="fi-FI" sz="900" dirty="0"/>
          </a:p>
          <a:p>
            <a:r>
              <a:rPr lang="fi-FI" sz="900" dirty="0"/>
              <a:t>9 </a:t>
            </a:r>
            <a:r>
              <a:rPr lang="fi-FI" sz="900" dirty="0" smtClean="0"/>
              <a:t>md €, 20 </a:t>
            </a:r>
            <a:r>
              <a:rPr lang="fi-FI" sz="900" dirty="0"/>
              <a:t>%</a:t>
            </a:r>
          </a:p>
        </p:txBody>
      </p:sp>
      <p:sp>
        <p:nvSpPr>
          <p:cNvPr id="59" name="Tekstiruutu 58"/>
          <p:cNvSpPr txBox="1"/>
          <p:nvPr/>
        </p:nvSpPr>
        <p:spPr>
          <a:xfrm>
            <a:off x="2187718" y="2715766"/>
            <a:ext cx="1154798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Undervisnings</a:t>
            </a:r>
            <a:r>
              <a:rPr lang="fi-FI" sz="900" dirty="0" smtClean="0"/>
              <a:t>-</a:t>
            </a:r>
          </a:p>
          <a:p>
            <a:r>
              <a:rPr lang="fi-FI" sz="900" dirty="0" err="1" smtClean="0"/>
              <a:t>och</a:t>
            </a:r>
            <a:r>
              <a:rPr lang="fi-FI" sz="900" dirty="0" smtClean="0"/>
              <a:t> </a:t>
            </a:r>
            <a:r>
              <a:rPr lang="fi-FI" sz="900" dirty="0" err="1" smtClean="0"/>
              <a:t>kulturverks</a:t>
            </a:r>
            <a:r>
              <a:rPr lang="fi-FI" sz="900" dirty="0" smtClean="0"/>
              <a:t>.</a:t>
            </a:r>
            <a:endParaRPr lang="fi-FI" sz="900" dirty="0"/>
          </a:p>
          <a:p>
            <a:r>
              <a:rPr lang="fi-FI" sz="900" dirty="0"/>
              <a:t>14 </a:t>
            </a:r>
            <a:r>
              <a:rPr lang="fi-FI" sz="900" dirty="0" smtClean="0"/>
              <a:t>md €, 31 </a:t>
            </a:r>
            <a:r>
              <a:rPr lang="fi-FI" sz="900" dirty="0"/>
              <a:t>%</a:t>
            </a:r>
          </a:p>
          <a:p>
            <a:r>
              <a:rPr lang="fi-FI" sz="800" dirty="0"/>
              <a:t>(</a:t>
            </a:r>
            <a:r>
              <a:rPr lang="fi-FI" sz="800" dirty="0" err="1"/>
              <a:t>Verksamhetsutg</a:t>
            </a:r>
            <a:r>
              <a:rPr lang="fi-FI" sz="800" dirty="0"/>
              <a:t>.</a:t>
            </a:r>
          </a:p>
          <a:p>
            <a:r>
              <a:rPr lang="fi-FI" sz="800" dirty="0"/>
              <a:t> </a:t>
            </a:r>
            <a:r>
              <a:rPr lang="fi-FI" sz="800" dirty="0" err="1"/>
              <a:t>och</a:t>
            </a:r>
            <a:r>
              <a:rPr lang="fi-FI" sz="800" dirty="0"/>
              <a:t> </a:t>
            </a:r>
            <a:r>
              <a:rPr lang="fi-FI" sz="800" dirty="0" err="1" smtClean="0"/>
              <a:t>investeringar</a:t>
            </a:r>
            <a:r>
              <a:rPr lang="fi-FI" sz="800" dirty="0" smtClean="0"/>
              <a:t>)</a:t>
            </a:r>
            <a:endParaRPr lang="fi-FI" sz="800" dirty="0"/>
          </a:p>
        </p:txBody>
      </p:sp>
      <p:sp>
        <p:nvSpPr>
          <p:cNvPr id="60" name="Tekstiruutu 59"/>
          <p:cNvSpPr txBox="1"/>
          <p:nvPr/>
        </p:nvSpPr>
        <p:spPr>
          <a:xfrm>
            <a:off x="2179884" y="3795886"/>
            <a:ext cx="113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Övriga</a:t>
            </a:r>
            <a:r>
              <a:rPr lang="fi-FI" sz="900" dirty="0" smtClean="0"/>
              <a:t> </a:t>
            </a:r>
            <a:r>
              <a:rPr lang="fi-FI" sz="900" dirty="0" err="1" smtClean="0"/>
              <a:t>uppgifter</a:t>
            </a:r>
            <a:endParaRPr lang="fi-FI" sz="900" dirty="0"/>
          </a:p>
          <a:p>
            <a:r>
              <a:rPr lang="fi-FI" sz="900" dirty="0"/>
              <a:t>7 </a:t>
            </a:r>
            <a:r>
              <a:rPr lang="fi-FI" sz="900" dirty="0" smtClean="0"/>
              <a:t>md €, 16 </a:t>
            </a:r>
            <a:r>
              <a:rPr lang="fi-FI" sz="900" dirty="0"/>
              <a:t>% </a:t>
            </a:r>
          </a:p>
        </p:txBody>
      </p:sp>
      <p:sp>
        <p:nvSpPr>
          <p:cNvPr id="61" name="Tekstiruutu 60"/>
          <p:cNvSpPr txBox="1"/>
          <p:nvPr/>
        </p:nvSpPr>
        <p:spPr>
          <a:xfrm>
            <a:off x="2195736" y="4227934"/>
            <a:ext cx="1208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 smtClean="0"/>
              <a:t>Finansiering</a:t>
            </a:r>
            <a:r>
              <a:rPr lang="fi-FI" sz="800" dirty="0" smtClean="0"/>
              <a:t> </a:t>
            </a:r>
            <a:r>
              <a:rPr lang="fi-FI" sz="800" dirty="0" err="1" smtClean="0"/>
              <a:t>m.fl</a:t>
            </a:r>
            <a:r>
              <a:rPr lang="fi-FI" sz="800" dirty="0" smtClean="0"/>
              <a:t>.</a:t>
            </a:r>
          </a:p>
          <a:p>
            <a:r>
              <a:rPr lang="fi-FI" sz="800" dirty="0" smtClean="0"/>
              <a:t>7 </a:t>
            </a:r>
            <a:r>
              <a:rPr lang="fi-FI" sz="800" dirty="0"/>
              <a:t>%</a:t>
            </a:r>
          </a:p>
        </p:txBody>
      </p:sp>
      <p:sp>
        <p:nvSpPr>
          <p:cNvPr id="62" name="Tekstiruutu 61"/>
          <p:cNvSpPr txBox="1"/>
          <p:nvPr/>
        </p:nvSpPr>
        <p:spPr>
          <a:xfrm>
            <a:off x="3353403" y="3648095"/>
            <a:ext cx="10019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 smtClean="0"/>
              <a:t>Verksamhets</a:t>
            </a:r>
            <a:r>
              <a:rPr lang="fi-FI" sz="900" dirty="0" smtClean="0"/>
              <a:t>-</a:t>
            </a:r>
          </a:p>
          <a:p>
            <a:r>
              <a:rPr lang="fi-FI" sz="900" dirty="0" err="1" smtClean="0"/>
              <a:t>inkomster</a:t>
            </a:r>
            <a:endParaRPr lang="fi-FI" sz="900" dirty="0"/>
          </a:p>
          <a:p>
            <a:r>
              <a:rPr lang="fi-FI" sz="900" dirty="0"/>
              <a:t>9 </a:t>
            </a:r>
            <a:r>
              <a:rPr lang="fi-FI" sz="900" dirty="0" smtClean="0"/>
              <a:t>md €, 21 </a:t>
            </a:r>
            <a:r>
              <a:rPr lang="fi-FI" sz="900" dirty="0"/>
              <a:t>%</a:t>
            </a:r>
          </a:p>
        </p:txBody>
      </p:sp>
      <p:sp>
        <p:nvSpPr>
          <p:cNvPr id="63" name="Tekstiruutu 62"/>
          <p:cNvSpPr txBox="1"/>
          <p:nvPr/>
        </p:nvSpPr>
        <p:spPr>
          <a:xfrm>
            <a:off x="3332056" y="4213126"/>
            <a:ext cx="1101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50" dirty="0" err="1" smtClean="0"/>
              <a:t>Upplåning</a:t>
            </a:r>
            <a:r>
              <a:rPr lang="fi-FI" sz="850" dirty="0" smtClean="0"/>
              <a:t> 4 </a:t>
            </a:r>
            <a:r>
              <a:rPr lang="fi-FI" sz="850" dirty="0"/>
              <a:t>%</a:t>
            </a:r>
          </a:p>
        </p:txBody>
      </p:sp>
      <p:sp>
        <p:nvSpPr>
          <p:cNvPr id="65" name="Tekstiruutu 64"/>
          <p:cNvSpPr txBox="1"/>
          <p:nvPr/>
        </p:nvSpPr>
        <p:spPr>
          <a:xfrm>
            <a:off x="7388852" y="4212000"/>
            <a:ext cx="9883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750" dirty="0" err="1" smtClean="0"/>
              <a:t>Upplåning</a:t>
            </a:r>
            <a:r>
              <a:rPr lang="fi-FI" sz="750" dirty="0" smtClean="0"/>
              <a:t> 5 </a:t>
            </a:r>
            <a:r>
              <a:rPr lang="fi-FI" sz="750" dirty="0"/>
              <a:t>%</a:t>
            </a:r>
          </a:p>
        </p:txBody>
      </p:sp>
      <p:sp>
        <p:nvSpPr>
          <p:cNvPr id="66" name="Tekstiruutu 65"/>
          <p:cNvSpPr txBox="1"/>
          <p:nvPr/>
        </p:nvSpPr>
        <p:spPr>
          <a:xfrm>
            <a:off x="5005879" y="3147814"/>
            <a:ext cx="13663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750" dirty="0" err="1" smtClean="0"/>
              <a:t>Övr</a:t>
            </a:r>
            <a:r>
              <a:rPr lang="fi-FI" sz="750" dirty="0" smtClean="0"/>
              <a:t>. personalkostn.8 </a:t>
            </a:r>
            <a:r>
              <a:rPr lang="fi-FI" sz="750" dirty="0"/>
              <a:t>%</a:t>
            </a:r>
          </a:p>
        </p:txBody>
      </p:sp>
      <p:sp>
        <p:nvSpPr>
          <p:cNvPr id="67" name="Tekstiruutu 66"/>
          <p:cNvSpPr txBox="1"/>
          <p:nvPr/>
        </p:nvSpPr>
        <p:spPr>
          <a:xfrm>
            <a:off x="5014095" y="3744000"/>
            <a:ext cx="10228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 smtClean="0"/>
              <a:t>Understöd</a:t>
            </a:r>
            <a:r>
              <a:rPr lang="fi-FI" sz="800" dirty="0" smtClean="0"/>
              <a:t> </a:t>
            </a:r>
            <a:r>
              <a:rPr lang="fi-FI" sz="800" dirty="0"/>
              <a:t>5 %</a:t>
            </a:r>
          </a:p>
        </p:txBody>
      </p:sp>
      <p:sp>
        <p:nvSpPr>
          <p:cNvPr id="68" name="Tekstiruutu 67"/>
          <p:cNvSpPr txBox="1"/>
          <p:nvPr/>
        </p:nvSpPr>
        <p:spPr>
          <a:xfrm>
            <a:off x="5004048" y="3867894"/>
            <a:ext cx="119852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err="1" smtClean="0"/>
              <a:t>Låneomkostn</a:t>
            </a:r>
            <a:r>
              <a:rPr lang="fi-FI" sz="800" dirty="0" smtClean="0"/>
              <a:t>. 9 </a:t>
            </a:r>
            <a:r>
              <a:rPr lang="fi-FI" sz="800" dirty="0"/>
              <a:t>%</a:t>
            </a:r>
          </a:p>
        </p:txBody>
      </p:sp>
      <p:sp>
        <p:nvSpPr>
          <p:cNvPr id="69" name="Tekstiruutu 68"/>
          <p:cNvSpPr txBox="1"/>
          <p:nvPr/>
        </p:nvSpPr>
        <p:spPr>
          <a:xfrm>
            <a:off x="5005877" y="3291830"/>
            <a:ext cx="12983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750" dirty="0" err="1" smtClean="0"/>
              <a:t>Materialinköp</a:t>
            </a:r>
            <a:r>
              <a:rPr lang="fi-FI" sz="750" dirty="0" smtClean="0"/>
              <a:t> 9 </a:t>
            </a:r>
            <a:r>
              <a:rPr lang="fi-FI" sz="750" dirty="0"/>
              <a:t>%</a:t>
            </a:r>
          </a:p>
        </p:txBody>
      </p:sp>
      <p:sp>
        <p:nvSpPr>
          <p:cNvPr id="70" name="Tekstiruutu 69"/>
          <p:cNvSpPr txBox="1"/>
          <p:nvPr/>
        </p:nvSpPr>
        <p:spPr>
          <a:xfrm>
            <a:off x="957721" y="4141118"/>
            <a:ext cx="13619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50" dirty="0" err="1" smtClean="0"/>
              <a:t>Investeringar</a:t>
            </a:r>
            <a:r>
              <a:rPr lang="fi-FI" sz="850" dirty="0" smtClean="0"/>
              <a:t> </a:t>
            </a:r>
            <a:r>
              <a:rPr lang="fi-FI" sz="850" dirty="0"/>
              <a:t>11 %</a:t>
            </a:r>
          </a:p>
        </p:txBody>
      </p:sp>
      <p:sp>
        <p:nvSpPr>
          <p:cNvPr id="71" name="Tekstiruutu 70"/>
          <p:cNvSpPr txBox="1"/>
          <p:nvPr/>
        </p:nvSpPr>
        <p:spPr>
          <a:xfrm>
            <a:off x="971600" y="4371950"/>
            <a:ext cx="10727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 err="1" smtClean="0"/>
              <a:t>Övr</a:t>
            </a:r>
            <a:r>
              <a:rPr lang="fi-FI" sz="800" dirty="0" smtClean="0"/>
              <a:t>. </a:t>
            </a:r>
            <a:r>
              <a:rPr lang="fi-FI" sz="800" dirty="0" err="1" smtClean="0"/>
              <a:t>utgifter</a:t>
            </a:r>
            <a:r>
              <a:rPr lang="fi-FI" sz="800" dirty="0" smtClean="0"/>
              <a:t> 3 </a:t>
            </a:r>
            <a:r>
              <a:rPr lang="fi-FI" sz="800" dirty="0"/>
              <a:t>%</a:t>
            </a:r>
          </a:p>
        </p:txBody>
      </p:sp>
      <p:cxnSp>
        <p:nvCxnSpPr>
          <p:cNvPr id="4" name="Suora yhdysviiva 3"/>
          <p:cNvCxnSpPr/>
          <p:nvPr/>
        </p:nvCxnSpPr>
        <p:spPr>
          <a:xfrm flipH="1">
            <a:off x="4783164" y="699998"/>
            <a:ext cx="4860" cy="4104000"/>
          </a:xfrm>
          <a:prstGeom prst="line">
            <a:avLst/>
          </a:prstGeom>
          <a:ln w="190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uorakulmio 1"/>
          <p:cNvSpPr/>
          <p:nvPr/>
        </p:nvSpPr>
        <p:spPr>
          <a:xfrm>
            <a:off x="5148064" y="1564009"/>
            <a:ext cx="3384375" cy="2462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i-FI" sz="1000" dirty="0" err="1"/>
              <a:t>Andel</a:t>
            </a:r>
            <a:r>
              <a:rPr lang="fi-FI" sz="1000" dirty="0"/>
              <a:t> </a:t>
            </a:r>
            <a:r>
              <a:rPr lang="fi-FI" sz="1000" dirty="0" err="1"/>
              <a:t>som</a:t>
            </a:r>
            <a:r>
              <a:rPr lang="fi-FI" sz="1000" dirty="0"/>
              <a:t> </a:t>
            </a:r>
            <a:r>
              <a:rPr lang="fi-FI" sz="1000" dirty="0" err="1"/>
              <a:t>överflyttas</a:t>
            </a:r>
            <a:r>
              <a:rPr lang="fi-FI" sz="1000" dirty="0"/>
              <a:t> </a:t>
            </a:r>
            <a:r>
              <a:rPr lang="fi-FI" sz="1000" dirty="0" err="1"/>
              <a:t>till</a:t>
            </a:r>
            <a:r>
              <a:rPr lang="fi-FI" sz="1000" dirty="0"/>
              <a:t> </a:t>
            </a:r>
            <a:r>
              <a:rPr lang="fi-FI" sz="1000" dirty="0" err="1"/>
              <a:t>landskapen</a:t>
            </a:r>
            <a:r>
              <a:rPr lang="fi-FI" sz="1000" dirty="0"/>
              <a:t> </a:t>
            </a:r>
            <a:r>
              <a:rPr lang="fi-FI" sz="1000" dirty="0" err="1" smtClean="0"/>
              <a:t>ca</a:t>
            </a:r>
            <a:r>
              <a:rPr lang="fi-FI" sz="1000" dirty="0" smtClean="0"/>
              <a:t>. 20 </a:t>
            </a:r>
            <a:r>
              <a:rPr lang="fi-FI" sz="1000" dirty="0"/>
              <a:t>md </a:t>
            </a:r>
            <a:r>
              <a:rPr lang="fi-FI" sz="1000" dirty="0" smtClean="0"/>
              <a:t>€</a:t>
            </a:r>
            <a:endParaRPr lang="fi-FI" sz="100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3770314" y="4942085"/>
            <a:ext cx="1012362" cy="144829"/>
          </a:xfrm>
        </p:spPr>
        <p:txBody>
          <a:bodyPr/>
          <a:lstStyle/>
          <a:p>
            <a:pPr>
              <a:defRPr/>
            </a:pPr>
            <a:r>
              <a:rPr lang="en-US" sz="650" dirty="0" smtClean="0"/>
              <a:t>19.9.2017/</a:t>
            </a:r>
            <a:r>
              <a:rPr lang="en-US" sz="650" dirty="0" err="1" smtClean="0"/>
              <a:t>hp</a:t>
            </a:r>
            <a:endParaRPr lang="fi-FI" sz="650" dirty="0"/>
          </a:p>
        </p:txBody>
      </p: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51470"/>
            <a:ext cx="7693024" cy="37844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sv-SE" sz="1800" b="0" dirty="0">
                <a:solidFill>
                  <a:schemeClr val="tx1"/>
                </a:solidFill>
              </a:rPr>
              <a:t>Kommunernas och samkommunernas ekonomi nu och i framtiden</a:t>
            </a:r>
          </a:p>
        </p:txBody>
      </p:sp>
      <p:sp>
        <p:nvSpPr>
          <p:cNvPr id="53" name="Tekstiruutu 52"/>
          <p:cNvSpPr txBox="1"/>
          <p:nvPr/>
        </p:nvSpPr>
        <p:spPr>
          <a:xfrm>
            <a:off x="731912" y="339502"/>
            <a:ext cx="8232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350" dirty="0"/>
              <a:t>De </a:t>
            </a:r>
            <a:r>
              <a:rPr lang="fi-FI" sz="1350" dirty="0" err="1"/>
              <a:t>externa</a:t>
            </a:r>
            <a:r>
              <a:rPr lang="fi-FI" sz="1350" dirty="0"/>
              <a:t> </a:t>
            </a:r>
            <a:r>
              <a:rPr lang="fi-FI" sz="1350" dirty="0" err="1"/>
              <a:t>inkomsterna</a:t>
            </a:r>
            <a:r>
              <a:rPr lang="fi-FI" sz="1350" dirty="0"/>
              <a:t> </a:t>
            </a:r>
            <a:r>
              <a:rPr lang="fi-FI" sz="1350" dirty="0" err="1"/>
              <a:t>och</a:t>
            </a:r>
            <a:r>
              <a:rPr lang="fi-FI" sz="1350" dirty="0"/>
              <a:t> </a:t>
            </a:r>
            <a:r>
              <a:rPr lang="fi-FI" sz="1350" dirty="0" err="1"/>
              <a:t>utgifterna</a:t>
            </a:r>
            <a:r>
              <a:rPr lang="fi-FI" sz="1350" dirty="0"/>
              <a:t> </a:t>
            </a:r>
            <a:r>
              <a:rPr lang="fi-FI" sz="1350" dirty="0" err="1"/>
              <a:t>enligt</a:t>
            </a:r>
            <a:r>
              <a:rPr lang="fi-FI" sz="1350" dirty="0"/>
              <a:t> </a:t>
            </a:r>
            <a:r>
              <a:rPr lang="fi-FI" sz="1350" dirty="0" err="1"/>
              <a:t>resultaträkningen</a:t>
            </a:r>
            <a:r>
              <a:rPr lang="fi-FI" sz="1350" dirty="0"/>
              <a:t> </a:t>
            </a:r>
            <a:r>
              <a:rPr lang="fi-FI" sz="1350" dirty="0" err="1"/>
              <a:t>och</a:t>
            </a:r>
            <a:r>
              <a:rPr lang="fi-FI" sz="1350" dirty="0"/>
              <a:t> </a:t>
            </a:r>
            <a:r>
              <a:rPr lang="fi-FI" sz="1350" dirty="0" err="1" smtClean="0"/>
              <a:t>finansieringsanalysen</a:t>
            </a:r>
            <a:endParaRPr lang="fi-FI" sz="1350" b="1" dirty="0">
              <a:solidFill>
                <a:schemeClr val="tx1"/>
              </a:solidFill>
            </a:endParaRPr>
          </a:p>
        </p:txBody>
      </p: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5004049" y="666737"/>
            <a:ext cx="3672408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i-FI" sz="1400" b="1" dirty="0" smtClean="0">
                <a:solidFill>
                  <a:srgbClr val="00B050"/>
                </a:solidFill>
              </a:rPr>
              <a:t>SKISS ÖVER ÅR 2020 </a:t>
            </a:r>
            <a:r>
              <a:rPr lang="fi-FI" sz="1400" b="1" dirty="0" err="1" smtClean="0">
                <a:solidFill>
                  <a:schemeClr val="tx1"/>
                </a:solidFill>
              </a:rPr>
              <a:t>ca</a:t>
            </a:r>
            <a:r>
              <a:rPr lang="fi-FI" sz="1400" b="1" dirty="0" smtClean="0">
                <a:solidFill>
                  <a:schemeClr val="tx1"/>
                </a:solidFill>
              </a:rPr>
              <a:t>. 25 md €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73" name="Tekstiruutu 72"/>
          <p:cNvSpPr txBox="1"/>
          <p:nvPr/>
        </p:nvSpPr>
        <p:spPr>
          <a:xfrm>
            <a:off x="467544" y="666000"/>
            <a:ext cx="439248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v-SE" sz="1400" b="1" dirty="0" smtClean="0">
                <a:solidFill>
                  <a:srgbClr val="00B050"/>
                </a:solidFill>
              </a:rPr>
              <a:t>UPPSKATTNING </a:t>
            </a:r>
            <a:r>
              <a:rPr lang="sv-SE" sz="1400" b="1" dirty="0">
                <a:solidFill>
                  <a:srgbClr val="00B050"/>
                </a:solidFill>
              </a:rPr>
              <a:t>FÖR ÅR 2017 </a:t>
            </a:r>
            <a:r>
              <a:rPr lang="sv-SE" sz="1400" b="1" dirty="0">
                <a:solidFill>
                  <a:schemeClr val="tx1"/>
                </a:solidFill>
              </a:rPr>
              <a:t>ca. 44 </a:t>
            </a:r>
            <a:r>
              <a:rPr lang="sv-SE" sz="1400" b="1" dirty="0" smtClean="0">
                <a:solidFill>
                  <a:schemeClr val="tx1"/>
                </a:solidFill>
              </a:rPr>
              <a:t>md € </a:t>
            </a:r>
            <a:endParaRPr lang="fi-FI" sz="1400" b="1" dirty="0">
              <a:solidFill>
                <a:schemeClr val="tx1"/>
              </a:solidFill>
            </a:endParaRPr>
          </a:p>
        </p:txBody>
      </p:sp>
      <p:sp>
        <p:nvSpPr>
          <p:cNvPr id="74" name="Text Box 27"/>
          <p:cNvSpPr txBox="1">
            <a:spLocks noChangeArrowheads="1"/>
          </p:cNvSpPr>
          <p:nvPr/>
        </p:nvSpPr>
        <p:spPr bwMode="auto">
          <a:xfrm>
            <a:off x="6532284" y="4861198"/>
            <a:ext cx="250421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l" eaLnBrk="1" hangingPunct="1"/>
            <a:r>
              <a:rPr lang="fi-FI" sz="900" dirty="0" err="1" smtClean="0">
                <a:solidFill>
                  <a:schemeClr val="tx1"/>
                </a:solidFill>
              </a:rPr>
              <a:t>Källa</a:t>
            </a:r>
            <a:r>
              <a:rPr lang="fi-FI" sz="900" dirty="0" smtClean="0">
                <a:solidFill>
                  <a:schemeClr val="tx1"/>
                </a:solidFill>
              </a:rPr>
              <a:t>: FM 19.9.2017/</a:t>
            </a:r>
            <a:r>
              <a:rPr lang="fi-FI" sz="900" dirty="0" err="1" smtClean="0">
                <a:solidFill>
                  <a:schemeClr val="tx1"/>
                </a:solidFill>
              </a:rPr>
              <a:t>Kommunförbundet</a:t>
            </a:r>
            <a:endParaRPr lang="fi-FI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87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54"/>
          <p:cNvSpPr txBox="1">
            <a:spLocks noChangeArrowheads="1"/>
          </p:cNvSpPr>
          <p:nvPr/>
        </p:nvSpPr>
        <p:spPr bwMode="auto">
          <a:xfrm>
            <a:off x="7584322" y="555017"/>
            <a:ext cx="601447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2021</a:t>
            </a:r>
          </a:p>
        </p:txBody>
      </p:sp>
      <p:sp>
        <p:nvSpPr>
          <p:cNvPr id="55" name="Text Box 60"/>
          <p:cNvSpPr txBox="1">
            <a:spLocks noChangeArrowheads="1"/>
          </p:cNvSpPr>
          <p:nvPr/>
        </p:nvSpPr>
        <p:spPr bwMode="auto">
          <a:xfrm>
            <a:off x="7648024" y="17788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2,0</a:t>
            </a:r>
          </a:p>
        </p:txBody>
      </p:sp>
      <p:sp>
        <p:nvSpPr>
          <p:cNvPr id="57" name="Text Box 62"/>
          <p:cNvSpPr txBox="1">
            <a:spLocks noChangeArrowheads="1"/>
          </p:cNvSpPr>
          <p:nvPr/>
        </p:nvSpPr>
        <p:spPr bwMode="auto">
          <a:xfrm>
            <a:off x="7648024" y="2317491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060"/>
                </a:solidFill>
              </a:rPr>
              <a:t>2,2</a:t>
            </a:r>
            <a:endParaRPr lang="fi-FI" sz="1275" kern="0" dirty="0">
              <a:solidFill>
                <a:srgbClr val="002060"/>
              </a:solidFill>
            </a:endParaRPr>
          </a:p>
        </p:txBody>
      </p:sp>
      <p:sp>
        <p:nvSpPr>
          <p:cNvPr id="58" name="Text Box 63"/>
          <p:cNvSpPr txBox="1">
            <a:spLocks noChangeArrowheads="1"/>
          </p:cNvSpPr>
          <p:nvPr/>
        </p:nvSpPr>
        <p:spPr bwMode="auto">
          <a:xfrm>
            <a:off x="7648024" y="2539658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2,3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02" name="Text Box 54"/>
          <p:cNvSpPr txBox="1">
            <a:spLocks noChangeArrowheads="1"/>
          </p:cNvSpPr>
          <p:nvPr/>
        </p:nvSpPr>
        <p:spPr bwMode="auto">
          <a:xfrm>
            <a:off x="3977935" y="555017"/>
            <a:ext cx="601447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2015</a:t>
            </a:r>
          </a:p>
        </p:txBody>
      </p:sp>
      <p:sp>
        <p:nvSpPr>
          <p:cNvPr id="103" name="Text Box 55"/>
          <p:cNvSpPr txBox="1">
            <a:spLocks noChangeArrowheads="1"/>
          </p:cNvSpPr>
          <p:nvPr/>
        </p:nvSpPr>
        <p:spPr bwMode="auto">
          <a:xfrm>
            <a:off x="4039779" y="3186547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1,0</a:t>
            </a:r>
          </a:p>
        </p:txBody>
      </p:sp>
      <p:sp>
        <p:nvSpPr>
          <p:cNvPr id="104" name="Text Box 56"/>
          <p:cNvSpPr txBox="1">
            <a:spLocks noChangeArrowheads="1"/>
          </p:cNvSpPr>
          <p:nvPr/>
        </p:nvSpPr>
        <p:spPr bwMode="auto">
          <a:xfrm>
            <a:off x="4039779" y="3598373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9,4</a:t>
            </a:r>
          </a:p>
        </p:txBody>
      </p:sp>
      <p:sp>
        <p:nvSpPr>
          <p:cNvPr id="106" name="Text Box 58"/>
          <p:cNvSpPr txBox="1">
            <a:spLocks noChangeArrowheads="1"/>
          </p:cNvSpPr>
          <p:nvPr/>
        </p:nvSpPr>
        <p:spPr bwMode="auto">
          <a:xfrm>
            <a:off x="3974058" y="3808172"/>
            <a:ext cx="486030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-0,2</a:t>
            </a:r>
          </a:p>
        </p:txBody>
      </p:sp>
      <p:sp>
        <p:nvSpPr>
          <p:cNvPr id="108" name="Text Box 60"/>
          <p:cNvSpPr txBox="1">
            <a:spLocks noChangeArrowheads="1"/>
          </p:cNvSpPr>
          <p:nvPr/>
        </p:nvSpPr>
        <p:spPr bwMode="auto">
          <a:xfrm>
            <a:off x="3951891" y="1778800"/>
            <a:ext cx="526106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-0,2</a:t>
            </a:r>
          </a:p>
        </p:txBody>
      </p:sp>
      <p:sp>
        <p:nvSpPr>
          <p:cNvPr id="109" name="Text Box 61"/>
          <p:cNvSpPr txBox="1">
            <a:spLocks noChangeArrowheads="1"/>
          </p:cNvSpPr>
          <p:nvPr/>
        </p:nvSpPr>
        <p:spPr bwMode="auto">
          <a:xfrm>
            <a:off x="4039779" y="403491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0,6</a:t>
            </a:r>
          </a:p>
        </p:txBody>
      </p:sp>
      <p:sp>
        <p:nvSpPr>
          <p:cNvPr id="111" name="Text Box 62"/>
          <p:cNvSpPr txBox="1">
            <a:spLocks noChangeArrowheads="1"/>
          </p:cNvSpPr>
          <p:nvPr/>
        </p:nvSpPr>
        <p:spPr bwMode="auto">
          <a:xfrm>
            <a:off x="4025629" y="2317491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0,6</a:t>
            </a:r>
          </a:p>
        </p:txBody>
      </p:sp>
      <p:sp>
        <p:nvSpPr>
          <p:cNvPr id="112" name="Text Box 63"/>
          <p:cNvSpPr txBox="1">
            <a:spLocks noChangeArrowheads="1"/>
          </p:cNvSpPr>
          <p:nvPr/>
        </p:nvSpPr>
        <p:spPr bwMode="auto">
          <a:xfrm>
            <a:off x="4025628" y="2539658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0,8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4294967295"/>
          </p:nvPr>
        </p:nvSpPr>
        <p:spPr>
          <a:xfrm>
            <a:off x="4149721" y="4949176"/>
            <a:ext cx="1212230" cy="200615"/>
          </a:xfrm>
        </p:spPr>
        <p:txBody>
          <a:bodyPr/>
          <a:lstStyle/>
          <a:p>
            <a:pPr>
              <a:defRPr/>
            </a:pPr>
            <a:r>
              <a:rPr lang="en-US" sz="675" smtClean="0"/>
              <a:t>19.9.2017/hp</a:t>
            </a:r>
            <a:endParaRPr lang="fi-FI" sz="675" dirty="0"/>
          </a:p>
        </p:txBody>
      </p:sp>
      <p:sp>
        <p:nvSpPr>
          <p:cNvPr id="113" name="Text Box 54"/>
          <p:cNvSpPr txBox="1">
            <a:spLocks noChangeArrowheads="1"/>
          </p:cNvSpPr>
          <p:nvPr/>
        </p:nvSpPr>
        <p:spPr bwMode="auto">
          <a:xfrm>
            <a:off x="4559986" y="555017"/>
            <a:ext cx="601447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2016</a:t>
            </a:r>
          </a:p>
        </p:txBody>
      </p:sp>
      <p:sp>
        <p:nvSpPr>
          <p:cNvPr id="119" name="Text Box 60"/>
          <p:cNvSpPr txBox="1">
            <a:spLocks noChangeArrowheads="1"/>
          </p:cNvSpPr>
          <p:nvPr/>
        </p:nvSpPr>
        <p:spPr bwMode="auto">
          <a:xfrm>
            <a:off x="4607680" y="17788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0,4</a:t>
            </a:r>
          </a:p>
        </p:txBody>
      </p:sp>
      <p:sp>
        <p:nvSpPr>
          <p:cNvPr id="121" name="Text Box 62"/>
          <p:cNvSpPr txBox="1">
            <a:spLocks noChangeArrowheads="1"/>
          </p:cNvSpPr>
          <p:nvPr/>
        </p:nvSpPr>
        <p:spPr bwMode="auto">
          <a:xfrm>
            <a:off x="4607681" y="2317491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0,0</a:t>
            </a:r>
          </a:p>
        </p:txBody>
      </p:sp>
      <p:sp>
        <p:nvSpPr>
          <p:cNvPr id="122" name="Text Box 63"/>
          <p:cNvSpPr txBox="1">
            <a:spLocks noChangeArrowheads="1"/>
          </p:cNvSpPr>
          <p:nvPr/>
        </p:nvSpPr>
        <p:spPr bwMode="auto">
          <a:xfrm>
            <a:off x="4607680" y="2539658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00FF"/>
                </a:solidFill>
              </a:rPr>
              <a:t>0,9</a:t>
            </a:r>
            <a:endParaRPr lang="fi-FI" sz="1275" kern="0" dirty="0">
              <a:solidFill>
                <a:srgbClr val="0000FF"/>
              </a:solidFill>
            </a:endParaRPr>
          </a:p>
        </p:txBody>
      </p:sp>
      <p:sp>
        <p:nvSpPr>
          <p:cNvPr id="134" name="Text Box 59"/>
          <p:cNvSpPr txBox="1">
            <a:spLocks noChangeArrowheads="1"/>
          </p:cNvSpPr>
          <p:nvPr/>
        </p:nvSpPr>
        <p:spPr bwMode="auto">
          <a:xfrm>
            <a:off x="4039779" y="2979349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0,3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2" name="Text Box 55"/>
          <p:cNvSpPr txBox="1">
            <a:spLocks noChangeArrowheads="1"/>
          </p:cNvSpPr>
          <p:nvPr/>
        </p:nvSpPr>
        <p:spPr bwMode="auto">
          <a:xfrm>
            <a:off x="7648024" y="102271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3,0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43" name="Text Box 56"/>
          <p:cNvSpPr txBox="1">
            <a:spLocks noChangeArrowheads="1"/>
          </p:cNvSpPr>
          <p:nvPr/>
        </p:nvSpPr>
        <p:spPr bwMode="auto">
          <a:xfrm>
            <a:off x="7648024" y="1277472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2,6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44" name="Text Box 58"/>
          <p:cNvSpPr txBox="1">
            <a:spLocks noChangeArrowheads="1"/>
          </p:cNvSpPr>
          <p:nvPr/>
        </p:nvSpPr>
        <p:spPr bwMode="auto">
          <a:xfrm>
            <a:off x="7648024" y="152493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7,3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55" name="Text Box 55"/>
          <p:cNvSpPr txBox="1">
            <a:spLocks noChangeArrowheads="1"/>
          </p:cNvSpPr>
          <p:nvPr/>
        </p:nvSpPr>
        <p:spPr bwMode="auto">
          <a:xfrm>
            <a:off x="4025628" y="102271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1,0</a:t>
            </a:r>
          </a:p>
        </p:txBody>
      </p:sp>
      <p:sp>
        <p:nvSpPr>
          <p:cNvPr id="156" name="Text Box 56"/>
          <p:cNvSpPr txBox="1">
            <a:spLocks noChangeArrowheads="1"/>
          </p:cNvSpPr>
          <p:nvPr/>
        </p:nvSpPr>
        <p:spPr bwMode="auto">
          <a:xfrm>
            <a:off x="4025628" y="1277472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1,4</a:t>
            </a:r>
          </a:p>
        </p:txBody>
      </p:sp>
      <p:sp>
        <p:nvSpPr>
          <p:cNvPr id="157" name="Text Box 58"/>
          <p:cNvSpPr txBox="1">
            <a:spLocks noChangeArrowheads="1"/>
          </p:cNvSpPr>
          <p:nvPr/>
        </p:nvSpPr>
        <p:spPr bwMode="auto">
          <a:xfrm>
            <a:off x="4025628" y="152493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9,4</a:t>
            </a:r>
          </a:p>
        </p:txBody>
      </p:sp>
      <p:sp>
        <p:nvSpPr>
          <p:cNvPr id="158" name="Text Box 55"/>
          <p:cNvSpPr txBox="1">
            <a:spLocks noChangeArrowheads="1"/>
          </p:cNvSpPr>
          <p:nvPr/>
        </p:nvSpPr>
        <p:spPr bwMode="auto">
          <a:xfrm>
            <a:off x="4607680" y="102271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00FF"/>
                </a:solidFill>
              </a:rPr>
              <a:t>1,5</a:t>
            </a:r>
            <a:endParaRPr lang="fi-FI" sz="1275" kern="0" dirty="0">
              <a:solidFill>
                <a:srgbClr val="0000FF"/>
              </a:solidFill>
            </a:endParaRPr>
          </a:p>
        </p:txBody>
      </p:sp>
      <p:sp>
        <p:nvSpPr>
          <p:cNvPr id="159" name="Text Box 56"/>
          <p:cNvSpPr txBox="1">
            <a:spLocks noChangeArrowheads="1"/>
          </p:cNvSpPr>
          <p:nvPr/>
        </p:nvSpPr>
        <p:spPr bwMode="auto">
          <a:xfrm>
            <a:off x="4607681" y="1277472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00FF"/>
                </a:solidFill>
              </a:rPr>
              <a:t>1,1</a:t>
            </a:r>
            <a:endParaRPr lang="fi-FI" sz="1275" kern="0" dirty="0">
              <a:solidFill>
                <a:srgbClr val="0000FF"/>
              </a:solidFill>
            </a:endParaRPr>
          </a:p>
        </p:txBody>
      </p:sp>
      <p:sp>
        <p:nvSpPr>
          <p:cNvPr id="160" name="Text Box 58"/>
          <p:cNvSpPr txBox="1">
            <a:spLocks noChangeArrowheads="1"/>
          </p:cNvSpPr>
          <p:nvPr/>
        </p:nvSpPr>
        <p:spPr bwMode="auto">
          <a:xfrm>
            <a:off x="4607680" y="152493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8,8</a:t>
            </a:r>
          </a:p>
        </p:txBody>
      </p:sp>
      <p:sp>
        <p:nvSpPr>
          <p:cNvPr id="164" name="Text Box 59"/>
          <p:cNvSpPr txBox="1">
            <a:spLocks noChangeArrowheads="1"/>
          </p:cNvSpPr>
          <p:nvPr/>
        </p:nvSpPr>
        <p:spPr bwMode="auto">
          <a:xfrm>
            <a:off x="7648024" y="7920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1,1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67" name="Text Box 59"/>
          <p:cNvSpPr txBox="1">
            <a:spLocks noChangeArrowheads="1"/>
          </p:cNvSpPr>
          <p:nvPr/>
        </p:nvSpPr>
        <p:spPr bwMode="auto">
          <a:xfrm>
            <a:off x="4025628" y="7920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00FF"/>
                </a:solidFill>
              </a:rPr>
              <a:t>0,0</a:t>
            </a:r>
            <a:endParaRPr lang="fi-FI" sz="1275" kern="0" dirty="0">
              <a:solidFill>
                <a:srgbClr val="0000FF"/>
              </a:solidFill>
            </a:endParaRPr>
          </a:p>
        </p:txBody>
      </p:sp>
      <p:sp>
        <p:nvSpPr>
          <p:cNvPr id="168" name="Text Box 59"/>
          <p:cNvSpPr txBox="1">
            <a:spLocks noChangeArrowheads="1"/>
          </p:cNvSpPr>
          <p:nvPr/>
        </p:nvSpPr>
        <p:spPr bwMode="auto">
          <a:xfrm>
            <a:off x="4607680" y="7920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00FF"/>
                </a:solidFill>
              </a:rPr>
              <a:t>1,9</a:t>
            </a:r>
            <a:endParaRPr lang="fi-FI" sz="1275" kern="0" dirty="0">
              <a:solidFill>
                <a:srgbClr val="0000FF"/>
              </a:solidFill>
            </a:endParaRPr>
          </a:p>
        </p:txBody>
      </p:sp>
      <p:sp>
        <p:nvSpPr>
          <p:cNvPr id="171" name="Text Box 61"/>
          <p:cNvSpPr txBox="1">
            <a:spLocks noChangeArrowheads="1"/>
          </p:cNvSpPr>
          <p:nvPr/>
        </p:nvSpPr>
        <p:spPr bwMode="auto">
          <a:xfrm>
            <a:off x="7648024" y="2082249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2,2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75" name="Text Box 61"/>
          <p:cNvSpPr txBox="1">
            <a:spLocks noChangeArrowheads="1"/>
          </p:cNvSpPr>
          <p:nvPr/>
        </p:nvSpPr>
        <p:spPr bwMode="auto">
          <a:xfrm>
            <a:off x="4025628" y="2082249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0,6</a:t>
            </a:r>
          </a:p>
        </p:txBody>
      </p:sp>
      <p:sp>
        <p:nvSpPr>
          <p:cNvPr id="176" name="Text Box 61"/>
          <p:cNvSpPr txBox="1">
            <a:spLocks noChangeArrowheads="1"/>
          </p:cNvSpPr>
          <p:nvPr/>
        </p:nvSpPr>
        <p:spPr bwMode="auto">
          <a:xfrm>
            <a:off x="4607680" y="2082249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00FF"/>
                </a:solidFill>
              </a:rPr>
              <a:t>0,8</a:t>
            </a:r>
          </a:p>
        </p:txBody>
      </p:sp>
      <p:sp>
        <p:nvSpPr>
          <p:cNvPr id="123" name="Text Box 55"/>
          <p:cNvSpPr txBox="1">
            <a:spLocks noChangeArrowheads="1"/>
          </p:cNvSpPr>
          <p:nvPr/>
        </p:nvSpPr>
        <p:spPr bwMode="auto">
          <a:xfrm>
            <a:off x="4621831" y="3186547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1,6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4" name="Text Box 56"/>
          <p:cNvSpPr txBox="1">
            <a:spLocks noChangeArrowheads="1"/>
          </p:cNvSpPr>
          <p:nvPr/>
        </p:nvSpPr>
        <p:spPr bwMode="auto">
          <a:xfrm>
            <a:off x="4621831" y="3598373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8,8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5" name="Text Box 58"/>
          <p:cNvSpPr txBox="1">
            <a:spLocks noChangeArrowheads="1"/>
          </p:cNvSpPr>
          <p:nvPr/>
        </p:nvSpPr>
        <p:spPr bwMode="auto">
          <a:xfrm>
            <a:off x="4621831" y="380817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0,4</a:t>
            </a:r>
          </a:p>
        </p:txBody>
      </p:sp>
      <p:sp>
        <p:nvSpPr>
          <p:cNvPr id="128" name="Text Box 61"/>
          <p:cNvSpPr txBox="1">
            <a:spLocks noChangeArrowheads="1"/>
          </p:cNvSpPr>
          <p:nvPr/>
        </p:nvSpPr>
        <p:spPr bwMode="auto">
          <a:xfrm>
            <a:off x="4621831" y="403491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0,8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6" name="Text Box 59"/>
          <p:cNvSpPr txBox="1">
            <a:spLocks noChangeArrowheads="1"/>
          </p:cNvSpPr>
          <p:nvPr/>
        </p:nvSpPr>
        <p:spPr bwMode="auto">
          <a:xfrm>
            <a:off x="4621831" y="2979349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1,4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3" name="Text Box 54"/>
          <p:cNvSpPr txBox="1">
            <a:spLocks noChangeArrowheads="1"/>
          </p:cNvSpPr>
          <p:nvPr/>
        </p:nvSpPr>
        <p:spPr bwMode="auto">
          <a:xfrm>
            <a:off x="5208058" y="555017"/>
            <a:ext cx="601447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2017</a:t>
            </a:r>
          </a:p>
        </p:txBody>
      </p:sp>
      <p:sp>
        <p:nvSpPr>
          <p:cNvPr id="185" name="Text Box 60"/>
          <p:cNvSpPr txBox="1">
            <a:spLocks noChangeArrowheads="1"/>
          </p:cNvSpPr>
          <p:nvPr/>
        </p:nvSpPr>
        <p:spPr bwMode="auto">
          <a:xfrm>
            <a:off x="5271760" y="17788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0,9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86" name="Text Box 62"/>
          <p:cNvSpPr txBox="1">
            <a:spLocks noChangeArrowheads="1"/>
          </p:cNvSpPr>
          <p:nvPr/>
        </p:nvSpPr>
        <p:spPr bwMode="auto">
          <a:xfrm>
            <a:off x="5198022" y="2317491"/>
            <a:ext cx="526106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-0,7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87" name="Text Box 63"/>
          <p:cNvSpPr txBox="1">
            <a:spLocks noChangeArrowheads="1"/>
          </p:cNvSpPr>
          <p:nvPr/>
        </p:nvSpPr>
        <p:spPr bwMode="auto">
          <a:xfrm>
            <a:off x="5198022" y="2539658"/>
            <a:ext cx="526106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-1,1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93" name="Text Box 55"/>
          <p:cNvSpPr txBox="1">
            <a:spLocks noChangeArrowheads="1"/>
          </p:cNvSpPr>
          <p:nvPr/>
        </p:nvSpPr>
        <p:spPr bwMode="auto">
          <a:xfrm>
            <a:off x="5271760" y="102271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1,8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94" name="Text Box 56"/>
          <p:cNvSpPr txBox="1">
            <a:spLocks noChangeArrowheads="1"/>
          </p:cNvSpPr>
          <p:nvPr/>
        </p:nvSpPr>
        <p:spPr bwMode="auto">
          <a:xfrm>
            <a:off x="5271760" y="1277472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0,3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95" name="Text Box 58"/>
          <p:cNvSpPr txBox="1">
            <a:spLocks noChangeArrowheads="1"/>
          </p:cNvSpPr>
          <p:nvPr/>
        </p:nvSpPr>
        <p:spPr bwMode="auto">
          <a:xfrm>
            <a:off x="5271760" y="152493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8,6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96" name="Text Box 59"/>
          <p:cNvSpPr txBox="1">
            <a:spLocks noChangeArrowheads="1"/>
          </p:cNvSpPr>
          <p:nvPr/>
        </p:nvSpPr>
        <p:spPr bwMode="auto">
          <a:xfrm>
            <a:off x="5271760" y="7920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2,9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97" name="Text Box 61"/>
          <p:cNvSpPr txBox="1">
            <a:spLocks noChangeArrowheads="1"/>
          </p:cNvSpPr>
          <p:nvPr/>
        </p:nvSpPr>
        <p:spPr bwMode="auto">
          <a:xfrm>
            <a:off x="5198022" y="2082249"/>
            <a:ext cx="526106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-2,1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01" name="Text Box 56"/>
          <p:cNvSpPr txBox="1">
            <a:spLocks noChangeArrowheads="1"/>
          </p:cNvSpPr>
          <p:nvPr/>
        </p:nvSpPr>
        <p:spPr bwMode="auto">
          <a:xfrm>
            <a:off x="4039779" y="3387298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1,4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3" name="Text Box 56"/>
          <p:cNvSpPr txBox="1">
            <a:spLocks noChangeArrowheads="1"/>
          </p:cNvSpPr>
          <p:nvPr/>
        </p:nvSpPr>
        <p:spPr bwMode="auto">
          <a:xfrm>
            <a:off x="4621831" y="3387298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1,2</a:t>
            </a:r>
          </a:p>
        </p:txBody>
      </p:sp>
      <p:sp>
        <p:nvSpPr>
          <p:cNvPr id="120" name="Text Box 55"/>
          <p:cNvSpPr txBox="1">
            <a:spLocks noChangeArrowheads="1"/>
          </p:cNvSpPr>
          <p:nvPr/>
        </p:nvSpPr>
        <p:spPr bwMode="auto">
          <a:xfrm>
            <a:off x="5297925" y="3186547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0,9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7" name="Text Box 56"/>
          <p:cNvSpPr txBox="1">
            <a:spLocks noChangeArrowheads="1"/>
          </p:cNvSpPr>
          <p:nvPr/>
        </p:nvSpPr>
        <p:spPr bwMode="auto">
          <a:xfrm>
            <a:off x="5297925" y="3598373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8,5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9" name="Text Box 58"/>
          <p:cNvSpPr txBox="1">
            <a:spLocks noChangeArrowheads="1"/>
          </p:cNvSpPr>
          <p:nvPr/>
        </p:nvSpPr>
        <p:spPr bwMode="auto">
          <a:xfrm>
            <a:off x="5297925" y="380817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1,2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0" name="Text Box 61"/>
          <p:cNvSpPr txBox="1">
            <a:spLocks noChangeArrowheads="1"/>
          </p:cNvSpPr>
          <p:nvPr/>
        </p:nvSpPr>
        <p:spPr bwMode="auto">
          <a:xfrm>
            <a:off x="5232204" y="4034912"/>
            <a:ext cx="486030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-1,7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5" name="Text Box 59"/>
          <p:cNvSpPr txBox="1">
            <a:spLocks noChangeArrowheads="1"/>
          </p:cNvSpPr>
          <p:nvPr/>
        </p:nvSpPr>
        <p:spPr bwMode="auto">
          <a:xfrm>
            <a:off x="5297925" y="2979349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1,2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1" name="Text Box 56"/>
          <p:cNvSpPr txBox="1">
            <a:spLocks noChangeArrowheads="1"/>
          </p:cNvSpPr>
          <p:nvPr/>
        </p:nvSpPr>
        <p:spPr bwMode="auto">
          <a:xfrm>
            <a:off x="5297925" y="3387298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0,5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2" name="Text Box 54"/>
          <p:cNvSpPr txBox="1">
            <a:spLocks noChangeArrowheads="1"/>
          </p:cNvSpPr>
          <p:nvPr/>
        </p:nvSpPr>
        <p:spPr bwMode="auto">
          <a:xfrm>
            <a:off x="5790110" y="555017"/>
            <a:ext cx="601447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2018</a:t>
            </a:r>
          </a:p>
        </p:txBody>
      </p:sp>
      <p:sp>
        <p:nvSpPr>
          <p:cNvPr id="163" name="Text Box 60"/>
          <p:cNvSpPr txBox="1">
            <a:spLocks noChangeArrowheads="1"/>
          </p:cNvSpPr>
          <p:nvPr/>
        </p:nvSpPr>
        <p:spPr bwMode="auto">
          <a:xfrm>
            <a:off x="5853812" y="17788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1,5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69" name="Text Box 62"/>
          <p:cNvSpPr txBox="1">
            <a:spLocks noChangeArrowheads="1"/>
          </p:cNvSpPr>
          <p:nvPr/>
        </p:nvSpPr>
        <p:spPr bwMode="auto">
          <a:xfrm>
            <a:off x="5853812" y="2317491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0,0</a:t>
            </a:r>
          </a:p>
        </p:txBody>
      </p:sp>
      <p:sp>
        <p:nvSpPr>
          <p:cNvPr id="177" name="Text Box 63"/>
          <p:cNvSpPr txBox="1">
            <a:spLocks noChangeArrowheads="1"/>
          </p:cNvSpPr>
          <p:nvPr/>
        </p:nvSpPr>
        <p:spPr bwMode="auto">
          <a:xfrm>
            <a:off x="5853812" y="2539658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1,1</a:t>
            </a:r>
          </a:p>
        </p:txBody>
      </p:sp>
      <p:sp>
        <p:nvSpPr>
          <p:cNvPr id="184" name="Text Box 55"/>
          <p:cNvSpPr txBox="1">
            <a:spLocks noChangeArrowheads="1"/>
          </p:cNvSpPr>
          <p:nvPr/>
        </p:nvSpPr>
        <p:spPr bwMode="auto">
          <a:xfrm>
            <a:off x="5853812" y="102271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2,2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05" name="Text Box 56"/>
          <p:cNvSpPr txBox="1">
            <a:spLocks noChangeArrowheads="1"/>
          </p:cNvSpPr>
          <p:nvPr/>
        </p:nvSpPr>
        <p:spPr bwMode="auto">
          <a:xfrm>
            <a:off x="5853812" y="1277472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1,4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06" name="Text Box 58"/>
          <p:cNvSpPr txBox="1">
            <a:spLocks noChangeArrowheads="1"/>
          </p:cNvSpPr>
          <p:nvPr/>
        </p:nvSpPr>
        <p:spPr bwMode="auto">
          <a:xfrm>
            <a:off x="5853812" y="152493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8,1</a:t>
            </a:r>
          </a:p>
        </p:txBody>
      </p:sp>
      <p:sp>
        <p:nvSpPr>
          <p:cNvPr id="207" name="Text Box 59"/>
          <p:cNvSpPr txBox="1">
            <a:spLocks noChangeArrowheads="1"/>
          </p:cNvSpPr>
          <p:nvPr/>
        </p:nvSpPr>
        <p:spPr bwMode="auto">
          <a:xfrm>
            <a:off x="5853812" y="7920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2,1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08" name="Text Box 61"/>
          <p:cNvSpPr txBox="1">
            <a:spLocks noChangeArrowheads="1"/>
          </p:cNvSpPr>
          <p:nvPr/>
        </p:nvSpPr>
        <p:spPr bwMode="auto">
          <a:xfrm>
            <a:off x="5853812" y="2082249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0,6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26" name="Text Box 55"/>
          <p:cNvSpPr txBox="1">
            <a:spLocks noChangeArrowheads="1"/>
          </p:cNvSpPr>
          <p:nvPr/>
        </p:nvSpPr>
        <p:spPr bwMode="auto">
          <a:xfrm>
            <a:off x="5883878" y="3186547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1,7</a:t>
            </a:r>
          </a:p>
        </p:txBody>
      </p:sp>
      <p:sp>
        <p:nvSpPr>
          <p:cNvPr id="131" name="Text Box 56"/>
          <p:cNvSpPr txBox="1">
            <a:spLocks noChangeArrowheads="1"/>
          </p:cNvSpPr>
          <p:nvPr/>
        </p:nvSpPr>
        <p:spPr bwMode="auto">
          <a:xfrm>
            <a:off x="5883878" y="3598373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8,1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7" name="Text Box 58"/>
          <p:cNvSpPr txBox="1">
            <a:spLocks noChangeArrowheads="1"/>
          </p:cNvSpPr>
          <p:nvPr/>
        </p:nvSpPr>
        <p:spPr bwMode="auto">
          <a:xfrm>
            <a:off x="5883878" y="380817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1,3</a:t>
            </a:r>
          </a:p>
        </p:txBody>
      </p:sp>
      <p:sp>
        <p:nvSpPr>
          <p:cNvPr id="151" name="Text Box 61"/>
          <p:cNvSpPr txBox="1">
            <a:spLocks noChangeArrowheads="1"/>
          </p:cNvSpPr>
          <p:nvPr/>
        </p:nvSpPr>
        <p:spPr bwMode="auto">
          <a:xfrm>
            <a:off x="5883878" y="403491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0,7</a:t>
            </a:r>
          </a:p>
        </p:txBody>
      </p:sp>
      <p:sp>
        <p:nvSpPr>
          <p:cNvPr id="152" name="Text Box 59"/>
          <p:cNvSpPr txBox="1">
            <a:spLocks noChangeArrowheads="1"/>
          </p:cNvSpPr>
          <p:nvPr/>
        </p:nvSpPr>
        <p:spPr bwMode="auto">
          <a:xfrm>
            <a:off x="5883878" y="2979349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1,0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3" name="Text Box 56"/>
          <p:cNvSpPr txBox="1">
            <a:spLocks noChangeArrowheads="1"/>
          </p:cNvSpPr>
          <p:nvPr/>
        </p:nvSpPr>
        <p:spPr bwMode="auto">
          <a:xfrm>
            <a:off x="5883878" y="3387298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1,2</a:t>
            </a:r>
          </a:p>
        </p:txBody>
      </p:sp>
      <p:sp>
        <p:nvSpPr>
          <p:cNvPr id="114" name="Text Box 54"/>
          <p:cNvSpPr txBox="1">
            <a:spLocks noChangeArrowheads="1"/>
          </p:cNvSpPr>
          <p:nvPr/>
        </p:nvSpPr>
        <p:spPr bwMode="auto">
          <a:xfrm>
            <a:off x="6384176" y="555017"/>
            <a:ext cx="601447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2019</a:t>
            </a:r>
          </a:p>
        </p:txBody>
      </p:sp>
      <p:sp>
        <p:nvSpPr>
          <p:cNvPr id="115" name="Text Box 60"/>
          <p:cNvSpPr txBox="1">
            <a:spLocks noChangeArrowheads="1"/>
          </p:cNvSpPr>
          <p:nvPr/>
        </p:nvSpPr>
        <p:spPr bwMode="auto">
          <a:xfrm>
            <a:off x="6447878" y="17788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1,5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16" name="Text Box 62"/>
          <p:cNvSpPr txBox="1">
            <a:spLocks noChangeArrowheads="1"/>
          </p:cNvSpPr>
          <p:nvPr/>
        </p:nvSpPr>
        <p:spPr bwMode="auto">
          <a:xfrm>
            <a:off x="6447878" y="2317491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0,0</a:t>
            </a:r>
          </a:p>
        </p:txBody>
      </p:sp>
      <p:sp>
        <p:nvSpPr>
          <p:cNvPr id="117" name="Text Box 63"/>
          <p:cNvSpPr txBox="1">
            <a:spLocks noChangeArrowheads="1"/>
          </p:cNvSpPr>
          <p:nvPr/>
        </p:nvSpPr>
        <p:spPr bwMode="auto">
          <a:xfrm>
            <a:off x="6447878" y="2539658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1,4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18" name="Text Box 55"/>
          <p:cNvSpPr txBox="1">
            <a:spLocks noChangeArrowheads="1"/>
          </p:cNvSpPr>
          <p:nvPr/>
        </p:nvSpPr>
        <p:spPr bwMode="auto">
          <a:xfrm>
            <a:off x="6447878" y="102271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2,1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32" name="Text Box 56"/>
          <p:cNvSpPr txBox="1">
            <a:spLocks noChangeArrowheads="1"/>
          </p:cNvSpPr>
          <p:nvPr/>
        </p:nvSpPr>
        <p:spPr bwMode="auto">
          <a:xfrm>
            <a:off x="6447878" y="1277472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1,6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45" name="Text Box 58"/>
          <p:cNvSpPr txBox="1">
            <a:spLocks noChangeArrowheads="1"/>
          </p:cNvSpPr>
          <p:nvPr/>
        </p:nvSpPr>
        <p:spPr bwMode="auto">
          <a:xfrm>
            <a:off x="6447878" y="152493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7,8</a:t>
            </a:r>
          </a:p>
        </p:txBody>
      </p:sp>
      <p:sp>
        <p:nvSpPr>
          <p:cNvPr id="146" name="Text Box 59"/>
          <p:cNvSpPr txBox="1">
            <a:spLocks noChangeArrowheads="1"/>
          </p:cNvSpPr>
          <p:nvPr/>
        </p:nvSpPr>
        <p:spPr bwMode="auto">
          <a:xfrm>
            <a:off x="6447878" y="7920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1,8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47" name="Text Box 61"/>
          <p:cNvSpPr txBox="1">
            <a:spLocks noChangeArrowheads="1"/>
          </p:cNvSpPr>
          <p:nvPr/>
        </p:nvSpPr>
        <p:spPr bwMode="auto">
          <a:xfrm>
            <a:off x="6447878" y="2082249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1,3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80" name="Text Box 55"/>
          <p:cNvSpPr txBox="1">
            <a:spLocks noChangeArrowheads="1"/>
          </p:cNvSpPr>
          <p:nvPr/>
        </p:nvSpPr>
        <p:spPr bwMode="auto">
          <a:xfrm>
            <a:off x="6477944" y="3186547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2,0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1" name="Text Box 56"/>
          <p:cNvSpPr txBox="1">
            <a:spLocks noChangeArrowheads="1"/>
          </p:cNvSpPr>
          <p:nvPr/>
        </p:nvSpPr>
        <p:spPr bwMode="auto">
          <a:xfrm>
            <a:off x="6477944" y="3598373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7,8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2" name="Text Box 58"/>
          <p:cNvSpPr txBox="1">
            <a:spLocks noChangeArrowheads="1"/>
          </p:cNvSpPr>
          <p:nvPr/>
        </p:nvSpPr>
        <p:spPr bwMode="auto">
          <a:xfrm>
            <a:off x="6477944" y="380817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1,4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8" name="Text Box 61"/>
          <p:cNvSpPr txBox="1">
            <a:spLocks noChangeArrowheads="1"/>
          </p:cNvSpPr>
          <p:nvPr/>
        </p:nvSpPr>
        <p:spPr bwMode="auto">
          <a:xfrm>
            <a:off x="6477944" y="403491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>
                <a:solidFill>
                  <a:schemeClr val="accent5">
                    <a:lumMod val="75000"/>
                  </a:schemeClr>
                </a:solidFill>
              </a:rPr>
              <a:t>0,7</a:t>
            </a:r>
          </a:p>
        </p:txBody>
      </p:sp>
      <p:sp>
        <p:nvSpPr>
          <p:cNvPr id="189" name="Text Box 59"/>
          <p:cNvSpPr txBox="1">
            <a:spLocks noChangeArrowheads="1"/>
          </p:cNvSpPr>
          <p:nvPr/>
        </p:nvSpPr>
        <p:spPr bwMode="auto">
          <a:xfrm>
            <a:off x="6477944" y="2979349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1,2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0" name="Text Box 56"/>
          <p:cNvSpPr txBox="1">
            <a:spLocks noChangeArrowheads="1"/>
          </p:cNvSpPr>
          <p:nvPr/>
        </p:nvSpPr>
        <p:spPr bwMode="auto">
          <a:xfrm>
            <a:off x="6477944" y="3387298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1,5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3" name="Text Box 54"/>
          <p:cNvSpPr txBox="1">
            <a:spLocks noChangeArrowheads="1"/>
          </p:cNvSpPr>
          <p:nvPr/>
        </p:nvSpPr>
        <p:spPr bwMode="auto">
          <a:xfrm>
            <a:off x="6978242" y="555017"/>
            <a:ext cx="601447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75" kern="0" dirty="0">
                <a:solidFill>
                  <a:srgbClr val="002E63"/>
                </a:solidFill>
              </a:rPr>
              <a:t>2020</a:t>
            </a:r>
          </a:p>
        </p:txBody>
      </p:sp>
      <p:sp>
        <p:nvSpPr>
          <p:cNvPr id="191" name="Text Box 60"/>
          <p:cNvSpPr txBox="1">
            <a:spLocks noChangeArrowheads="1"/>
          </p:cNvSpPr>
          <p:nvPr/>
        </p:nvSpPr>
        <p:spPr bwMode="auto">
          <a:xfrm>
            <a:off x="7041944" y="17788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1,8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92" name="Text Box 62"/>
          <p:cNvSpPr txBox="1">
            <a:spLocks noChangeArrowheads="1"/>
          </p:cNvSpPr>
          <p:nvPr/>
        </p:nvSpPr>
        <p:spPr bwMode="auto">
          <a:xfrm>
            <a:off x="7041944" y="2317491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1,2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199" name="Text Box 63"/>
          <p:cNvSpPr txBox="1">
            <a:spLocks noChangeArrowheads="1"/>
          </p:cNvSpPr>
          <p:nvPr/>
        </p:nvSpPr>
        <p:spPr bwMode="auto">
          <a:xfrm>
            <a:off x="7041944" y="2539658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3,6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00" name="Text Box 55"/>
          <p:cNvSpPr txBox="1">
            <a:spLocks noChangeArrowheads="1"/>
          </p:cNvSpPr>
          <p:nvPr/>
        </p:nvSpPr>
        <p:spPr bwMode="auto">
          <a:xfrm>
            <a:off x="7041944" y="102271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2,8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02" name="Text Box 56"/>
          <p:cNvSpPr txBox="1">
            <a:spLocks noChangeArrowheads="1"/>
          </p:cNvSpPr>
          <p:nvPr/>
        </p:nvSpPr>
        <p:spPr bwMode="auto">
          <a:xfrm>
            <a:off x="7041944" y="1277472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2,4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04" name="Text Box 58"/>
          <p:cNvSpPr txBox="1">
            <a:spLocks noChangeArrowheads="1"/>
          </p:cNvSpPr>
          <p:nvPr/>
        </p:nvSpPr>
        <p:spPr bwMode="auto">
          <a:xfrm>
            <a:off x="7041944" y="1524936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7,5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09" name="Text Box 59"/>
          <p:cNvSpPr txBox="1">
            <a:spLocks noChangeArrowheads="1"/>
          </p:cNvSpPr>
          <p:nvPr/>
        </p:nvSpPr>
        <p:spPr bwMode="auto">
          <a:xfrm>
            <a:off x="7041944" y="792000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1,3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10" name="Text Box 61"/>
          <p:cNvSpPr txBox="1">
            <a:spLocks noChangeArrowheads="1"/>
          </p:cNvSpPr>
          <p:nvPr/>
        </p:nvSpPr>
        <p:spPr bwMode="auto">
          <a:xfrm>
            <a:off x="7041944" y="2082249"/>
            <a:ext cx="452368" cy="28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275" kern="0" dirty="0" smtClean="0">
                <a:solidFill>
                  <a:srgbClr val="002E63"/>
                </a:solidFill>
              </a:rPr>
              <a:t>2,3</a:t>
            </a:r>
            <a:endParaRPr lang="fi-FI" sz="1275" kern="0" dirty="0">
              <a:solidFill>
                <a:srgbClr val="002E63"/>
              </a:solidFill>
            </a:endParaRPr>
          </a:p>
        </p:txBody>
      </p:sp>
      <p:sp>
        <p:nvSpPr>
          <p:cNvPr id="211" name="Text Box 55"/>
          <p:cNvSpPr txBox="1">
            <a:spLocks noChangeArrowheads="1"/>
          </p:cNvSpPr>
          <p:nvPr/>
        </p:nvSpPr>
        <p:spPr bwMode="auto">
          <a:xfrm>
            <a:off x="7678090" y="3186547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2,7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2" name="Text Box 56"/>
          <p:cNvSpPr txBox="1">
            <a:spLocks noChangeArrowheads="1"/>
          </p:cNvSpPr>
          <p:nvPr/>
        </p:nvSpPr>
        <p:spPr bwMode="auto">
          <a:xfrm>
            <a:off x="7678090" y="3598373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7,4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3" name="Text Box 58"/>
          <p:cNvSpPr txBox="1">
            <a:spLocks noChangeArrowheads="1"/>
          </p:cNvSpPr>
          <p:nvPr/>
        </p:nvSpPr>
        <p:spPr bwMode="auto">
          <a:xfrm>
            <a:off x="7678090" y="380817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2,0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4" name="Text Box 61"/>
          <p:cNvSpPr txBox="1">
            <a:spLocks noChangeArrowheads="1"/>
          </p:cNvSpPr>
          <p:nvPr/>
        </p:nvSpPr>
        <p:spPr bwMode="auto">
          <a:xfrm>
            <a:off x="7678090" y="403491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2,0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5" name="Text Box 59"/>
          <p:cNvSpPr txBox="1">
            <a:spLocks noChangeArrowheads="1"/>
          </p:cNvSpPr>
          <p:nvPr/>
        </p:nvSpPr>
        <p:spPr bwMode="auto">
          <a:xfrm>
            <a:off x="7678090" y="2979349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1,0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6" name="Text Box 56"/>
          <p:cNvSpPr txBox="1">
            <a:spLocks noChangeArrowheads="1"/>
          </p:cNvSpPr>
          <p:nvPr/>
        </p:nvSpPr>
        <p:spPr bwMode="auto">
          <a:xfrm>
            <a:off x="7678090" y="3387298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2,3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8" name="Text Box 55"/>
          <p:cNvSpPr txBox="1">
            <a:spLocks noChangeArrowheads="1"/>
          </p:cNvSpPr>
          <p:nvPr/>
        </p:nvSpPr>
        <p:spPr bwMode="auto">
          <a:xfrm>
            <a:off x="7072010" y="3186547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2,6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9" name="Text Box 56"/>
          <p:cNvSpPr txBox="1">
            <a:spLocks noChangeArrowheads="1"/>
          </p:cNvSpPr>
          <p:nvPr/>
        </p:nvSpPr>
        <p:spPr bwMode="auto">
          <a:xfrm>
            <a:off x="7072010" y="3598373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7,6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0" name="Text Box 58"/>
          <p:cNvSpPr txBox="1">
            <a:spLocks noChangeArrowheads="1"/>
          </p:cNvSpPr>
          <p:nvPr/>
        </p:nvSpPr>
        <p:spPr bwMode="auto">
          <a:xfrm>
            <a:off x="7072010" y="380817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1,7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4" name="Text Box 61"/>
          <p:cNvSpPr txBox="1">
            <a:spLocks noChangeArrowheads="1"/>
          </p:cNvSpPr>
          <p:nvPr/>
        </p:nvSpPr>
        <p:spPr bwMode="auto">
          <a:xfrm>
            <a:off x="7072010" y="4034912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3,1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5" name="Text Box 59"/>
          <p:cNvSpPr txBox="1">
            <a:spLocks noChangeArrowheads="1"/>
          </p:cNvSpPr>
          <p:nvPr/>
        </p:nvSpPr>
        <p:spPr bwMode="auto">
          <a:xfrm>
            <a:off x="7072010" y="2979349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1,0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6" name="Text Box 56"/>
          <p:cNvSpPr txBox="1">
            <a:spLocks noChangeArrowheads="1"/>
          </p:cNvSpPr>
          <p:nvPr/>
        </p:nvSpPr>
        <p:spPr bwMode="auto">
          <a:xfrm>
            <a:off x="7072010" y="3387298"/>
            <a:ext cx="420308" cy="265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r" eaLnBrk="1" hangingPunct="1">
              <a:defRPr/>
            </a:pPr>
            <a:r>
              <a:rPr lang="fi-FI" sz="1125" kern="0" dirty="0" smtClean="0">
                <a:solidFill>
                  <a:schemeClr val="accent5">
                    <a:lumMod val="75000"/>
                  </a:schemeClr>
                </a:solidFill>
              </a:rPr>
              <a:t>2,2</a:t>
            </a:r>
            <a:endParaRPr lang="fi-FI" sz="1125" kern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1118489" y="-8642"/>
            <a:ext cx="7686600" cy="5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700" kern="0" dirty="0">
                <a:solidFill>
                  <a:srgbClr val="002E63"/>
                </a:solidFill>
              </a:rPr>
              <a:t>Den totalekonomiska utvecklingen, prognoser och antaganden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050" kern="0" dirty="0">
                <a:solidFill>
                  <a:srgbClr val="002E63"/>
                </a:solidFill>
              </a:rPr>
              <a:t>Källa: </a:t>
            </a:r>
            <a:r>
              <a:rPr lang="sv-SE" sz="1050" kern="0" dirty="0">
                <a:solidFill>
                  <a:srgbClr val="0000FF"/>
                </a:solidFill>
              </a:rPr>
              <a:t>Åren 2015-2016 Statistikcentralen</a:t>
            </a:r>
            <a:r>
              <a:rPr lang="sv-SE" sz="1050" kern="0" dirty="0">
                <a:solidFill>
                  <a:srgbClr val="002E63"/>
                </a:solidFill>
              </a:rPr>
              <a:t>, prognoser för åren 2017-2021 FM </a:t>
            </a:r>
            <a:r>
              <a:rPr lang="sv-SE" sz="1050" kern="0" dirty="0" smtClean="0">
                <a:solidFill>
                  <a:srgbClr val="002E63"/>
                </a:solidFill>
              </a:rPr>
              <a:t>19.9.2017</a:t>
            </a:r>
            <a:endParaRPr lang="fi-FI" sz="1050" kern="0" dirty="0">
              <a:solidFill>
                <a:srgbClr val="002E63"/>
              </a:solidFill>
            </a:endParaRPr>
          </a:p>
        </p:txBody>
      </p:sp>
      <p:sp>
        <p:nvSpPr>
          <p:cNvPr id="172" name="Tekstiruutu 171"/>
          <p:cNvSpPr txBox="1"/>
          <p:nvPr/>
        </p:nvSpPr>
        <p:spPr>
          <a:xfrm>
            <a:off x="1115616" y="4155926"/>
            <a:ext cx="653445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 </a:t>
            </a:r>
            <a:r>
              <a:rPr lang="fi-FI" sz="900" dirty="0" smtClean="0"/>
              <a:t>1</a:t>
            </a:r>
            <a:r>
              <a:rPr lang="fi-FI" sz="900" dirty="0"/>
              <a:t>) I </a:t>
            </a:r>
            <a:r>
              <a:rPr lang="fi-FI" sz="900" dirty="0" err="1"/>
              <a:t>indexet</a:t>
            </a:r>
            <a:r>
              <a:rPr lang="fi-FI" sz="900" dirty="0"/>
              <a:t> </a:t>
            </a:r>
            <a:r>
              <a:rPr lang="fi-FI" sz="900" dirty="0" err="1"/>
              <a:t>har</a:t>
            </a:r>
            <a:r>
              <a:rPr lang="fi-FI" sz="900" dirty="0"/>
              <a:t> </a:t>
            </a:r>
            <a:r>
              <a:rPr lang="fi-FI" sz="900" dirty="0" err="1"/>
              <a:t>man</a:t>
            </a:r>
            <a:r>
              <a:rPr lang="fi-FI" sz="900" dirty="0"/>
              <a:t> </a:t>
            </a:r>
            <a:r>
              <a:rPr lang="fi-FI" sz="900" dirty="0" err="1"/>
              <a:t>beaktat</a:t>
            </a:r>
            <a:r>
              <a:rPr lang="fi-FI" sz="900" dirty="0"/>
              <a:t> </a:t>
            </a:r>
            <a:r>
              <a:rPr lang="fi-FI" sz="900" dirty="0" err="1"/>
              <a:t>nedskärningen</a:t>
            </a:r>
            <a:r>
              <a:rPr lang="fi-FI" sz="900" dirty="0"/>
              <a:t> av </a:t>
            </a:r>
            <a:r>
              <a:rPr lang="fi-FI" sz="900" dirty="0" err="1"/>
              <a:t>semsterpengen</a:t>
            </a:r>
            <a:r>
              <a:rPr lang="fi-FI" sz="900" dirty="0"/>
              <a:t> </a:t>
            </a:r>
            <a:r>
              <a:rPr lang="fi-FI" sz="900" dirty="0" err="1"/>
              <a:t>år</a:t>
            </a:r>
            <a:r>
              <a:rPr lang="fi-FI" sz="900" dirty="0"/>
              <a:t> 2017 </a:t>
            </a:r>
            <a:r>
              <a:rPr lang="fi-FI" sz="900" dirty="0" err="1"/>
              <a:t>och</a:t>
            </a:r>
            <a:r>
              <a:rPr lang="fi-FI" sz="900" dirty="0"/>
              <a:t> </a:t>
            </a:r>
            <a:r>
              <a:rPr lang="fi-FI" sz="900" dirty="0" err="1"/>
              <a:t>dess</a:t>
            </a:r>
            <a:r>
              <a:rPr lang="fi-FI" sz="900" dirty="0"/>
              <a:t> </a:t>
            </a:r>
            <a:r>
              <a:rPr lang="fi-FI" sz="900" dirty="0" err="1" smtClean="0"/>
              <a:t>återbetalning</a:t>
            </a:r>
            <a:r>
              <a:rPr lang="fi-FI" sz="900" dirty="0" smtClean="0"/>
              <a:t> </a:t>
            </a:r>
            <a:r>
              <a:rPr lang="fi-FI" sz="900" dirty="0" err="1"/>
              <a:t>år</a:t>
            </a:r>
            <a:r>
              <a:rPr lang="fi-FI" sz="900" dirty="0"/>
              <a:t> 2020</a:t>
            </a:r>
            <a:r>
              <a:rPr lang="fi-FI" sz="900" dirty="0" smtClean="0"/>
              <a:t>.</a:t>
            </a:r>
          </a:p>
          <a:p>
            <a:r>
              <a:rPr lang="sv-SE" sz="900" dirty="0" smtClean="0"/>
              <a:t>     Utan </a:t>
            </a:r>
            <a:r>
              <a:rPr lang="sv-SE" sz="900" dirty="0"/>
              <a:t>dessa poster skulle ändringen vara </a:t>
            </a:r>
            <a:r>
              <a:rPr lang="sv-SE" sz="900" dirty="0" smtClean="0"/>
              <a:t>-1,0 </a:t>
            </a:r>
            <a:r>
              <a:rPr lang="sv-SE" sz="900" dirty="0"/>
              <a:t>% år 2017 och </a:t>
            </a:r>
            <a:r>
              <a:rPr lang="sv-SE" sz="900" dirty="0" smtClean="0"/>
              <a:t>1,2 </a:t>
            </a:r>
            <a:r>
              <a:rPr lang="sv-SE" sz="900" dirty="0"/>
              <a:t>% år 2020.</a:t>
            </a:r>
          </a:p>
        </p:txBody>
      </p:sp>
      <p:sp>
        <p:nvSpPr>
          <p:cNvPr id="229" name="Text Box 89"/>
          <p:cNvSpPr txBox="1">
            <a:spLocks noChangeArrowheads="1"/>
          </p:cNvSpPr>
          <p:nvPr/>
        </p:nvSpPr>
        <p:spPr bwMode="auto">
          <a:xfrm>
            <a:off x="1293537" y="548048"/>
            <a:ext cx="13660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/>
              <a:t>Förändring, %:</a:t>
            </a:r>
          </a:p>
        </p:txBody>
      </p:sp>
      <p:sp>
        <p:nvSpPr>
          <p:cNvPr id="230" name="Text Box 85"/>
          <p:cNvSpPr txBox="1">
            <a:spLocks noChangeArrowheads="1"/>
          </p:cNvSpPr>
          <p:nvPr/>
        </p:nvSpPr>
        <p:spPr bwMode="auto">
          <a:xfrm>
            <a:off x="1293537" y="1036800"/>
            <a:ext cx="11208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/>
              <a:t>Lönesumma</a:t>
            </a:r>
          </a:p>
        </p:txBody>
      </p:sp>
      <p:sp>
        <p:nvSpPr>
          <p:cNvPr id="231" name="Text Box 86"/>
          <p:cNvSpPr txBox="1">
            <a:spLocks noChangeArrowheads="1"/>
          </p:cNvSpPr>
          <p:nvPr/>
        </p:nvSpPr>
        <p:spPr bwMode="auto">
          <a:xfrm>
            <a:off x="1293537" y="1275606"/>
            <a:ext cx="11448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/>
              <a:t>Inkomstnivå</a:t>
            </a:r>
          </a:p>
        </p:txBody>
      </p:sp>
      <p:sp>
        <p:nvSpPr>
          <p:cNvPr id="232" name="Text Box 90"/>
          <p:cNvSpPr txBox="1">
            <a:spLocks noChangeArrowheads="1"/>
          </p:cNvSpPr>
          <p:nvPr/>
        </p:nvSpPr>
        <p:spPr bwMode="auto">
          <a:xfrm>
            <a:off x="1293537" y="792000"/>
            <a:ext cx="18774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/>
              <a:t>BNP, volymförändring</a:t>
            </a:r>
          </a:p>
        </p:txBody>
      </p:sp>
      <p:sp>
        <p:nvSpPr>
          <p:cNvPr id="233" name="Text Box 91"/>
          <p:cNvSpPr txBox="1">
            <a:spLocks noChangeArrowheads="1"/>
          </p:cNvSpPr>
          <p:nvPr/>
        </p:nvSpPr>
        <p:spPr bwMode="auto">
          <a:xfrm>
            <a:off x="1293537" y="1779662"/>
            <a:ext cx="15007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/>
              <a:t>Konsumentpriser</a:t>
            </a:r>
          </a:p>
        </p:txBody>
      </p:sp>
      <p:sp>
        <p:nvSpPr>
          <p:cNvPr id="234" name="Text Box 92"/>
          <p:cNvSpPr txBox="1">
            <a:spLocks noChangeArrowheads="1"/>
          </p:cNvSpPr>
          <p:nvPr/>
        </p:nvSpPr>
        <p:spPr bwMode="auto">
          <a:xfrm>
            <a:off x="1282797" y="2067694"/>
            <a:ext cx="260039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/>
              <a:t>Kommunernas kostnadsnivå </a:t>
            </a:r>
            <a:r>
              <a:rPr lang="sv-SE" sz="1200" kern="0" baseline="30000" dirty="0" smtClean="0"/>
              <a:t>1)</a:t>
            </a:r>
          </a:p>
        </p:txBody>
      </p:sp>
      <p:sp>
        <p:nvSpPr>
          <p:cNvPr id="235" name="Text Box 93"/>
          <p:cNvSpPr txBox="1">
            <a:spLocks noChangeArrowheads="1"/>
          </p:cNvSpPr>
          <p:nvPr/>
        </p:nvSpPr>
        <p:spPr bwMode="auto">
          <a:xfrm>
            <a:off x="1282797" y="2305294"/>
            <a:ext cx="150393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/>
              <a:t>Statsandelsindex</a:t>
            </a:r>
          </a:p>
        </p:txBody>
      </p:sp>
      <p:sp>
        <p:nvSpPr>
          <p:cNvPr id="236" name="Text Box 94"/>
          <p:cNvSpPr txBox="1">
            <a:spLocks noChangeArrowheads="1"/>
          </p:cNvSpPr>
          <p:nvPr/>
        </p:nvSpPr>
        <p:spPr bwMode="auto">
          <a:xfrm>
            <a:off x="1282797" y="2535694"/>
            <a:ext cx="22990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/>
              <a:t>Kommunernas inkomstnivå</a:t>
            </a:r>
          </a:p>
        </p:txBody>
      </p:sp>
      <p:sp>
        <p:nvSpPr>
          <p:cNvPr id="237" name="Text Box 88"/>
          <p:cNvSpPr txBox="1">
            <a:spLocks noChangeArrowheads="1"/>
          </p:cNvSpPr>
          <p:nvPr/>
        </p:nvSpPr>
        <p:spPr bwMode="auto">
          <a:xfrm>
            <a:off x="1293537" y="1533600"/>
            <a:ext cx="15808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/>
              <a:t>Arbetslöshetsgrad</a:t>
            </a:r>
          </a:p>
        </p:txBody>
      </p:sp>
      <p:sp>
        <p:nvSpPr>
          <p:cNvPr id="238" name="Text Box 3"/>
          <p:cNvSpPr txBox="1">
            <a:spLocks noChangeArrowheads="1"/>
          </p:cNvSpPr>
          <p:nvPr/>
        </p:nvSpPr>
        <p:spPr bwMode="auto">
          <a:xfrm>
            <a:off x="1308408" y="3168000"/>
            <a:ext cx="12186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200" kern="0" dirty="0" smtClean="0">
                <a:solidFill>
                  <a:schemeClr val="accent5">
                    <a:lumMod val="75000"/>
                  </a:schemeClr>
                </a:solidFill>
              </a:rPr>
              <a:t>Lönesumman</a:t>
            </a:r>
          </a:p>
        </p:txBody>
      </p:sp>
      <p:sp>
        <p:nvSpPr>
          <p:cNvPr id="239" name="Text Box 4"/>
          <p:cNvSpPr txBox="1">
            <a:spLocks noChangeArrowheads="1"/>
          </p:cNvSpPr>
          <p:nvPr/>
        </p:nvSpPr>
        <p:spPr bwMode="auto">
          <a:xfrm>
            <a:off x="1308408" y="3384000"/>
            <a:ext cx="114486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200" kern="0" dirty="0" smtClean="0">
                <a:solidFill>
                  <a:schemeClr val="accent5">
                    <a:lumMod val="75000"/>
                  </a:schemeClr>
                </a:solidFill>
              </a:rPr>
              <a:t>Inkomstnivå</a:t>
            </a:r>
          </a:p>
        </p:txBody>
      </p:sp>
      <p:sp>
        <p:nvSpPr>
          <p:cNvPr id="240" name="Text Box 6"/>
          <p:cNvSpPr txBox="1">
            <a:spLocks noChangeArrowheads="1"/>
          </p:cNvSpPr>
          <p:nvPr/>
        </p:nvSpPr>
        <p:spPr bwMode="auto">
          <a:xfrm>
            <a:off x="1308408" y="3798000"/>
            <a:ext cx="15007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200" kern="0" dirty="0" smtClean="0">
                <a:solidFill>
                  <a:schemeClr val="accent5">
                    <a:lumMod val="75000"/>
                  </a:schemeClr>
                </a:solidFill>
              </a:rPr>
              <a:t>Konsumentpriser</a:t>
            </a:r>
          </a:p>
        </p:txBody>
      </p:sp>
      <p:sp>
        <p:nvSpPr>
          <p:cNvPr id="241" name="Text Box 8"/>
          <p:cNvSpPr txBox="1">
            <a:spLocks noChangeArrowheads="1"/>
          </p:cNvSpPr>
          <p:nvPr/>
        </p:nvSpPr>
        <p:spPr bwMode="auto">
          <a:xfrm>
            <a:off x="1308408" y="2952000"/>
            <a:ext cx="18774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200" kern="0" dirty="0" smtClean="0">
                <a:solidFill>
                  <a:schemeClr val="accent5">
                    <a:lumMod val="75000"/>
                  </a:schemeClr>
                </a:solidFill>
              </a:rPr>
              <a:t>BNP, volymförändring</a:t>
            </a:r>
          </a:p>
        </p:txBody>
      </p:sp>
      <p:sp>
        <p:nvSpPr>
          <p:cNvPr id="242" name="Text Box 10"/>
          <p:cNvSpPr txBox="1">
            <a:spLocks noChangeArrowheads="1"/>
          </p:cNvSpPr>
          <p:nvPr/>
        </p:nvSpPr>
        <p:spPr bwMode="auto">
          <a:xfrm>
            <a:off x="1308408" y="4021200"/>
            <a:ext cx="23775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200" kern="0" dirty="0" smtClean="0">
                <a:solidFill>
                  <a:schemeClr val="accent5">
                    <a:lumMod val="75000"/>
                  </a:schemeClr>
                </a:solidFill>
              </a:rPr>
              <a:t>Kommunernas kostnadsnivå</a:t>
            </a:r>
          </a:p>
        </p:txBody>
      </p:sp>
      <p:sp>
        <p:nvSpPr>
          <p:cNvPr id="243" name="Text Box 13"/>
          <p:cNvSpPr txBox="1">
            <a:spLocks noChangeArrowheads="1"/>
          </p:cNvSpPr>
          <p:nvPr/>
        </p:nvSpPr>
        <p:spPr bwMode="auto">
          <a:xfrm>
            <a:off x="1282797" y="2736000"/>
            <a:ext cx="530542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FI" sz="1200" kern="0" dirty="0" smtClean="0">
                <a:solidFill>
                  <a:schemeClr val="accent5">
                    <a:lumMod val="75000"/>
                  </a:schemeClr>
                </a:solidFill>
              </a:rPr>
              <a:t>Prognoser i april 2016 (</a:t>
            </a:r>
            <a:r>
              <a:rPr lang="sv-FI" sz="1200" dirty="0" smtClean="0">
                <a:solidFill>
                  <a:schemeClr val="accent5">
                    <a:lumMod val="75000"/>
                  </a:schemeClr>
                </a:solidFill>
              </a:rPr>
              <a:t>Programmet </a:t>
            </a:r>
            <a:r>
              <a:rPr lang="sv-FI" sz="1200" dirty="0">
                <a:solidFill>
                  <a:schemeClr val="accent5">
                    <a:lumMod val="75000"/>
                  </a:schemeClr>
                </a:solidFill>
              </a:rPr>
              <a:t>för kommunernas </a:t>
            </a:r>
            <a:r>
              <a:rPr lang="sv-FI" sz="1200" dirty="0" smtClean="0">
                <a:solidFill>
                  <a:schemeClr val="accent5">
                    <a:lumMod val="75000"/>
                  </a:schemeClr>
                </a:solidFill>
              </a:rPr>
              <a:t>ekonomi)</a:t>
            </a:r>
            <a:r>
              <a:rPr lang="sv-FI" sz="1200" kern="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</p:txBody>
      </p:sp>
      <p:sp>
        <p:nvSpPr>
          <p:cNvPr id="244" name="Text Box 88"/>
          <p:cNvSpPr txBox="1">
            <a:spLocks noChangeArrowheads="1"/>
          </p:cNvSpPr>
          <p:nvPr/>
        </p:nvSpPr>
        <p:spPr bwMode="auto">
          <a:xfrm>
            <a:off x="1308408" y="3590895"/>
            <a:ext cx="15808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1200" kern="0" dirty="0" smtClean="0">
                <a:solidFill>
                  <a:schemeClr val="accent5">
                    <a:lumMod val="75000"/>
                  </a:schemeClr>
                </a:solidFill>
              </a:rPr>
              <a:t>Arbetslöshetsgrad</a:t>
            </a:r>
          </a:p>
        </p:txBody>
      </p:sp>
    </p:spTree>
    <p:extLst>
      <p:ext uri="{BB962C8B-B14F-4D97-AF65-F5344CB8AC3E}">
        <p14:creationId xmlns:p14="http://schemas.microsoft.com/office/powerpoint/2010/main" val="400582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tunnisteen paikkamerkki 1"/>
          <p:cNvSpPr>
            <a:spLocks noGrp="1"/>
          </p:cNvSpPr>
          <p:nvPr>
            <p:ph type="ftr" sz="quarter" idx="4294967295"/>
          </p:nvPr>
        </p:nvSpPr>
        <p:spPr>
          <a:xfrm>
            <a:off x="3892393" y="4925933"/>
            <a:ext cx="1287740" cy="217567"/>
          </a:xfrm>
        </p:spPr>
        <p:txBody>
          <a:bodyPr/>
          <a:lstStyle/>
          <a:p>
            <a:pPr>
              <a:defRPr/>
            </a:pPr>
            <a:r>
              <a:rPr lang="en-US" sz="675" smtClean="0"/>
              <a:t>19.9.2017/hp</a:t>
            </a:r>
            <a:endParaRPr lang="fi-FI" sz="675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827583" y="51470"/>
            <a:ext cx="7776865" cy="394007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75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700" kern="0" spc="0" dirty="0" err="1" smtClean="0">
                <a:ea typeface="+mj-ea"/>
              </a:rPr>
              <a:t>Kommunernas</a:t>
            </a:r>
            <a:r>
              <a:rPr lang="fi-FI" sz="1700" kern="0" spc="0" dirty="0" smtClean="0">
                <a:ea typeface="+mj-ea"/>
              </a:rPr>
              <a:t> </a:t>
            </a:r>
            <a:r>
              <a:rPr lang="fi-FI" sz="1700" kern="0" spc="0" dirty="0" err="1" smtClean="0">
                <a:ea typeface="+mj-ea"/>
              </a:rPr>
              <a:t>och</a:t>
            </a:r>
            <a:r>
              <a:rPr lang="fi-FI" sz="1700" kern="0" spc="0" dirty="0" smtClean="0">
                <a:ea typeface="+mj-ea"/>
              </a:rPr>
              <a:t> </a:t>
            </a:r>
            <a:r>
              <a:rPr lang="fi-FI" sz="1700" kern="0" spc="0" dirty="0" err="1" smtClean="0">
                <a:ea typeface="+mj-ea"/>
              </a:rPr>
              <a:t>samkommunernas</a:t>
            </a:r>
            <a:r>
              <a:rPr lang="fi-FI" sz="1700" kern="0" spc="0" dirty="0" smtClean="0">
                <a:ea typeface="+mj-ea"/>
              </a:rPr>
              <a:t> </a:t>
            </a:r>
            <a:r>
              <a:rPr lang="fi-FI" sz="1700" kern="0" spc="0" dirty="0" err="1" smtClean="0">
                <a:ea typeface="+mj-ea"/>
              </a:rPr>
              <a:t>bruttoutgifter</a:t>
            </a:r>
            <a:r>
              <a:rPr lang="fi-FI" sz="1700" kern="0" spc="0" dirty="0" smtClean="0">
                <a:ea typeface="+mj-ea"/>
              </a:rPr>
              <a:t>, md €</a:t>
            </a:r>
            <a:endParaRPr lang="fi-FI" sz="1700" b="0" kern="0" spc="0" dirty="0" smtClean="0">
              <a:solidFill>
                <a:srgbClr val="FF0000"/>
              </a:solidFill>
              <a:ea typeface="+mj-ea"/>
            </a:endParaRPr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899612"/>
              </p:ext>
            </p:extLst>
          </p:nvPr>
        </p:nvGraphicFramePr>
        <p:xfrm>
          <a:off x="971600" y="555526"/>
          <a:ext cx="7416824" cy="3384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Worksheet" r:id="rId3" imgW="9372813" imgH="4602637" progId="Excel.Sheet.12">
                  <p:embed/>
                </p:oleObj>
              </mc:Choice>
              <mc:Fallback>
                <p:oleObj name="Worksheet" r:id="rId3" imgW="9372813" imgH="46026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555526"/>
                        <a:ext cx="7416824" cy="3384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11560" y="4411154"/>
            <a:ext cx="7140144" cy="24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50" kern="0" dirty="0">
                <a:solidFill>
                  <a:srgbClr val="002E63"/>
                </a:solidFill>
                <a:cs typeface="+mn-cs"/>
              </a:rPr>
              <a:t>2</a:t>
            </a:r>
            <a:r>
              <a:rPr lang="fi-FI" sz="850" kern="0" dirty="0" smtClean="0">
                <a:solidFill>
                  <a:srgbClr val="002E63"/>
                </a:solidFill>
                <a:cs typeface="+mn-cs"/>
              </a:rPr>
              <a:t>) </a:t>
            </a:r>
            <a:r>
              <a:rPr lang="sv-SE" sz="850" kern="0" dirty="0">
                <a:solidFill>
                  <a:srgbClr val="002E63"/>
                </a:solidFill>
                <a:cs typeface="+mn-cs"/>
              </a:rPr>
              <a:t>Från och med år </a:t>
            </a:r>
            <a:r>
              <a:rPr lang="sv-SE" sz="850" kern="0" dirty="0" smtClean="0">
                <a:solidFill>
                  <a:srgbClr val="002E63"/>
                </a:solidFill>
                <a:cs typeface="+mn-cs"/>
              </a:rPr>
              <a:t>2020 </a:t>
            </a:r>
            <a:r>
              <a:rPr lang="sv-SE" sz="850" kern="0" dirty="0">
                <a:solidFill>
                  <a:srgbClr val="002E63"/>
                </a:solidFill>
                <a:cs typeface="+mn-cs"/>
              </a:rPr>
              <a:t>har man i utgiftsnivån beaktat vård- och landskapsreformen</a:t>
            </a:r>
            <a:r>
              <a:rPr lang="sv-SE" sz="850" kern="0" dirty="0" smtClean="0">
                <a:solidFill>
                  <a:srgbClr val="002E63"/>
                </a:solidFill>
                <a:cs typeface="+mn-cs"/>
              </a:rPr>
              <a:t>.</a:t>
            </a:r>
            <a:endParaRPr lang="sv-SE" sz="850" kern="0" dirty="0">
              <a:solidFill>
                <a:srgbClr val="002E63"/>
              </a:solidFill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34850" y="3939902"/>
            <a:ext cx="8113614" cy="50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r>
              <a:rPr lang="fi-FI" sz="850" kern="0" dirty="0" smtClean="0">
                <a:solidFill>
                  <a:srgbClr val="002060"/>
                </a:solidFill>
              </a:rPr>
              <a:t>1) </a:t>
            </a:r>
            <a:r>
              <a:rPr lang="fi-FI" sz="850" dirty="0" err="1">
                <a:solidFill>
                  <a:srgbClr val="002060"/>
                </a:solidFill>
              </a:rPr>
              <a:t>År</a:t>
            </a:r>
            <a:r>
              <a:rPr lang="fi-FI" sz="850" dirty="0">
                <a:solidFill>
                  <a:srgbClr val="002060"/>
                </a:solidFill>
              </a:rPr>
              <a:t> 2017 </a:t>
            </a:r>
            <a:r>
              <a:rPr lang="fi-FI" sz="850" dirty="0" err="1">
                <a:solidFill>
                  <a:srgbClr val="002060"/>
                </a:solidFill>
              </a:rPr>
              <a:t>minskar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verksamhetsutgifterna</a:t>
            </a:r>
            <a:r>
              <a:rPr lang="fi-FI" sz="850" dirty="0">
                <a:solidFill>
                  <a:srgbClr val="002060"/>
                </a:solidFill>
              </a:rPr>
              <a:t> (</a:t>
            </a:r>
            <a:r>
              <a:rPr lang="fi-FI" sz="850" dirty="0" err="1">
                <a:solidFill>
                  <a:srgbClr val="002060"/>
                </a:solidFill>
              </a:rPr>
              <a:t>samt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verksamhetsinkomsterna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och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statsandelarna</a:t>
            </a:r>
            <a:r>
              <a:rPr lang="fi-FI" sz="850" dirty="0">
                <a:solidFill>
                  <a:srgbClr val="002060"/>
                </a:solidFill>
              </a:rPr>
              <a:t>) </a:t>
            </a:r>
            <a:r>
              <a:rPr lang="fi-FI" sz="850" dirty="0" err="1">
                <a:solidFill>
                  <a:srgbClr val="002060"/>
                </a:solidFill>
              </a:rPr>
              <a:t>pga</a:t>
            </a:r>
            <a:r>
              <a:rPr lang="fi-FI" sz="850" dirty="0">
                <a:solidFill>
                  <a:srgbClr val="002060"/>
                </a:solidFill>
              </a:rPr>
              <a:t> av </a:t>
            </a:r>
            <a:r>
              <a:rPr lang="fi-FI" sz="850" dirty="0" err="1">
                <a:solidFill>
                  <a:srgbClr val="002060"/>
                </a:solidFill>
              </a:rPr>
              <a:t>att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utbetalandet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 smtClean="0">
                <a:solidFill>
                  <a:srgbClr val="002060"/>
                </a:solidFill>
              </a:rPr>
              <a:t>och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</a:p>
          <a:p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smtClean="0">
                <a:solidFill>
                  <a:srgbClr val="002060"/>
                </a:solidFill>
              </a:rPr>
              <a:t>   </a:t>
            </a:r>
            <a:r>
              <a:rPr lang="fi-FI" sz="850" dirty="0" err="1" smtClean="0">
                <a:solidFill>
                  <a:srgbClr val="002060"/>
                </a:solidFill>
              </a:rPr>
              <a:t>fakturerandet</a:t>
            </a:r>
            <a:r>
              <a:rPr lang="fi-FI" sz="850" dirty="0" smtClean="0">
                <a:solidFill>
                  <a:srgbClr val="002060"/>
                </a:solidFill>
              </a:rPr>
              <a:t> av </a:t>
            </a:r>
            <a:r>
              <a:rPr lang="fi-FI" sz="850" dirty="0">
                <a:solidFill>
                  <a:srgbClr val="002060"/>
                </a:solidFill>
              </a:rPr>
              <a:t>det </a:t>
            </a:r>
            <a:r>
              <a:rPr lang="fi-FI" sz="850" dirty="0" err="1">
                <a:solidFill>
                  <a:srgbClr val="002060"/>
                </a:solidFill>
              </a:rPr>
              <a:t>grundläggande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utkomststödet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överflyttas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till</a:t>
            </a:r>
            <a:r>
              <a:rPr lang="fi-FI" sz="850" dirty="0">
                <a:solidFill>
                  <a:srgbClr val="002060"/>
                </a:solidFill>
              </a:rPr>
              <a:t> FPA. </a:t>
            </a:r>
            <a:r>
              <a:rPr lang="fi-FI" sz="850" dirty="0" err="1">
                <a:solidFill>
                  <a:srgbClr val="002060"/>
                </a:solidFill>
              </a:rPr>
              <a:t>Effekten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på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verksamhetsutgifterna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är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ca</a:t>
            </a:r>
            <a:r>
              <a:rPr lang="fi-FI" sz="850" dirty="0">
                <a:solidFill>
                  <a:srgbClr val="002060"/>
                </a:solidFill>
              </a:rPr>
              <a:t>. -700 </a:t>
            </a:r>
            <a:r>
              <a:rPr lang="fi-FI" sz="850" dirty="0" err="1" smtClean="0">
                <a:solidFill>
                  <a:srgbClr val="002060"/>
                </a:solidFill>
              </a:rPr>
              <a:t>miljoner</a:t>
            </a:r>
            <a:r>
              <a:rPr lang="fi-FI" sz="850" dirty="0" smtClean="0">
                <a:solidFill>
                  <a:srgbClr val="002060"/>
                </a:solidFill>
              </a:rPr>
              <a:t> euro.  </a:t>
            </a:r>
          </a:p>
          <a:p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smtClean="0">
                <a:solidFill>
                  <a:srgbClr val="002060"/>
                </a:solidFill>
              </a:rPr>
              <a:t>   </a:t>
            </a:r>
            <a:r>
              <a:rPr lang="fi-FI" sz="850" dirty="0" err="1" smtClean="0">
                <a:solidFill>
                  <a:srgbClr val="002060"/>
                </a:solidFill>
              </a:rPr>
              <a:t>Konkurenskraftsavtalet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 smtClean="0">
                <a:solidFill>
                  <a:srgbClr val="002060"/>
                </a:solidFill>
              </a:rPr>
              <a:t>påverkar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 smtClean="0">
                <a:solidFill>
                  <a:srgbClr val="002060"/>
                </a:solidFill>
              </a:rPr>
              <a:t>personalutgiterna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 smtClean="0">
                <a:solidFill>
                  <a:srgbClr val="002060"/>
                </a:solidFill>
              </a:rPr>
              <a:t>år</a:t>
            </a:r>
            <a:r>
              <a:rPr lang="fi-FI" sz="850" dirty="0" smtClean="0">
                <a:solidFill>
                  <a:srgbClr val="002060"/>
                </a:solidFill>
              </a:rPr>
              <a:t> 2017 </a:t>
            </a:r>
            <a:r>
              <a:rPr lang="fi-FI" sz="850" dirty="0" err="1" smtClean="0">
                <a:solidFill>
                  <a:srgbClr val="002060"/>
                </a:solidFill>
              </a:rPr>
              <a:t>med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 smtClean="0">
                <a:solidFill>
                  <a:srgbClr val="002060"/>
                </a:solidFill>
              </a:rPr>
              <a:t>ca</a:t>
            </a:r>
            <a:r>
              <a:rPr lang="fi-FI" sz="850" dirty="0" smtClean="0">
                <a:solidFill>
                  <a:srgbClr val="002060"/>
                </a:solidFill>
              </a:rPr>
              <a:t>. – 400 </a:t>
            </a:r>
            <a:r>
              <a:rPr lang="fi-FI" sz="850" dirty="0" err="1" smtClean="0">
                <a:solidFill>
                  <a:srgbClr val="002060"/>
                </a:solidFill>
              </a:rPr>
              <a:t>miljoner</a:t>
            </a:r>
            <a:r>
              <a:rPr lang="fi-FI" sz="850" dirty="0" smtClean="0">
                <a:solidFill>
                  <a:srgbClr val="002060"/>
                </a:solidFill>
              </a:rPr>
              <a:t> euro. (</a:t>
            </a:r>
            <a:r>
              <a:rPr lang="fi-FI" sz="850" dirty="0" err="1" smtClean="0">
                <a:solidFill>
                  <a:srgbClr val="002060"/>
                </a:solidFill>
              </a:rPr>
              <a:t>Effekten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 smtClean="0">
                <a:solidFill>
                  <a:srgbClr val="002060"/>
                </a:solidFill>
              </a:rPr>
              <a:t>år</a:t>
            </a:r>
            <a:r>
              <a:rPr lang="fi-FI" sz="850" dirty="0" smtClean="0">
                <a:solidFill>
                  <a:srgbClr val="002060"/>
                </a:solidFill>
              </a:rPr>
              <a:t> 2016 </a:t>
            </a:r>
            <a:r>
              <a:rPr lang="fi-FI" sz="850" dirty="0" err="1" smtClean="0">
                <a:solidFill>
                  <a:srgbClr val="002060"/>
                </a:solidFill>
              </a:rPr>
              <a:t>ca</a:t>
            </a:r>
            <a:r>
              <a:rPr lang="fi-FI" sz="850" dirty="0" smtClean="0">
                <a:solidFill>
                  <a:srgbClr val="002060"/>
                </a:solidFill>
              </a:rPr>
              <a:t>. -230 </a:t>
            </a:r>
            <a:r>
              <a:rPr lang="fi-FI" sz="850" dirty="0" err="1" smtClean="0">
                <a:solidFill>
                  <a:srgbClr val="002060"/>
                </a:solidFill>
              </a:rPr>
              <a:t>miljoner</a:t>
            </a:r>
            <a:r>
              <a:rPr lang="fi-FI" sz="850" dirty="0" smtClean="0">
                <a:solidFill>
                  <a:srgbClr val="002060"/>
                </a:solidFill>
              </a:rPr>
              <a:t> euro)</a:t>
            </a:r>
            <a:endParaRPr lang="sv-FI" sz="850" dirty="0">
              <a:solidFill>
                <a:srgbClr val="002060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2015–2016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69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953598" y="613732"/>
          <a:ext cx="7344816" cy="3058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99592" y="357505"/>
            <a:ext cx="34977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1200" kern="0" dirty="0">
                <a:solidFill>
                  <a:srgbClr val="002E63"/>
                </a:solidFill>
              </a:rPr>
              <a:t>%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73778" y="3205013"/>
            <a:ext cx="31130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i-FI" sz="900" kern="0" dirty="0">
                <a:solidFill>
                  <a:srgbClr val="002E63"/>
                </a:solidFill>
              </a:rPr>
              <a:t>1)</a:t>
            </a:r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4294967295"/>
          </p:nvPr>
        </p:nvSpPr>
        <p:spPr>
          <a:xfrm>
            <a:off x="3824023" y="4932489"/>
            <a:ext cx="855692" cy="198835"/>
          </a:xfrm>
        </p:spPr>
        <p:txBody>
          <a:bodyPr/>
          <a:lstStyle/>
          <a:p>
            <a:pPr>
              <a:defRPr/>
            </a:pPr>
            <a:r>
              <a:rPr lang="en-US" sz="675" smtClean="0"/>
              <a:t>19.9.2017/hp</a:t>
            </a:r>
            <a:endParaRPr lang="fi-FI" sz="675" dirty="0"/>
          </a:p>
        </p:txBody>
      </p:sp>
      <p:sp>
        <p:nvSpPr>
          <p:cNvPr id="11" name="Tekstiruutu 10"/>
          <p:cNvSpPr txBox="1"/>
          <p:nvPr/>
        </p:nvSpPr>
        <p:spPr>
          <a:xfrm>
            <a:off x="6444208" y="3205013"/>
            <a:ext cx="311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2)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7789088" y="3196739"/>
            <a:ext cx="311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4)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6660232" y="3205014"/>
            <a:ext cx="311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2)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7115576" y="3196739"/>
            <a:ext cx="3113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/>
              <a:t>3)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611559" y="116632"/>
            <a:ext cx="8136905" cy="52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kern="0" dirty="0" smtClean="0">
                <a:solidFill>
                  <a:srgbClr val="003161"/>
                </a:solidFill>
                <a:cs typeface="+mn-cs"/>
              </a:rPr>
              <a:t>Förändring </a:t>
            </a:r>
            <a:r>
              <a:rPr lang="fi-FI" kern="0" dirty="0">
                <a:solidFill>
                  <a:srgbClr val="003161"/>
                </a:solidFill>
                <a:cs typeface="+mn-cs"/>
              </a:rPr>
              <a:t>i </a:t>
            </a:r>
            <a:r>
              <a:rPr lang="fi-FI" kern="0" dirty="0" smtClean="0">
                <a:solidFill>
                  <a:srgbClr val="003161"/>
                </a:solidFill>
                <a:cs typeface="+mn-cs"/>
              </a:rPr>
              <a:t>kommunernas </a:t>
            </a:r>
            <a:r>
              <a:rPr lang="fi-FI" kern="0" dirty="0">
                <a:solidFill>
                  <a:srgbClr val="003161"/>
                </a:solidFill>
                <a:cs typeface="+mn-cs"/>
              </a:rPr>
              <a:t>och </a:t>
            </a:r>
            <a:r>
              <a:rPr lang="fi-FI" kern="0" dirty="0" err="1" smtClean="0">
                <a:solidFill>
                  <a:srgbClr val="003161"/>
                </a:solidFill>
                <a:cs typeface="+mn-cs"/>
              </a:rPr>
              <a:t>samkommunernas</a:t>
            </a:r>
            <a:r>
              <a:rPr lang="fi-FI" kern="0" dirty="0" smtClean="0">
                <a:solidFill>
                  <a:srgbClr val="003161"/>
                </a:solidFill>
                <a:cs typeface="+mn-cs"/>
              </a:rPr>
              <a:t> </a:t>
            </a:r>
            <a:r>
              <a:rPr lang="fi-FI" kern="0" dirty="0" err="1" smtClean="0">
                <a:solidFill>
                  <a:srgbClr val="003161"/>
                </a:solidFill>
                <a:cs typeface="+mn-cs"/>
              </a:rPr>
              <a:t>verksamhetsutgifter</a:t>
            </a:r>
            <a:r>
              <a:rPr lang="fi-FI" kern="0" dirty="0" smtClean="0">
                <a:solidFill>
                  <a:srgbClr val="003161"/>
                </a:solidFill>
                <a:cs typeface="+mn-cs"/>
              </a:rPr>
              <a:t> 1991–2021, </a:t>
            </a:r>
            <a:r>
              <a:rPr lang="fi-FI" kern="0" dirty="0">
                <a:solidFill>
                  <a:srgbClr val="003161"/>
                </a:solidFill>
                <a:cs typeface="+mn-cs"/>
              </a:rPr>
              <a:t>procent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1991–2016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11560" y="4443958"/>
            <a:ext cx="6359595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50" kern="0" dirty="0" smtClean="0">
                <a:solidFill>
                  <a:srgbClr val="002E63"/>
                </a:solidFill>
              </a:rPr>
              <a:t>4) </a:t>
            </a:r>
            <a:r>
              <a:rPr lang="fi-FI" sz="850" dirty="0" err="1">
                <a:solidFill>
                  <a:srgbClr val="002060"/>
                </a:solidFill>
              </a:rPr>
              <a:t>På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grund</a:t>
            </a:r>
            <a:r>
              <a:rPr lang="fi-FI" sz="850" dirty="0">
                <a:solidFill>
                  <a:srgbClr val="002060"/>
                </a:solidFill>
              </a:rPr>
              <a:t> av </a:t>
            </a:r>
            <a:r>
              <a:rPr lang="fi-FI" sz="850" dirty="0" err="1">
                <a:solidFill>
                  <a:srgbClr val="002060"/>
                </a:solidFill>
              </a:rPr>
              <a:t>vård</a:t>
            </a:r>
            <a:r>
              <a:rPr lang="fi-FI" sz="850" dirty="0">
                <a:solidFill>
                  <a:srgbClr val="002060"/>
                </a:solidFill>
              </a:rPr>
              <a:t>- </a:t>
            </a:r>
            <a:r>
              <a:rPr lang="fi-FI" sz="850" dirty="0" err="1">
                <a:solidFill>
                  <a:srgbClr val="002060"/>
                </a:solidFill>
              </a:rPr>
              <a:t>och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landskapsreformen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är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år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smtClean="0">
                <a:solidFill>
                  <a:srgbClr val="002060"/>
                </a:solidFill>
              </a:rPr>
              <a:t>2020 </a:t>
            </a:r>
            <a:r>
              <a:rPr lang="fi-FI" sz="850" dirty="0" err="1">
                <a:solidFill>
                  <a:srgbClr val="002060"/>
                </a:solidFill>
              </a:rPr>
              <a:t>inte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jämförbart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med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tidigare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år</a:t>
            </a:r>
            <a:r>
              <a:rPr lang="fi-FI" sz="85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649565" y="3672486"/>
            <a:ext cx="797513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FI" sz="850" kern="0" dirty="0" smtClean="0">
                <a:solidFill>
                  <a:srgbClr val="002060"/>
                </a:solidFill>
              </a:rPr>
              <a:t>1) Uppgifterna </a:t>
            </a:r>
            <a:r>
              <a:rPr lang="sv-FI" sz="850" kern="0" dirty="0">
                <a:solidFill>
                  <a:srgbClr val="002060"/>
                </a:solidFill>
              </a:rPr>
              <a:t>för år 1997 är inte jämförbara med tidigare år bl.a. på grund av huvudmannamodellen </a:t>
            </a:r>
            <a:r>
              <a:rPr lang="sv-FI" sz="850" kern="0" dirty="0" smtClean="0">
                <a:solidFill>
                  <a:srgbClr val="002060"/>
                </a:solidFill>
              </a:rPr>
              <a:t>inom undervisningsväsendet</a:t>
            </a:r>
            <a:endParaRPr lang="sv-FI" sz="850" kern="0" dirty="0">
              <a:solidFill>
                <a:srgbClr val="002060"/>
              </a:solidFill>
            </a:endParaRP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583479" y="4155926"/>
            <a:ext cx="8164985" cy="329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r>
              <a:rPr lang="fi-FI" sz="850" kern="0" dirty="0" smtClean="0">
                <a:solidFill>
                  <a:srgbClr val="002060"/>
                </a:solidFill>
              </a:rPr>
              <a:t> 3) </a:t>
            </a:r>
            <a:r>
              <a:rPr lang="fi-FI" sz="850" dirty="0" err="1">
                <a:solidFill>
                  <a:srgbClr val="002060"/>
                </a:solidFill>
              </a:rPr>
              <a:t>År</a:t>
            </a:r>
            <a:r>
              <a:rPr lang="fi-FI" sz="850" dirty="0">
                <a:solidFill>
                  <a:srgbClr val="002060"/>
                </a:solidFill>
              </a:rPr>
              <a:t> 2017 </a:t>
            </a:r>
            <a:r>
              <a:rPr lang="fi-FI" sz="850" dirty="0" err="1">
                <a:solidFill>
                  <a:srgbClr val="002060"/>
                </a:solidFill>
              </a:rPr>
              <a:t>saktar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verksamhetsutgifternas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tillväxt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ner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pga</a:t>
            </a:r>
            <a:r>
              <a:rPr lang="fi-FI" sz="850" dirty="0">
                <a:solidFill>
                  <a:srgbClr val="002060"/>
                </a:solidFill>
              </a:rPr>
              <a:t> av </a:t>
            </a:r>
            <a:r>
              <a:rPr lang="fi-FI" sz="850" dirty="0" err="1">
                <a:solidFill>
                  <a:srgbClr val="002060"/>
                </a:solidFill>
              </a:rPr>
              <a:t>att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utbetalandet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och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fakturerandet</a:t>
            </a:r>
            <a:r>
              <a:rPr lang="fi-FI" sz="850" dirty="0">
                <a:solidFill>
                  <a:srgbClr val="002060"/>
                </a:solidFill>
              </a:rPr>
              <a:t> av det </a:t>
            </a:r>
            <a:r>
              <a:rPr lang="fi-FI" sz="850" dirty="0" err="1">
                <a:solidFill>
                  <a:srgbClr val="002060"/>
                </a:solidFill>
              </a:rPr>
              <a:t>grundläggande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utkomststödet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</a:p>
          <a:p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smtClean="0">
                <a:solidFill>
                  <a:srgbClr val="002060"/>
                </a:solidFill>
              </a:rPr>
              <a:t>    </a:t>
            </a:r>
            <a:r>
              <a:rPr lang="fi-FI" sz="850" dirty="0" err="1" smtClean="0">
                <a:solidFill>
                  <a:srgbClr val="002060"/>
                </a:solidFill>
              </a:rPr>
              <a:t>flyttas</a:t>
            </a:r>
            <a:r>
              <a:rPr lang="fi-FI" sz="850" dirty="0" smtClean="0">
                <a:solidFill>
                  <a:srgbClr val="002060"/>
                </a:solidFill>
              </a:rPr>
              <a:t>  </a:t>
            </a:r>
            <a:r>
              <a:rPr lang="fi-FI" sz="850" dirty="0" err="1" smtClean="0">
                <a:solidFill>
                  <a:srgbClr val="002060"/>
                </a:solidFill>
              </a:rPr>
              <a:t>över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till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smtClean="0">
                <a:solidFill>
                  <a:srgbClr val="002060"/>
                </a:solidFill>
              </a:rPr>
              <a:t>FPA </a:t>
            </a:r>
            <a:r>
              <a:rPr lang="fi-FI" sz="850" kern="0" dirty="0" err="1" smtClean="0">
                <a:solidFill>
                  <a:srgbClr val="002E63"/>
                </a:solidFill>
              </a:rPr>
              <a:t>samt</a:t>
            </a:r>
            <a:r>
              <a:rPr lang="fi-FI" sz="850" kern="0" dirty="0" smtClean="0">
                <a:solidFill>
                  <a:srgbClr val="002E63"/>
                </a:solidFill>
              </a:rPr>
              <a:t> </a:t>
            </a:r>
            <a:r>
              <a:rPr lang="fi-FI" sz="850" kern="0" dirty="0" err="1" smtClean="0">
                <a:solidFill>
                  <a:srgbClr val="002E63"/>
                </a:solidFill>
              </a:rPr>
              <a:t>konkurenskraftsavtalet</a:t>
            </a:r>
            <a:r>
              <a:rPr lang="fi-FI" sz="850" kern="0" dirty="0" smtClean="0">
                <a:solidFill>
                  <a:srgbClr val="002E63"/>
                </a:solidFill>
              </a:rPr>
              <a:t>. </a:t>
            </a:r>
            <a:r>
              <a:rPr lang="fi-FI" sz="850" dirty="0" err="1" smtClean="0">
                <a:solidFill>
                  <a:srgbClr val="002060"/>
                </a:solidFill>
              </a:rPr>
              <a:t>Utan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 smtClean="0">
                <a:solidFill>
                  <a:srgbClr val="002060"/>
                </a:solidFill>
              </a:rPr>
              <a:t>dessa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 smtClean="0">
                <a:solidFill>
                  <a:srgbClr val="002060"/>
                </a:solidFill>
              </a:rPr>
              <a:t>överflyttningar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skulle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tillväxten</a:t>
            </a:r>
            <a:r>
              <a:rPr lang="fi-FI" sz="850" dirty="0">
                <a:solidFill>
                  <a:srgbClr val="002060"/>
                </a:solidFill>
              </a:rPr>
              <a:t> vara </a:t>
            </a:r>
            <a:r>
              <a:rPr lang="fi-FI" sz="850" dirty="0" err="1" smtClean="0">
                <a:solidFill>
                  <a:srgbClr val="002060"/>
                </a:solidFill>
              </a:rPr>
              <a:t>ca</a:t>
            </a:r>
            <a:r>
              <a:rPr lang="fi-FI" sz="850" dirty="0" smtClean="0">
                <a:solidFill>
                  <a:srgbClr val="002060"/>
                </a:solidFill>
              </a:rPr>
              <a:t> +0,5 </a:t>
            </a:r>
            <a:r>
              <a:rPr lang="fi-FI" sz="850" dirty="0">
                <a:solidFill>
                  <a:srgbClr val="002060"/>
                </a:solidFill>
              </a:rPr>
              <a:t>%.</a:t>
            </a:r>
            <a:endParaRPr lang="sv-FI" sz="850" dirty="0">
              <a:solidFill>
                <a:srgbClr val="002060"/>
              </a:solidFill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577556" y="3867894"/>
            <a:ext cx="8099812" cy="32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r>
              <a:rPr lang="fi-FI" sz="850" kern="0" dirty="0" smtClean="0">
                <a:solidFill>
                  <a:srgbClr val="002060"/>
                </a:solidFill>
              </a:rPr>
              <a:t> 2) </a:t>
            </a:r>
            <a:r>
              <a:rPr lang="fi-FI" sz="850" dirty="0" err="1">
                <a:solidFill>
                  <a:srgbClr val="002060"/>
                </a:solidFill>
              </a:rPr>
              <a:t>Åren</a:t>
            </a:r>
            <a:r>
              <a:rPr lang="fi-FI" sz="850" dirty="0">
                <a:solidFill>
                  <a:srgbClr val="002060"/>
                </a:solidFill>
              </a:rPr>
              <a:t> 2014-2015 </a:t>
            </a:r>
            <a:r>
              <a:rPr lang="fi-FI" sz="850" dirty="0" err="1">
                <a:solidFill>
                  <a:srgbClr val="002060"/>
                </a:solidFill>
              </a:rPr>
              <a:t>saktar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verksahetsutgifternas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tillväxt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ner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pga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bolagiseringen</a:t>
            </a:r>
            <a:r>
              <a:rPr lang="fi-FI" sz="850" dirty="0">
                <a:solidFill>
                  <a:srgbClr val="002060"/>
                </a:solidFill>
              </a:rPr>
              <a:t> av de </a:t>
            </a:r>
            <a:r>
              <a:rPr lang="fi-FI" sz="850" dirty="0" err="1">
                <a:solidFill>
                  <a:srgbClr val="002060"/>
                </a:solidFill>
              </a:rPr>
              <a:t>kommunala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affärsverken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och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yrkeshögskolorna</a:t>
            </a:r>
            <a:r>
              <a:rPr lang="fi-FI" sz="850" dirty="0">
                <a:solidFill>
                  <a:srgbClr val="002060"/>
                </a:solidFill>
              </a:rPr>
              <a:t>. </a:t>
            </a:r>
            <a:endParaRPr lang="fi-FI" sz="850" dirty="0" smtClean="0">
              <a:solidFill>
                <a:srgbClr val="002060"/>
              </a:solidFill>
            </a:endParaRPr>
          </a:p>
          <a:p>
            <a:r>
              <a:rPr lang="fi-FI" sz="850" kern="0" dirty="0">
                <a:solidFill>
                  <a:srgbClr val="002060"/>
                </a:solidFill>
              </a:rPr>
              <a:t> </a:t>
            </a:r>
            <a:r>
              <a:rPr lang="fi-FI" sz="850" kern="0" dirty="0" smtClean="0">
                <a:solidFill>
                  <a:srgbClr val="002060"/>
                </a:solidFill>
              </a:rPr>
              <a:t>    </a:t>
            </a:r>
            <a:r>
              <a:rPr lang="fi-FI" sz="850" kern="0" dirty="0" err="1">
                <a:solidFill>
                  <a:srgbClr val="002E63"/>
                </a:solidFill>
              </a:rPr>
              <a:t>Dessutom</a:t>
            </a:r>
            <a:r>
              <a:rPr lang="fi-FI" sz="850" kern="0" dirty="0">
                <a:solidFill>
                  <a:srgbClr val="002E63"/>
                </a:solidFill>
              </a:rPr>
              <a:t> </a:t>
            </a:r>
            <a:r>
              <a:rPr lang="fi-FI" sz="850" kern="0" dirty="0" err="1">
                <a:solidFill>
                  <a:srgbClr val="002E63"/>
                </a:solidFill>
              </a:rPr>
              <a:t>inverkar</a:t>
            </a:r>
            <a:r>
              <a:rPr lang="fi-FI" sz="850" kern="0" dirty="0">
                <a:solidFill>
                  <a:srgbClr val="002E63"/>
                </a:solidFill>
              </a:rPr>
              <a:t> </a:t>
            </a:r>
            <a:r>
              <a:rPr lang="fi-FI" sz="850" kern="0" dirty="0" err="1">
                <a:solidFill>
                  <a:srgbClr val="002E63"/>
                </a:solidFill>
              </a:rPr>
              <a:t>statistikreformen</a:t>
            </a:r>
            <a:r>
              <a:rPr lang="fi-FI" sz="850" kern="0" dirty="0">
                <a:solidFill>
                  <a:srgbClr val="002E63"/>
                </a:solidFill>
              </a:rPr>
              <a:t> </a:t>
            </a:r>
            <a:r>
              <a:rPr lang="fi-FI" sz="850" kern="0" dirty="0" err="1">
                <a:solidFill>
                  <a:srgbClr val="002E63"/>
                </a:solidFill>
              </a:rPr>
              <a:t>på</a:t>
            </a:r>
            <a:r>
              <a:rPr lang="fi-FI" sz="850" kern="0" dirty="0">
                <a:solidFill>
                  <a:srgbClr val="002E63"/>
                </a:solidFill>
              </a:rPr>
              <a:t> </a:t>
            </a:r>
            <a:r>
              <a:rPr lang="fi-FI" sz="850" kern="0" dirty="0" err="1">
                <a:solidFill>
                  <a:srgbClr val="002E63"/>
                </a:solidFill>
              </a:rPr>
              <a:t>utgiftsnivån</a:t>
            </a:r>
            <a:r>
              <a:rPr lang="fi-FI" sz="850" kern="0" dirty="0">
                <a:solidFill>
                  <a:srgbClr val="002E63"/>
                </a:solidFill>
              </a:rPr>
              <a:t> </a:t>
            </a:r>
            <a:r>
              <a:rPr lang="fi-FI" sz="850" kern="0" dirty="0" err="1">
                <a:solidFill>
                  <a:srgbClr val="002E63"/>
                </a:solidFill>
              </a:rPr>
              <a:t>år</a:t>
            </a:r>
            <a:r>
              <a:rPr lang="fi-FI" sz="850" kern="0" dirty="0">
                <a:solidFill>
                  <a:srgbClr val="002E63"/>
                </a:solidFill>
              </a:rPr>
              <a:t> 2015. </a:t>
            </a:r>
            <a:r>
              <a:rPr lang="fi-FI" sz="850" dirty="0" err="1" smtClean="0">
                <a:solidFill>
                  <a:srgbClr val="002060"/>
                </a:solidFill>
              </a:rPr>
              <a:t>Utan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dessa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 smtClean="0">
                <a:solidFill>
                  <a:srgbClr val="002060"/>
                </a:solidFill>
              </a:rPr>
              <a:t>åtgärder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skulle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err="1">
                <a:solidFill>
                  <a:srgbClr val="002060"/>
                </a:solidFill>
              </a:rPr>
              <a:t>tillväxten</a:t>
            </a:r>
            <a:r>
              <a:rPr lang="fi-FI" sz="850" dirty="0">
                <a:solidFill>
                  <a:srgbClr val="002060"/>
                </a:solidFill>
              </a:rPr>
              <a:t> vara </a:t>
            </a:r>
            <a:r>
              <a:rPr lang="fi-FI" sz="850" dirty="0" err="1">
                <a:solidFill>
                  <a:srgbClr val="002060"/>
                </a:solidFill>
              </a:rPr>
              <a:t>ca</a:t>
            </a:r>
            <a:r>
              <a:rPr lang="fi-FI" sz="850" dirty="0">
                <a:solidFill>
                  <a:srgbClr val="002060"/>
                </a:solidFill>
              </a:rPr>
              <a:t>. 1 % </a:t>
            </a:r>
            <a:r>
              <a:rPr lang="fi-FI" sz="850" dirty="0" err="1" smtClean="0">
                <a:solidFill>
                  <a:srgbClr val="002060"/>
                </a:solidFill>
              </a:rPr>
              <a:t>åren</a:t>
            </a:r>
            <a:r>
              <a:rPr lang="fi-FI" sz="850" dirty="0" smtClean="0">
                <a:solidFill>
                  <a:srgbClr val="002060"/>
                </a:solidFill>
              </a:rPr>
              <a:t> </a:t>
            </a:r>
            <a:r>
              <a:rPr lang="fi-FI" sz="850" dirty="0">
                <a:solidFill>
                  <a:srgbClr val="002060"/>
                </a:solidFill>
              </a:rPr>
              <a:t>2014 </a:t>
            </a:r>
            <a:r>
              <a:rPr lang="fi-FI" sz="850" dirty="0" err="1">
                <a:solidFill>
                  <a:srgbClr val="002060"/>
                </a:solidFill>
              </a:rPr>
              <a:t>och</a:t>
            </a:r>
            <a:r>
              <a:rPr lang="fi-FI" sz="850" dirty="0">
                <a:solidFill>
                  <a:srgbClr val="002060"/>
                </a:solidFill>
              </a:rPr>
              <a:t> </a:t>
            </a:r>
            <a:r>
              <a:rPr lang="fi-FI" sz="850" dirty="0" smtClean="0">
                <a:solidFill>
                  <a:srgbClr val="002060"/>
                </a:solidFill>
              </a:rPr>
              <a:t>2015.</a:t>
            </a:r>
            <a:endParaRPr lang="fi-FI" sz="8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latunnisteen paikkamerkki 27"/>
          <p:cNvSpPr>
            <a:spLocks noGrp="1"/>
          </p:cNvSpPr>
          <p:nvPr>
            <p:ph type="ftr" sz="quarter" idx="4294967295"/>
          </p:nvPr>
        </p:nvSpPr>
        <p:spPr>
          <a:xfrm>
            <a:off x="3957790" y="4927352"/>
            <a:ext cx="1233734" cy="163319"/>
          </a:xfrm>
        </p:spPr>
        <p:txBody>
          <a:bodyPr/>
          <a:lstStyle/>
          <a:p>
            <a:pPr>
              <a:defRPr/>
            </a:pPr>
            <a:r>
              <a:rPr lang="en-US" sz="675" smtClean="0"/>
              <a:t>19.9.2017/hp</a:t>
            </a:r>
            <a:endParaRPr lang="fi-FI" sz="675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2015–2016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870492" y="51470"/>
            <a:ext cx="7805964" cy="59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800" b="1" kern="0" dirty="0" smtClean="0">
                <a:solidFill>
                  <a:srgbClr val="002E63"/>
                </a:solidFill>
                <a:cs typeface="+mn-cs"/>
              </a:rPr>
              <a:t>Kommunernas </a:t>
            </a:r>
            <a:r>
              <a:rPr lang="fi-FI" sz="1800" b="1" kern="0" dirty="0" err="1" smtClean="0">
                <a:solidFill>
                  <a:srgbClr val="002E63"/>
                </a:solidFill>
                <a:cs typeface="+mn-cs"/>
              </a:rPr>
              <a:t>skatteinkomster</a:t>
            </a:r>
            <a:r>
              <a:rPr lang="fi-FI" sz="1800" b="1" kern="0" dirty="0" smtClean="0">
                <a:solidFill>
                  <a:srgbClr val="002E63"/>
                </a:solidFill>
                <a:cs typeface="+mn-cs"/>
              </a:rPr>
              <a:t> 2015–2021, md €</a:t>
            </a:r>
          </a:p>
          <a:p>
            <a:pPr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1200" kern="0" dirty="0" smtClean="0">
                <a:solidFill>
                  <a:srgbClr val="FF0000"/>
                </a:solidFill>
              </a:rPr>
              <a:t>(</a:t>
            </a:r>
            <a:r>
              <a:rPr lang="sv-FI" sz="1200" kern="0" dirty="0" smtClean="0">
                <a:solidFill>
                  <a:srgbClr val="FF0000"/>
                </a:solidFill>
              </a:rPr>
              <a:t>H</a:t>
            </a:r>
            <a:r>
              <a:rPr lang="sv-FI" sz="1200" dirty="0" smtClean="0">
                <a:solidFill>
                  <a:srgbClr val="FF0000"/>
                </a:solidFill>
              </a:rPr>
              <a:t>ållbarhetsberäkningen</a:t>
            </a:r>
            <a:r>
              <a:rPr lang="sv-FI" sz="1200" kern="0" dirty="0" smtClean="0">
                <a:solidFill>
                  <a:srgbClr val="FF0000"/>
                </a:solidFill>
              </a:rPr>
              <a:t>, kommunernas skattesatser oförändrade 2017–2019 samt 2020-2021)</a:t>
            </a:r>
          </a:p>
        </p:txBody>
      </p:sp>
      <p:graphicFrame>
        <p:nvGraphicFramePr>
          <p:cNvPr id="4" name="Objekti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989317"/>
              </p:ext>
            </p:extLst>
          </p:nvPr>
        </p:nvGraphicFramePr>
        <p:xfrm>
          <a:off x="1259632" y="645716"/>
          <a:ext cx="7128792" cy="3046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3" imgW="9380043" imgH="4023171" progId="Excel.Sheet.12">
                  <p:embed/>
                </p:oleObj>
              </mc:Choice>
              <mc:Fallback>
                <p:oleObj name="Worksheet" r:id="rId3" imgW="9380043" imgH="40231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645716"/>
                        <a:ext cx="7128792" cy="3046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7544" y="4227934"/>
            <a:ext cx="8548020" cy="36109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fi-FI" sz="900" b="0" kern="0" spc="0" dirty="0" smtClean="0">
                <a:solidFill>
                  <a:schemeClr val="accent1"/>
                </a:solidFill>
              </a:rPr>
              <a:t> </a:t>
            </a:r>
            <a:r>
              <a:rPr lang="fi-FI" sz="900" b="0" kern="0" spc="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fi-FI" sz="900" b="0" kern="0" spc="0" dirty="0" smtClean="0">
                <a:solidFill>
                  <a:schemeClr val="accent1"/>
                </a:solidFill>
                <a:latin typeface="+mj-lt"/>
              </a:rPr>
              <a:t>) </a:t>
            </a:r>
            <a:r>
              <a:rPr lang="fi-FI" sz="900" b="0" kern="0" spc="0" dirty="0">
                <a:solidFill>
                  <a:schemeClr val="accent1"/>
                </a:solidFill>
              </a:rPr>
              <a:t>De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insamlade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skatteinkomsterna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förblir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på</a:t>
            </a:r>
            <a:r>
              <a:rPr lang="fi-FI" sz="900" b="0" kern="0" spc="0" dirty="0">
                <a:solidFill>
                  <a:schemeClr val="accent1"/>
                </a:solidFill>
              </a:rPr>
              <a:t> en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högre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nivå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år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smtClean="0">
                <a:solidFill>
                  <a:schemeClr val="accent1"/>
                </a:solidFill>
              </a:rPr>
              <a:t>2020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än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vad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nedskärningen</a:t>
            </a:r>
            <a:r>
              <a:rPr lang="fi-FI" sz="900" b="0" kern="0" spc="0" dirty="0">
                <a:solidFill>
                  <a:schemeClr val="accent1"/>
                </a:solidFill>
              </a:rPr>
              <a:t> av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skattsatserna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och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samfundsskatteandelen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antyder</a:t>
            </a:r>
            <a:r>
              <a:rPr lang="fi-FI" sz="900" b="0" kern="0" spc="0" dirty="0">
                <a:solidFill>
                  <a:schemeClr val="accent1"/>
                </a:solidFill>
              </a:rPr>
              <a:t>. </a:t>
            </a:r>
            <a:r>
              <a:rPr lang="fi-FI" sz="900" b="0" kern="0" spc="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smtClean="0">
                <a:solidFill>
                  <a:schemeClr val="accent1"/>
                </a:solidFill>
              </a:rPr>
              <a:t>    </a:t>
            </a:r>
            <a:r>
              <a:rPr lang="fi-FI" sz="900" b="0" kern="0" spc="0" dirty="0" err="1" smtClean="0">
                <a:solidFill>
                  <a:schemeClr val="accent1"/>
                </a:solidFill>
              </a:rPr>
              <a:t>Detta</a:t>
            </a:r>
            <a:r>
              <a:rPr lang="fi-FI" sz="900" b="0" kern="0" spc="0" dirty="0" smtClean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beror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på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att</a:t>
            </a:r>
            <a:r>
              <a:rPr lang="fi-FI" sz="900" b="0" kern="0" spc="0" dirty="0">
                <a:solidFill>
                  <a:schemeClr val="accent1"/>
                </a:solidFill>
              </a:rPr>
              <a:t> de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tidigare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skatteårens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skatter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år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smtClean="0">
                <a:solidFill>
                  <a:schemeClr val="accent1"/>
                </a:solidFill>
              </a:rPr>
              <a:t>2020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ännu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insamlas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med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tidigare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skatteårens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högre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skattesatser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och</a:t>
            </a: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err="1">
                <a:solidFill>
                  <a:schemeClr val="accent1"/>
                </a:solidFill>
              </a:rPr>
              <a:t>fördelningsandelar</a:t>
            </a:r>
            <a:r>
              <a:rPr lang="fi-FI" sz="900" b="0" kern="0" spc="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98443" y="3638823"/>
            <a:ext cx="7301959" cy="301079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b="0" kern="0" spc="0" dirty="0" smtClean="0">
                <a:solidFill>
                  <a:srgbClr val="002060"/>
                </a:solidFill>
              </a:rPr>
              <a:t> 1) </a:t>
            </a:r>
            <a:r>
              <a:rPr lang="fi-FI" sz="900" b="0" kern="0" spc="0" dirty="0" err="1" smtClean="0">
                <a:solidFill>
                  <a:srgbClr val="002060"/>
                </a:solidFill>
              </a:rPr>
              <a:t>Den</a:t>
            </a:r>
            <a:r>
              <a:rPr lang="fi-FI" sz="900" b="0" kern="0" spc="0" dirty="0" smtClean="0">
                <a:solidFill>
                  <a:srgbClr val="002060"/>
                </a:solidFill>
              </a:rPr>
              <a:t> </a:t>
            </a:r>
            <a:r>
              <a:rPr lang="fi-FI" sz="900" b="0" kern="0" spc="0" dirty="0" err="1" smtClean="0">
                <a:solidFill>
                  <a:srgbClr val="002060"/>
                </a:solidFill>
              </a:rPr>
              <a:t>tillfälliga</a:t>
            </a:r>
            <a:r>
              <a:rPr lang="fi-FI" sz="900" b="0" kern="0" spc="0" dirty="0" smtClean="0">
                <a:solidFill>
                  <a:srgbClr val="002060"/>
                </a:solidFill>
              </a:rPr>
              <a:t> </a:t>
            </a:r>
            <a:r>
              <a:rPr lang="fi-FI" sz="900" b="0" kern="0" spc="0" dirty="0" err="1" smtClean="0">
                <a:solidFill>
                  <a:srgbClr val="002060"/>
                </a:solidFill>
              </a:rPr>
              <a:t>höjningen</a:t>
            </a:r>
            <a:r>
              <a:rPr lang="fi-FI" sz="900" b="0" kern="0" spc="0" dirty="0" smtClean="0">
                <a:solidFill>
                  <a:srgbClr val="002060"/>
                </a:solidFill>
              </a:rPr>
              <a:t>  av </a:t>
            </a:r>
            <a:r>
              <a:rPr lang="fi-FI" sz="900" b="0" kern="0" spc="0" dirty="0" err="1" smtClean="0">
                <a:solidFill>
                  <a:srgbClr val="002060"/>
                </a:solidFill>
              </a:rPr>
              <a:t>kommunernas</a:t>
            </a:r>
            <a:r>
              <a:rPr lang="fi-FI" sz="900" b="0" kern="0" spc="0" dirty="0" smtClean="0">
                <a:solidFill>
                  <a:srgbClr val="002060"/>
                </a:solidFill>
              </a:rPr>
              <a:t> </a:t>
            </a:r>
            <a:r>
              <a:rPr lang="sv-FI" sz="900" b="0" kern="0" spc="0" dirty="0" smtClean="0">
                <a:solidFill>
                  <a:srgbClr val="002060"/>
                </a:solidFill>
              </a:rPr>
              <a:t>samfundsskatteandel </a:t>
            </a:r>
            <a:r>
              <a:rPr lang="sv-FI" sz="900" b="0" kern="0" spc="0" dirty="0">
                <a:solidFill>
                  <a:srgbClr val="002060"/>
                </a:solidFill>
              </a:rPr>
              <a:t>på fem </a:t>
            </a:r>
            <a:r>
              <a:rPr lang="sv-FI" sz="900" b="0" kern="0" spc="0" dirty="0" smtClean="0">
                <a:solidFill>
                  <a:srgbClr val="002060"/>
                </a:solidFill>
              </a:rPr>
              <a:t>procentenheter avslutades år 2016</a:t>
            </a:r>
            <a:endParaRPr lang="fi-FI" sz="900" b="0" kern="0" spc="0" dirty="0" smtClean="0">
              <a:solidFill>
                <a:srgbClr val="002060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98642" y="3980212"/>
            <a:ext cx="8321830" cy="31973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b="0" kern="0" spc="0" dirty="0">
                <a:solidFill>
                  <a:schemeClr val="accent1"/>
                </a:solidFill>
              </a:rPr>
              <a:t> </a:t>
            </a:r>
            <a:r>
              <a:rPr lang="fi-FI" sz="900" b="0" kern="0" spc="0" dirty="0" smtClean="0">
                <a:solidFill>
                  <a:schemeClr val="accent1"/>
                </a:solidFill>
              </a:rPr>
              <a:t>2) </a:t>
            </a:r>
            <a:r>
              <a:rPr lang="sv-SE" sz="900" b="0" kern="0" spc="0" dirty="0" err="1" smtClean="0">
                <a:solidFill>
                  <a:schemeClr val="accent1"/>
                </a:solidFill>
              </a:rPr>
              <a:t>Förskoleutbildningens</a:t>
            </a:r>
            <a:r>
              <a:rPr lang="sv-SE" sz="900" b="0" kern="0" spc="0" dirty="0" smtClean="0">
                <a:solidFill>
                  <a:schemeClr val="accent1"/>
                </a:solidFill>
              </a:rPr>
              <a:t> </a:t>
            </a:r>
            <a:r>
              <a:rPr lang="sv-SE" sz="900" b="0" kern="0" spc="0" dirty="0">
                <a:solidFill>
                  <a:schemeClr val="accent1"/>
                </a:solidFill>
              </a:rPr>
              <a:t>sänkta klientavgifter kompenseras år 2018 genom en förhöjning av samfundsskatteandelen (60 milj. €) </a:t>
            </a:r>
            <a:endParaRPr lang="sv-SE" sz="900" b="0" kern="0" spc="0" dirty="0" smtClean="0">
              <a:solidFill>
                <a:schemeClr val="accent1"/>
              </a:solidFill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b="0" kern="0" spc="0" dirty="0">
                <a:solidFill>
                  <a:schemeClr val="accent1"/>
                </a:solidFill>
              </a:rPr>
              <a:t> </a:t>
            </a:r>
            <a:r>
              <a:rPr lang="sv-SE" sz="900" b="0" kern="0" spc="0" dirty="0" smtClean="0">
                <a:solidFill>
                  <a:schemeClr val="accent1"/>
                </a:solidFill>
              </a:rPr>
              <a:t>    samt fastighetsskatterna </a:t>
            </a:r>
            <a:r>
              <a:rPr lang="sv-SE" sz="900" b="0" kern="0" spc="0" dirty="0">
                <a:solidFill>
                  <a:schemeClr val="accent1"/>
                </a:solidFill>
              </a:rPr>
              <a:t>(25 milj. €</a:t>
            </a:r>
            <a:r>
              <a:rPr lang="sv-SE" sz="900" b="0" kern="0" spc="0" dirty="0" smtClean="0">
                <a:solidFill>
                  <a:schemeClr val="accent1"/>
                </a:solidFill>
              </a:rPr>
              <a:t>)</a:t>
            </a:r>
            <a:endParaRPr lang="fi-FI" sz="900" b="0" kern="0" spc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0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>
            <p:extLst/>
          </p:nvPr>
        </p:nvGraphicFramePr>
        <p:xfrm>
          <a:off x="1525525" y="804007"/>
          <a:ext cx="4396625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Kaavio" r:id="rId4" imgW="10096677" imgH="5095777" progId="MSGraph.Chart.8">
                  <p:embed followColorScheme="full"/>
                </p:oleObj>
              </mc:Choice>
              <mc:Fallback>
                <p:oleObj name="Kaavio" r:id="rId4" imgW="10096677" imgH="5095777" progId="MSGraph.Chart.8">
                  <p:embed followColorScheme="full"/>
                  <p:pic>
                    <p:nvPicPr>
                      <p:cNvPr id="2457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25" y="804007"/>
                        <a:ext cx="4396625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0" name="Object 6"/>
          <p:cNvGraphicFramePr>
            <a:graphicFrameLocks noChangeAspect="1"/>
          </p:cNvGraphicFramePr>
          <p:nvPr>
            <p:extLst/>
          </p:nvPr>
        </p:nvGraphicFramePr>
        <p:xfrm>
          <a:off x="1525525" y="804007"/>
          <a:ext cx="4396625" cy="305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Kaavio" r:id="rId6" imgW="10096677" imgH="5095777" progId="MSGraph.Chart.8">
                  <p:embed followColorScheme="full"/>
                </p:oleObj>
              </mc:Choice>
              <mc:Fallback>
                <p:oleObj name="Kaavio" r:id="rId6" imgW="10096677" imgH="5095777" progId="MSGraph.Chart.8">
                  <p:embed followColorScheme="full"/>
                  <p:pic>
                    <p:nvPicPr>
                      <p:cNvPr id="2458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25" y="804007"/>
                        <a:ext cx="4396625" cy="3058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8"/>
          <p:cNvGraphicFramePr>
            <a:graphicFrameLocks noChangeAspect="1"/>
          </p:cNvGraphicFramePr>
          <p:nvPr>
            <p:extLst/>
          </p:nvPr>
        </p:nvGraphicFramePr>
        <p:xfrm>
          <a:off x="899592" y="681541"/>
          <a:ext cx="5315775" cy="347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Suorakulmio 19"/>
          <p:cNvSpPr/>
          <p:nvPr/>
        </p:nvSpPr>
        <p:spPr>
          <a:xfrm>
            <a:off x="6408204" y="1366341"/>
            <a:ext cx="350994" cy="162000"/>
          </a:xfrm>
          <a:prstGeom prst="rect">
            <a:avLst/>
          </a:prstGeom>
          <a:solidFill>
            <a:srgbClr val="FF3F3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125" dirty="0">
              <a:solidFill>
                <a:srgbClr val="002E63"/>
              </a:solidFill>
            </a:endParaRPr>
          </a:p>
        </p:txBody>
      </p:sp>
      <p:sp>
        <p:nvSpPr>
          <p:cNvPr id="17" name="Alatunnisteen paikkamerkki 27"/>
          <p:cNvSpPr txBox="1">
            <a:spLocks/>
          </p:cNvSpPr>
          <p:nvPr/>
        </p:nvSpPr>
        <p:spPr>
          <a:xfrm>
            <a:off x="3970736" y="4894008"/>
            <a:ext cx="925301" cy="19883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000" kern="1200">
                <a:solidFill>
                  <a:srgbClr val="003882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sz="675" dirty="0" smtClean="0"/>
              <a:t>19.9.2017/</a:t>
            </a:r>
            <a:r>
              <a:rPr lang="en-US" sz="675" dirty="0" err="1" smtClean="0"/>
              <a:t>sl,hp</a:t>
            </a:r>
            <a:endParaRPr lang="fi-FI" sz="675" dirty="0"/>
          </a:p>
        </p:txBody>
      </p:sp>
      <p:sp>
        <p:nvSpPr>
          <p:cNvPr id="15" name="Suorakulmio 14"/>
          <p:cNvSpPr/>
          <p:nvPr/>
        </p:nvSpPr>
        <p:spPr>
          <a:xfrm>
            <a:off x="6401536" y="1773359"/>
            <a:ext cx="350994" cy="162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975" dirty="0">
              <a:solidFill>
                <a:srgbClr val="002E63"/>
              </a:solidFill>
            </a:endParaRPr>
          </a:p>
        </p:txBody>
      </p:sp>
      <p:sp>
        <p:nvSpPr>
          <p:cNvPr id="19" name="Suorakulmio 18"/>
          <p:cNvSpPr/>
          <p:nvPr/>
        </p:nvSpPr>
        <p:spPr>
          <a:xfrm>
            <a:off x="6408204" y="2940498"/>
            <a:ext cx="350994" cy="162000"/>
          </a:xfrm>
          <a:prstGeom prst="rect">
            <a:avLst/>
          </a:prstGeom>
          <a:solidFill>
            <a:srgbClr val="61ACF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75" dirty="0">
              <a:solidFill>
                <a:srgbClr val="002E63"/>
              </a:solidFill>
            </a:endParaRPr>
          </a:p>
        </p:txBody>
      </p:sp>
      <p:sp>
        <p:nvSpPr>
          <p:cNvPr id="22" name="Suorakulmio 21"/>
          <p:cNvSpPr/>
          <p:nvPr/>
        </p:nvSpPr>
        <p:spPr>
          <a:xfrm>
            <a:off x="6408204" y="1017336"/>
            <a:ext cx="350994" cy="162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125" dirty="0">
              <a:solidFill>
                <a:srgbClr val="002E63"/>
              </a:solidFill>
            </a:endParaRPr>
          </a:p>
        </p:txBody>
      </p:sp>
      <p:sp>
        <p:nvSpPr>
          <p:cNvPr id="28" name="Suorakulmio 27"/>
          <p:cNvSpPr/>
          <p:nvPr/>
        </p:nvSpPr>
        <p:spPr>
          <a:xfrm>
            <a:off x="6408204" y="2507289"/>
            <a:ext cx="350994" cy="162000"/>
          </a:xfrm>
          <a:prstGeom prst="rect">
            <a:avLst/>
          </a:prstGeom>
          <a:solidFill>
            <a:srgbClr val="DFC9EF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125" dirty="0">
              <a:solidFill>
                <a:srgbClr val="002E63"/>
              </a:solidFill>
            </a:endParaRPr>
          </a:p>
        </p:txBody>
      </p:sp>
      <p:sp>
        <p:nvSpPr>
          <p:cNvPr id="29" name="Tekstiruutu 28"/>
          <p:cNvSpPr txBox="1"/>
          <p:nvPr/>
        </p:nvSpPr>
        <p:spPr>
          <a:xfrm>
            <a:off x="6817837" y="2402326"/>
            <a:ext cx="221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sv-SE" sz="900" dirty="0"/>
              <a:t>Nedskärning </a:t>
            </a:r>
            <a:r>
              <a:rPr lang="sv-SE" sz="900" dirty="0" err="1"/>
              <a:t>pga</a:t>
            </a:r>
            <a:r>
              <a:rPr lang="sv-SE" sz="900" dirty="0"/>
              <a:t> frysning av </a:t>
            </a:r>
            <a:r>
              <a:rPr lang="sv-SE" sz="900" dirty="0" err="1"/>
              <a:t>indexförhöjningingarna</a:t>
            </a:r>
            <a:endParaRPr lang="fi-FI" sz="900" dirty="0"/>
          </a:p>
        </p:txBody>
      </p:sp>
      <p:sp>
        <p:nvSpPr>
          <p:cNvPr id="32" name="Suorakulmio 31"/>
          <p:cNvSpPr/>
          <p:nvPr/>
        </p:nvSpPr>
        <p:spPr>
          <a:xfrm>
            <a:off x="6408204" y="3315493"/>
            <a:ext cx="350994" cy="162000"/>
          </a:xfrm>
          <a:prstGeom prst="rect">
            <a:avLst/>
          </a:prstGeom>
          <a:solidFill>
            <a:srgbClr val="CA9E10"/>
          </a:solidFill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i-FI" sz="1125" dirty="0">
              <a:solidFill>
                <a:srgbClr val="002E63"/>
              </a:solidFill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611560" y="36603"/>
            <a:ext cx="77118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fi-FI" dirty="0" err="1">
                <a:solidFill>
                  <a:schemeClr val="accent1"/>
                </a:solidFill>
              </a:rPr>
              <a:t>Nedskärningarna</a:t>
            </a:r>
            <a:r>
              <a:rPr lang="fi-FI" dirty="0">
                <a:solidFill>
                  <a:schemeClr val="accent1"/>
                </a:solidFill>
              </a:rPr>
              <a:t> i </a:t>
            </a:r>
            <a:r>
              <a:rPr lang="fi-FI" b="1" dirty="0" err="1">
                <a:solidFill>
                  <a:schemeClr val="accent1"/>
                </a:solidFill>
              </a:rPr>
              <a:t>statsandelen</a:t>
            </a:r>
            <a:r>
              <a:rPr lang="fi-FI" b="1" dirty="0">
                <a:solidFill>
                  <a:schemeClr val="accent1"/>
                </a:solidFill>
              </a:rPr>
              <a:t> för </a:t>
            </a:r>
            <a:r>
              <a:rPr lang="fi-FI" b="1" dirty="0" err="1">
                <a:solidFill>
                  <a:schemeClr val="accent1"/>
                </a:solidFill>
              </a:rPr>
              <a:t>kommunal</a:t>
            </a:r>
            <a:r>
              <a:rPr lang="fi-FI" b="1" dirty="0">
                <a:solidFill>
                  <a:schemeClr val="accent1"/>
                </a:solidFill>
              </a:rPr>
              <a:t> </a:t>
            </a:r>
            <a:r>
              <a:rPr lang="fi-FI" b="1" dirty="0" err="1">
                <a:solidFill>
                  <a:schemeClr val="accent1"/>
                </a:solidFill>
              </a:rPr>
              <a:t>basservice</a:t>
            </a:r>
            <a:r>
              <a:rPr lang="fi-FI" b="1" dirty="0">
                <a:solidFill>
                  <a:schemeClr val="accent1"/>
                </a:solidFill>
              </a:rPr>
              <a:t>*</a:t>
            </a:r>
            <a:r>
              <a:rPr lang="fi-FI" dirty="0">
                <a:solidFill>
                  <a:schemeClr val="accent1"/>
                </a:solidFill>
              </a:rPr>
              <a:t> </a:t>
            </a:r>
            <a:r>
              <a:rPr lang="fi-FI" dirty="0" smtClean="0">
                <a:solidFill>
                  <a:schemeClr val="accent1"/>
                </a:solidFill>
              </a:rPr>
              <a:t>2012–2019, </a:t>
            </a:r>
            <a:r>
              <a:rPr lang="fi-FI" dirty="0" err="1">
                <a:solidFill>
                  <a:schemeClr val="accent1"/>
                </a:solidFill>
              </a:rPr>
              <a:t>mn</a:t>
            </a:r>
            <a:r>
              <a:rPr lang="fi-FI" dirty="0">
                <a:solidFill>
                  <a:schemeClr val="accent1"/>
                </a:solidFill>
              </a:rPr>
              <a:t> € </a:t>
            </a:r>
            <a:endParaRPr lang="sv-SE" dirty="0">
              <a:solidFill>
                <a:srgbClr val="0083D7"/>
              </a:solidFill>
            </a:endParaRPr>
          </a:p>
        </p:txBody>
      </p:sp>
      <p:sp>
        <p:nvSpPr>
          <p:cNvPr id="25" name="Tekstiruutu 24"/>
          <p:cNvSpPr txBox="1"/>
          <p:nvPr/>
        </p:nvSpPr>
        <p:spPr>
          <a:xfrm>
            <a:off x="539552" y="422793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75" dirty="0">
                <a:solidFill>
                  <a:srgbClr val="003882"/>
                </a:solidFill>
              </a:rPr>
              <a:t> </a:t>
            </a:r>
            <a:r>
              <a:rPr lang="fi-FI" sz="900" dirty="0">
                <a:solidFill>
                  <a:srgbClr val="003882"/>
                </a:solidFill>
              </a:rPr>
              <a:t>* </a:t>
            </a:r>
            <a:r>
              <a:rPr lang="fi-FI" sz="1000" dirty="0" err="1"/>
              <a:t>Dessutom</a:t>
            </a:r>
            <a:r>
              <a:rPr lang="fi-FI" sz="1000" dirty="0"/>
              <a:t> en </a:t>
            </a:r>
            <a:r>
              <a:rPr lang="fi-FI" sz="1000" dirty="0" err="1"/>
              <a:t>nedskärning</a:t>
            </a:r>
            <a:r>
              <a:rPr lang="fi-FI" sz="1000" dirty="0"/>
              <a:t> av </a:t>
            </a:r>
            <a:r>
              <a:rPr lang="fi-FI" sz="1000" dirty="0" err="1"/>
              <a:t>UKM:s</a:t>
            </a:r>
            <a:r>
              <a:rPr lang="fi-FI" sz="1000" dirty="0"/>
              <a:t> </a:t>
            </a:r>
            <a:r>
              <a:rPr lang="fi-FI" sz="1000" dirty="0" err="1"/>
              <a:t>statsandelsfinansiering</a:t>
            </a:r>
            <a:r>
              <a:rPr lang="fi-FI" sz="1000" dirty="0"/>
              <a:t> </a:t>
            </a:r>
            <a:r>
              <a:rPr lang="fi-FI" sz="1000" dirty="0" err="1"/>
              <a:t>med</a:t>
            </a:r>
            <a:r>
              <a:rPr lang="fi-FI" sz="1000" dirty="0"/>
              <a:t> </a:t>
            </a:r>
            <a:r>
              <a:rPr lang="fi-FI" sz="1000" dirty="0" err="1" smtClean="0"/>
              <a:t>ca</a:t>
            </a:r>
            <a:r>
              <a:rPr lang="fi-FI" sz="1000" dirty="0" smtClean="0"/>
              <a:t>. </a:t>
            </a:r>
            <a:r>
              <a:rPr lang="fi-FI" sz="1000" dirty="0"/>
              <a:t>400 </a:t>
            </a:r>
            <a:r>
              <a:rPr lang="fi-FI" sz="1000" dirty="0" err="1"/>
              <a:t>miljoner</a:t>
            </a:r>
            <a:r>
              <a:rPr lang="fi-FI" sz="1000" dirty="0"/>
              <a:t> euro </a:t>
            </a:r>
            <a:r>
              <a:rPr lang="fi-FI" sz="1000" dirty="0" err="1"/>
              <a:t>åren</a:t>
            </a:r>
            <a:r>
              <a:rPr lang="fi-FI" sz="1000" dirty="0"/>
              <a:t> 2012-2015. </a:t>
            </a:r>
          </a:p>
          <a:p>
            <a:r>
              <a:rPr lang="fi-FI" sz="1000" dirty="0"/>
              <a:t>    </a:t>
            </a:r>
            <a:r>
              <a:rPr lang="sv-FI" sz="1000" dirty="0"/>
              <a:t>Åren 2016-2019 är </a:t>
            </a:r>
            <a:r>
              <a:rPr lang="sv-FI" sz="1000" dirty="0" err="1"/>
              <a:t>UKM:s</a:t>
            </a:r>
            <a:r>
              <a:rPr lang="sv-FI" sz="1000" dirty="0"/>
              <a:t> nedskärningar uppskattningsvis över 220 miljoner euro i 2019 års nivå.</a:t>
            </a:r>
          </a:p>
        </p:txBody>
      </p:sp>
      <p:sp>
        <p:nvSpPr>
          <p:cNvPr id="26" name="Tekstiruutu 25"/>
          <p:cNvSpPr txBox="1"/>
          <p:nvPr/>
        </p:nvSpPr>
        <p:spPr>
          <a:xfrm>
            <a:off x="6820431" y="1239602"/>
            <a:ext cx="181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 err="1"/>
              <a:t>Kumulativ</a:t>
            </a:r>
            <a:r>
              <a:rPr lang="fi-FI" sz="900" dirty="0"/>
              <a:t> summa av</a:t>
            </a:r>
          </a:p>
          <a:p>
            <a:r>
              <a:rPr lang="fi-FI" sz="900" dirty="0" err="1"/>
              <a:t>tidigare</a:t>
            </a:r>
            <a:r>
              <a:rPr lang="fi-FI" sz="900" dirty="0"/>
              <a:t> </a:t>
            </a:r>
            <a:r>
              <a:rPr lang="fi-FI" sz="900" dirty="0" err="1"/>
              <a:t>nedskärningar</a:t>
            </a:r>
            <a:endParaRPr lang="fi-FI" sz="900" dirty="0"/>
          </a:p>
        </p:txBody>
      </p:sp>
      <p:sp>
        <p:nvSpPr>
          <p:cNvPr id="27" name="Tekstiruutu 26"/>
          <p:cNvSpPr txBox="1"/>
          <p:nvPr/>
        </p:nvSpPr>
        <p:spPr>
          <a:xfrm>
            <a:off x="6820431" y="915566"/>
            <a:ext cx="1815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 dirty="0"/>
              <a:t>Ny </a:t>
            </a:r>
            <a:r>
              <a:rPr lang="fi-FI" sz="900" dirty="0" err="1"/>
              <a:t>statsandelsnedskärning</a:t>
            </a:r>
            <a:endParaRPr lang="fi-FI" sz="900" dirty="0"/>
          </a:p>
          <a:p>
            <a:r>
              <a:rPr lang="fi-FI" sz="900" dirty="0"/>
              <a:t>för </a:t>
            </a:r>
            <a:r>
              <a:rPr lang="fi-FI" sz="900" dirty="0" err="1"/>
              <a:t>året</a:t>
            </a:r>
            <a:r>
              <a:rPr lang="fi-FI" sz="900" dirty="0"/>
              <a:t> i </a:t>
            </a:r>
            <a:r>
              <a:rPr lang="fi-FI" sz="900" dirty="0" err="1"/>
              <a:t>fråga</a:t>
            </a:r>
            <a:endParaRPr lang="fi-FI" sz="900" dirty="0"/>
          </a:p>
        </p:txBody>
      </p:sp>
      <p:sp>
        <p:nvSpPr>
          <p:cNvPr id="30" name="Tekstiruutu 29"/>
          <p:cNvSpPr txBox="1"/>
          <p:nvPr/>
        </p:nvSpPr>
        <p:spPr>
          <a:xfrm>
            <a:off x="6804248" y="1581493"/>
            <a:ext cx="216024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900" dirty="0" err="1"/>
              <a:t>Nyttan</a:t>
            </a:r>
            <a:r>
              <a:rPr lang="fi-FI" sz="900" dirty="0"/>
              <a:t> av </a:t>
            </a:r>
            <a:r>
              <a:rPr lang="fi-FI" sz="900" dirty="0" err="1"/>
              <a:t>avgiftshöjningar</a:t>
            </a:r>
            <a:r>
              <a:rPr lang="fi-FI" sz="900" dirty="0"/>
              <a:t> </a:t>
            </a:r>
          </a:p>
          <a:p>
            <a:pPr algn="l"/>
            <a:r>
              <a:rPr lang="fi-FI" sz="900" dirty="0" err="1"/>
              <a:t>inom</a:t>
            </a:r>
            <a:r>
              <a:rPr lang="fi-FI" sz="900" dirty="0"/>
              <a:t> social- </a:t>
            </a:r>
            <a:r>
              <a:rPr lang="fi-FI" sz="900" dirty="0" err="1"/>
              <a:t>och</a:t>
            </a:r>
            <a:r>
              <a:rPr lang="fi-FI" sz="900" dirty="0"/>
              <a:t> </a:t>
            </a:r>
            <a:r>
              <a:rPr lang="fi-FI" sz="900" dirty="0" err="1"/>
              <a:t>hälsovården</a:t>
            </a:r>
            <a:endParaRPr lang="fi-FI" sz="900" dirty="0"/>
          </a:p>
          <a:p>
            <a:pPr algn="l"/>
            <a:r>
              <a:rPr lang="fi-FI" sz="900" dirty="0"/>
              <a:t> (40 mn €) </a:t>
            </a:r>
            <a:r>
              <a:rPr lang="fi-FI" sz="900" dirty="0" err="1"/>
              <a:t>fråntas</a:t>
            </a:r>
            <a:r>
              <a:rPr lang="fi-FI" sz="900" dirty="0"/>
              <a:t> </a:t>
            </a:r>
          </a:p>
          <a:p>
            <a:pPr algn="l"/>
            <a:r>
              <a:rPr lang="fi-FI" sz="900" dirty="0" err="1"/>
              <a:t>kommunerna</a:t>
            </a:r>
            <a:r>
              <a:rPr lang="fi-FI" sz="900" dirty="0"/>
              <a:t> </a:t>
            </a:r>
            <a:r>
              <a:rPr lang="fi-FI" sz="900" dirty="0" err="1" smtClean="0"/>
              <a:t>genom</a:t>
            </a:r>
            <a:r>
              <a:rPr lang="fi-FI" sz="900" dirty="0"/>
              <a:t> </a:t>
            </a:r>
            <a:r>
              <a:rPr lang="fi-FI" sz="900" dirty="0" err="1" smtClean="0"/>
              <a:t>minskade</a:t>
            </a:r>
            <a:r>
              <a:rPr lang="fi-FI" sz="900" dirty="0" smtClean="0"/>
              <a:t> </a:t>
            </a:r>
            <a:r>
              <a:rPr lang="fi-FI" sz="900" dirty="0" err="1"/>
              <a:t>statsandelar</a:t>
            </a:r>
            <a:r>
              <a:rPr lang="fi-FI" sz="900" dirty="0"/>
              <a:t>.</a:t>
            </a:r>
            <a:endParaRPr lang="sv-SE" sz="900" dirty="0"/>
          </a:p>
        </p:txBody>
      </p:sp>
      <p:sp>
        <p:nvSpPr>
          <p:cNvPr id="31" name="Tekstiruutu 30"/>
          <p:cNvSpPr txBox="1"/>
          <p:nvPr/>
        </p:nvSpPr>
        <p:spPr>
          <a:xfrm>
            <a:off x="6787671" y="2850490"/>
            <a:ext cx="1960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err="1"/>
              <a:t>Indexbundna</a:t>
            </a:r>
            <a:r>
              <a:rPr lang="fi-FI" sz="900" dirty="0"/>
              <a:t> </a:t>
            </a:r>
            <a:r>
              <a:rPr lang="fi-FI" sz="900" dirty="0" err="1"/>
              <a:t>utgifter</a:t>
            </a:r>
            <a:r>
              <a:rPr lang="fi-FI" sz="900" dirty="0"/>
              <a:t> </a:t>
            </a:r>
            <a:r>
              <a:rPr lang="fi-FI" sz="900" dirty="0" err="1"/>
              <a:t>nedkärs</a:t>
            </a:r>
            <a:r>
              <a:rPr lang="fi-FI" sz="900" dirty="0"/>
              <a:t> </a:t>
            </a:r>
          </a:p>
          <a:p>
            <a:r>
              <a:rPr lang="fi-FI" sz="900" dirty="0" err="1"/>
              <a:t>med</a:t>
            </a:r>
            <a:r>
              <a:rPr lang="fi-FI" sz="900" dirty="0"/>
              <a:t> 75 </a:t>
            </a:r>
            <a:r>
              <a:rPr lang="fi-FI" sz="900" dirty="0" err="1"/>
              <a:t>mn</a:t>
            </a:r>
            <a:r>
              <a:rPr lang="fi-FI" sz="900" dirty="0"/>
              <a:t> € </a:t>
            </a:r>
            <a:endParaRPr lang="fi-FI" sz="900" dirty="0">
              <a:solidFill>
                <a:srgbClr val="003882"/>
              </a:solidFill>
            </a:endParaRPr>
          </a:p>
        </p:txBody>
      </p:sp>
      <p:sp>
        <p:nvSpPr>
          <p:cNvPr id="35" name="Tekstiruutu 34"/>
          <p:cNvSpPr txBox="1"/>
          <p:nvPr/>
        </p:nvSpPr>
        <p:spPr>
          <a:xfrm>
            <a:off x="6804248" y="3219822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900" dirty="0" err="1">
                <a:solidFill>
                  <a:srgbClr val="003882"/>
                </a:solidFill>
              </a:rPr>
              <a:t>Nedskärning</a:t>
            </a:r>
            <a:r>
              <a:rPr lang="fi-FI" sz="900" dirty="0">
                <a:solidFill>
                  <a:srgbClr val="003882"/>
                </a:solidFill>
              </a:rPr>
              <a:t> </a:t>
            </a:r>
            <a:r>
              <a:rPr lang="fi-FI" sz="900" dirty="0" err="1">
                <a:solidFill>
                  <a:srgbClr val="003882"/>
                </a:solidFill>
              </a:rPr>
              <a:t>pga</a:t>
            </a:r>
            <a:r>
              <a:rPr lang="fi-FI" sz="900" dirty="0">
                <a:solidFill>
                  <a:srgbClr val="003882"/>
                </a:solidFill>
              </a:rPr>
              <a:t> av </a:t>
            </a:r>
            <a:r>
              <a:rPr lang="fi-FI" sz="900" dirty="0"/>
              <a:t>”</a:t>
            </a:r>
            <a:r>
              <a:rPr lang="fi-FI" sz="900" dirty="0" err="1"/>
              <a:t>kiky</a:t>
            </a:r>
            <a:r>
              <a:rPr lang="fi-FI" sz="900" dirty="0" smtClean="0"/>
              <a:t>” </a:t>
            </a:r>
            <a:endParaRPr lang="fi-FI" sz="900" dirty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900" dirty="0" smtClean="0"/>
              <a:t>+ </a:t>
            </a:r>
            <a:r>
              <a:rPr lang="fi-FI" sz="900" dirty="0" smtClean="0">
                <a:solidFill>
                  <a:srgbClr val="003882"/>
                </a:solidFill>
              </a:rPr>
              <a:t>”</a:t>
            </a:r>
            <a:r>
              <a:rPr lang="fi-FI" sz="900" dirty="0">
                <a:solidFill>
                  <a:srgbClr val="003882"/>
                </a:solidFill>
              </a:rPr>
              <a:t>Lex Lindström” </a:t>
            </a:r>
          </a:p>
        </p:txBody>
      </p:sp>
    </p:spTree>
    <p:extLst>
      <p:ext uri="{BB962C8B-B14F-4D97-AF65-F5344CB8AC3E}">
        <p14:creationId xmlns:p14="http://schemas.microsoft.com/office/powerpoint/2010/main" val="111245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latunnisteen paikkamerkki 16"/>
          <p:cNvSpPr>
            <a:spLocks noGrp="1"/>
          </p:cNvSpPr>
          <p:nvPr>
            <p:ph type="ftr" sz="quarter" idx="4294967295"/>
          </p:nvPr>
        </p:nvSpPr>
        <p:spPr>
          <a:xfrm>
            <a:off x="3779912" y="4959252"/>
            <a:ext cx="1341746" cy="198835"/>
          </a:xfrm>
        </p:spPr>
        <p:txBody>
          <a:bodyPr/>
          <a:lstStyle/>
          <a:p>
            <a:pPr>
              <a:defRPr/>
            </a:pPr>
            <a:r>
              <a:rPr lang="en-US" sz="675" smtClean="0"/>
              <a:t>19.9.2017/hp</a:t>
            </a:r>
            <a:endParaRPr lang="fi-FI" sz="675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71600" y="51470"/>
            <a:ext cx="7188968" cy="537314"/>
          </a:xfrm>
          <a:prstGeom prst="rect">
            <a:avLst/>
          </a:prstGeom>
        </p:spPr>
        <p:txBody>
          <a:bodyPr vert="horz" lIns="0" tIns="45720" rIns="0" bIns="45720" rtlCol="0" anchor="b">
            <a:normAutofit fontScale="90000" lnSpcReduction="10000"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 b="1" kern="1600" spc="-30">
                <a:solidFill>
                  <a:srgbClr val="002E63"/>
                </a:solidFill>
                <a:latin typeface="Verdana"/>
                <a:ea typeface="Verdana" pitchFamily="34" charset="0"/>
                <a:cs typeface="Verdana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2E6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fi-FI" sz="2000" kern="0" spc="0" dirty="0" err="1" smtClean="0">
                <a:solidFill>
                  <a:sysClr val="windowText" lastClr="000000"/>
                </a:solidFill>
                <a:ea typeface="+mj-ea"/>
              </a:rPr>
              <a:t>Kommunernas</a:t>
            </a:r>
            <a:r>
              <a:rPr lang="fi-FI" sz="2000" kern="0" spc="0" dirty="0" smtClean="0">
                <a:solidFill>
                  <a:sysClr val="windowText" lastClr="000000"/>
                </a:solidFill>
                <a:ea typeface="+mj-ea"/>
              </a:rPr>
              <a:t> </a:t>
            </a:r>
            <a:r>
              <a:rPr lang="fi-FI" sz="2000" kern="0" spc="0" dirty="0" err="1" smtClean="0">
                <a:solidFill>
                  <a:sysClr val="windowText" lastClr="000000"/>
                </a:solidFill>
                <a:ea typeface="+mj-ea"/>
              </a:rPr>
              <a:t>och</a:t>
            </a:r>
            <a:r>
              <a:rPr lang="fi-FI" sz="2000" kern="0" spc="0" dirty="0" smtClean="0">
                <a:solidFill>
                  <a:sysClr val="windowText" lastClr="000000"/>
                </a:solidFill>
                <a:ea typeface="+mj-ea"/>
              </a:rPr>
              <a:t> </a:t>
            </a:r>
            <a:r>
              <a:rPr lang="fi-FI" sz="2000" kern="0" spc="0" dirty="0" err="1" smtClean="0">
                <a:solidFill>
                  <a:sysClr val="windowText" lastClr="000000"/>
                </a:solidFill>
                <a:ea typeface="+mj-ea"/>
              </a:rPr>
              <a:t>samkommunernas</a:t>
            </a:r>
            <a:r>
              <a:rPr lang="fi-FI" sz="2000" kern="0" spc="0" dirty="0" smtClean="0">
                <a:solidFill>
                  <a:sysClr val="windowText" lastClr="000000"/>
                </a:solidFill>
                <a:ea typeface="+mj-ea"/>
              </a:rPr>
              <a:t> ekonomi, md €</a:t>
            </a:r>
            <a:br>
              <a:rPr lang="fi-FI" sz="2000" kern="0" spc="0" dirty="0" smtClean="0">
                <a:solidFill>
                  <a:sysClr val="windowText" lastClr="000000"/>
                </a:solidFill>
                <a:ea typeface="+mj-ea"/>
              </a:rPr>
            </a:br>
            <a:r>
              <a:rPr lang="sv-SE" sz="1600" b="0" dirty="0" smtClean="0">
                <a:solidFill>
                  <a:srgbClr val="FF0000"/>
                </a:solidFill>
              </a:rPr>
              <a:t>(uppskattningar enligt hållbarhetsberäkningen)</a:t>
            </a:r>
            <a:endParaRPr lang="sv-SE" sz="1600" b="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8826005"/>
              </p:ext>
            </p:extLst>
          </p:nvPr>
        </p:nvGraphicFramePr>
        <p:xfrm>
          <a:off x="815390" y="588784"/>
          <a:ext cx="7789058" cy="331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10256591" imgH="4419804" progId="Excel.Sheet.12">
                  <p:embed/>
                </p:oleObj>
              </mc:Choice>
              <mc:Fallback>
                <p:oleObj name="Worksheet" r:id="rId3" imgW="10256591" imgH="441980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390" y="588784"/>
                        <a:ext cx="7789058" cy="331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2015–2016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714219" y="3939902"/>
            <a:ext cx="8106253" cy="3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marL="228600" indent="-228600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sv-SE" sz="900" kern="0" dirty="0" smtClean="0">
                <a:cs typeface="+mn-cs"/>
              </a:rPr>
              <a:t>Fastän </a:t>
            </a:r>
            <a:r>
              <a:rPr lang="sv-SE" sz="900" kern="0" dirty="0">
                <a:cs typeface="+mn-cs"/>
              </a:rPr>
              <a:t>skattesatserna och </a:t>
            </a:r>
            <a:r>
              <a:rPr lang="sv-SE" sz="900" kern="0" dirty="0" err="1">
                <a:cs typeface="+mn-cs"/>
              </a:rPr>
              <a:t>samfundskattens</a:t>
            </a:r>
            <a:r>
              <a:rPr lang="sv-SE" sz="900" kern="0" dirty="0">
                <a:cs typeface="+mn-cs"/>
              </a:rPr>
              <a:t> fördelningsandel nedskärs, förbättras trots allt ekonomin år </a:t>
            </a:r>
            <a:r>
              <a:rPr lang="sv-SE" sz="900" kern="0" dirty="0" smtClean="0">
                <a:cs typeface="+mn-cs"/>
              </a:rPr>
              <a:t>2020. Det </a:t>
            </a:r>
            <a:r>
              <a:rPr lang="sv-SE" sz="900" kern="0" dirty="0">
                <a:cs typeface="+mn-cs"/>
              </a:rPr>
              <a:t>beror på att det till </a:t>
            </a:r>
            <a:r>
              <a:rPr lang="sv-SE" sz="900" kern="0" dirty="0" smtClean="0">
                <a:cs typeface="+mn-cs"/>
              </a:rPr>
              <a:t>kommunerna </a:t>
            </a:r>
            <a:r>
              <a:rPr lang="sv-SE" sz="900" kern="0" dirty="0">
                <a:cs typeface="+mn-cs"/>
              </a:rPr>
              <a:t>ännu redovisas skatter från tidigare skatteår där högre skattesatser och fördelningsandelar </a:t>
            </a:r>
            <a:r>
              <a:rPr lang="sv-SE" sz="900" kern="0" dirty="0" smtClean="0">
                <a:cs typeface="+mn-cs"/>
              </a:rPr>
              <a:t>tillämpats</a:t>
            </a:r>
            <a:r>
              <a:rPr lang="sv-SE" sz="900" kern="0" dirty="0">
                <a:cs typeface="+mn-cs"/>
              </a:rPr>
              <a:t>. </a:t>
            </a:r>
            <a:endParaRPr lang="fi-FI" sz="900" kern="0" dirty="0">
              <a:cs typeface="+mn-cs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683568" y="4274929"/>
            <a:ext cx="7147611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kern="0" dirty="0" smtClean="0"/>
              <a:t> </a:t>
            </a:r>
            <a:r>
              <a:rPr lang="fi-FI" sz="900" kern="0" dirty="0"/>
              <a:t>2</a:t>
            </a:r>
            <a:r>
              <a:rPr lang="fi-FI" sz="900" kern="0" dirty="0" smtClean="0"/>
              <a:t>)  </a:t>
            </a:r>
            <a:r>
              <a:rPr lang="fi-FI" sz="900" kern="0" dirty="0"/>
              <a:t>Finansieringsresultat = </a:t>
            </a:r>
            <a:r>
              <a:rPr lang="fi-FI" sz="900" kern="0" dirty="0" err="1" smtClean="0"/>
              <a:t>Verksamhetens</a:t>
            </a:r>
            <a:r>
              <a:rPr lang="fi-FI" sz="900" kern="0" dirty="0" smtClean="0"/>
              <a:t> </a:t>
            </a:r>
            <a:r>
              <a:rPr lang="fi-FI" sz="900" kern="0" dirty="0" err="1" smtClean="0"/>
              <a:t>och</a:t>
            </a:r>
            <a:r>
              <a:rPr lang="fi-FI" sz="900" kern="0" dirty="0" smtClean="0"/>
              <a:t> </a:t>
            </a:r>
            <a:r>
              <a:rPr lang="fi-FI" sz="900" kern="0" dirty="0" err="1" smtClean="0"/>
              <a:t>investeringarnas</a:t>
            </a:r>
            <a:r>
              <a:rPr lang="fi-FI" sz="900" kern="0" dirty="0" smtClean="0"/>
              <a:t> </a:t>
            </a:r>
            <a:r>
              <a:rPr lang="fi-FI" sz="900" kern="0" dirty="0" err="1" smtClean="0"/>
              <a:t>kassaflöde</a:t>
            </a:r>
            <a:r>
              <a:rPr lang="fi-FI" sz="900" kern="0" dirty="0" smtClean="0"/>
              <a:t> = </a:t>
            </a:r>
            <a:r>
              <a:rPr lang="fi-FI" sz="900" kern="0" dirty="0" err="1" smtClean="0"/>
              <a:t>Internt</a:t>
            </a:r>
            <a:r>
              <a:rPr lang="fi-FI" sz="900" kern="0" dirty="0" smtClean="0"/>
              <a:t> </a:t>
            </a:r>
            <a:r>
              <a:rPr lang="fi-FI" sz="900" kern="0" dirty="0"/>
              <a:t>tillförda medel + investeringar, netto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kern="0" dirty="0" smtClean="0"/>
              <a:t>      </a:t>
            </a:r>
            <a:r>
              <a:rPr lang="fi-FI" sz="900" kern="0" dirty="0"/>
              <a:t>Internt tillförda medel = Årsbidrag + extraordinära poster, netto + </a:t>
            </a:r>
            <a:r>
              <a:rPr lang="fi-FI" sz="900" kern="0" dirty="0" err="1" smtClean="0"/>
              <a:t>rättelseposter</a:t>
            </a:r>
            <a:r>
              <a:rPr lang="fi-FI" sz="900" kern="0" dirty="0" smtClean="0"/>
              <a:t> </a:t>
            </a:r>
            <a:r>
              <a:rPr lang="fi-FI" sz="900" kern="0" dirty="0"/>
              <a:t>till internt tillförda medel.</a:t>
            </a:r>
          </a:p>
        </p:txBody>
      </p:sp>
    </p:spTree>
    <p:extLst>
      <p:ext uri="{BB962C8B-B14F-4D97-AF65-F5344CB8AC3E}">
        <p14:creationId xmlns:p14="http://schemas.microsoft.com/office/powerpoint/2010/main" val="122510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327035"/>
              </p:ext>
            </p:extLst>
          </p:nvPr>
        </p:nvGraphicFramePr>
        <p:xfrm>
          <a:off x="791580" y="771550"/>
          <a:ext cx="7830870" cy="320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Alatunnisteen paikkamerkki 5"/>
          <p:cNvSpPr>
            <a:spLocks noGrp="1"/>
          </p:cNvSpPr>
          <p:nvPr>
            <p:ph type="ftr" sz="quarter" idx="4294967295"/>
          </p:nvPr>
        </p:nvSpPr>
        <p:spPr>
          <a:xfrm>
            <a:off x="3743311" y="4908617"/>
            <a:ext cx="963704" cy="233019"/>
          </a:xfrm>
        </p:spPr>
        <p:txBody>
          <a:bodyPr/>
          <a:lstStyle/>
          <a:p>
            <a:pPr>
              <a:defRPr/>
            </a:pPr>
            <a:r>
              <a:rPr lang="en-US" sz="675" smtClean="0"/>
              <a:t>19.9.2017/hp</a:t>
            </a:r>
            <a:endParaRPr lang="fi-FI" sz="675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4624"/>
            <a:ext cx="8785225" cy="798934"/>
          </a:xfrm>
        </p:spPr>
        <p:txBody>
          <a:bodyPr>
            <a:normAutofit fontScale="90000"/>
          </a:bodyPr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000" b="0" kern="0" spc="0" dirty="0">
                <a:solidFill>
                  <a:sysClr val="windowText" lastClr="000000"/>
                </a:solidFill>
              </a:rPr>
              <a:t>Den kommunala sektorns årsbidrag, avskrivningar och investeringar</a:t>
            </a:r>
            <a:r>
              <a:rPr lang="sv-SE" sz="2000" b="0" kern="0" spc="0" baseline="30000" dirty="0">
                <a:solidFill>
                  <a:sysClr val="windowText" lastClr="000000"/>
                </a:solidFill>
              </a:rPr>
              <a:t>1)</a:t>
            </a:r>
            <a:r>
              <a:rPr lang="sv-SE" sz="2000" b="0" kern="0" spc="0" dirty="0">
                <a:solidFill>
                  <a:sysClr val="windowText" lastClr="000000"/>
                </a:solidFill>
              </a:rPr>
              <a:t> </a:t>
            </a:r>
            <a:r>
              <a:rPr lang="sv-SE" sz="2000" b="0" kern="0" spc="0" dirty="0" smtClean="0">
                <a:solidFill>
                  <a:sysClr val="windowText" lastClr="000000"/>
                </a:solidFill>
              </a:rPr>
              <a:t>1991–2021, </a:t>
            </a:r>
            <a:r>
              <a:rPr lang="sv-SE" sz="2000" b="0" kern="0" spc="0" dirty="0">
                <a:solidFill>
                  <a:sysClr val="windowText" lastClr="000000"/>
                </a:solidFill>
              </a:rPr>
              <a:t>md </a:t>
            </a:r>
            <a:r>
              <a:rPr lang="sv-SE" sz="2000" b="0" kern="0" spc="0" dirty="0" smtClean="0">
                <a:solidFill>
                  <a:sysClr val="windowText" lastClr="000000"/>
                </a:solidFill>
              </a:rPr>
              <a:t>€</a:t>
            </a:r>
            <a:br>
              <a:rPr lang="sv-SE" sz="2000" b="0" kern="0" spc="0" dirty="0" smtClean="0">
                <a:solidFill>
                  <a:sysClr val="windowText" lastClr="000000"/>
                </a:solidFill>
              </a:rPr>
            </a:br>
            <a:r>
              <a:rPr lang="sv-SE" sz="1600" b="0" dirty="0">
                <a:solidFill>
                  <a:srgbClr val="FF0000"/>
                </a:solidFill>
              </a:rPr>
              <a:t>(uppskattningar enligt hållbarhetsberäkningen)</a:t>
            </a:r>
            <a:endParaRPr lang="fi-FI" sz="1600" b="0" kern="0" spc="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1991–2016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2" name="Text Box 59"/>
          <p:cNvSpPr txBox="1">
            <a:spLocks noChangeArrowheads="1"/>
          </p:cNvSpPr>
          <p:nvPr/>
        </p:nvSpPr>
        <p:spPr bwMode="auto">
          <a:xfrm>
            <a:off x="1187624" y="4330459"/>
            <a:ext cx="7200501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SE" sz="900" kern="0" dirty="0">
                <a:cs typeface="+mn-cs"/>
              </a:rPr>
              <a:t>Det förbättrade årsbidraget år </a:t>
            </a:r>
            <a:r>
              <a:rPr lang="sv-SE" sz="900" kern="0" dirty="0" smtClean="0">
                <a:cs typeface="+mn-cs"/>
              </a:rPr>
              <a:t>2020 </a:t>
            </a:r>
            <a:r>
              <a:rPr lang="sv-SE" sz="900" kern="0" dirty="0">
                <a:cs typeface="+mn-cs"/>
              </a:rPr>
              <a:t>beror på att det till kommunerna ännu redovisas skatter från tidigare skatteår där högre skattesatser och fördelningsandelar </a:t>
            </a:r>
            <a:r>
              <a:rPr lang="sv-SE" sz="900" kern="0" dirty="0" smtClean="0">
                <a:cs typeface="+mn-cs"/>
              </a:rPr>
              <a:t>tillämpats</a:t>
            </a:r>
            <a:r>
              <a:rPr lang="sv-SE" sz="900" kern="0" dirty="0">
                <a:cs typeface="+mn-cs"/>
              </a:rPr>
              <a:t>. </a:t>
            </a:r>
            <a:endParaRPr lang="fi-FI" sz="900" kern="0" dirty="0">
              <a:cs typeface="+mn-cs"/>
            </a:endParaRPr>
          </a:p>
        </p:txBody>
      </p:sp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1043608" y="4011910"/>
            <a:ext cx="7200800" cy="3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900" kern="0" dirty="0" smtClean="0"/>
              <a:t> 1) Investeringar, netto  = </a:t>
            </a:r>
            <a:r>
              <a:rPr lang="fi-FI" sz="900" kern="0" dirty="0"/>
              <a:t>Investeringsutgifter – finansieringsandelar – </a:t>
            </a:r>
            <a:r>
              <a:rPr lang="fi-FI" sz="900" kern="0" dirty="0" err="1" smtClean="0"/>
              <a:t>inkomster</a:t>
            </a:r>
            <a:r>
              <a:rPr lang="fi-FI" sz="900" kern="0" dirty="0" smtClean="0"/>
              <a:t> </a:t>
            </a:r>
            <a:r>
              <a:rPr lang="fi-FI" sz="900" kern="0" dirty="0" err="1" smtClean="0"/>
              <a:t>från</a:t>
            </a:r>
            <a:r>
              <a:rPr lang="fi-FI" sz="900" kern="0" dirty="0" smtClean="0"/>
              <a:t> </a:t>
            </a:r>
            <a:r>
              <a:rPr lang="fi-FI" sz="900" kern="0" dirty="0" err="1" smtClean="0"/>
              <a:t>försäljning</a:t>
            </a:r>
            <a:r>
              <a:rPr lang="fi-FI" sz="900" kern="0" dirty="0" smtClean="0"/>
              <a:t> av </a:t>
            </a:r>
            <a:r>
              <a:rPr lang="fi-FI" sz="900" kern="0" dirty="0" err="1" smtClean="0"/>
              <a:t>anläggningstillgångar</a:t>
            </a:r>
            <a:r>
              <a:rPr lang="fi-FI" sz="900" kern="0" dirty="0" smtClean="0"/>
              <a:t>.</a:t>
            </a:r>
          </a:p>
          <a:p>
            <a:pPr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v-FI" sz="900" kern="0" dirty="0" smtClean="0"/>
              <a:t>     Bolagiserandet </a:t>
            </a:r>
            <a:r>
              <a:rPr lang="sv-FI" sz="900" kern="0" dirty="0"/>
              <a:t>av de kommunala affärsverken inverkar </a:t>
            </a:r>
            <a:r>
              <a:rPr lang="sv-FI" sz="900" kern="0" dirty="0" smtClean="0"/>
              <a:t>på nettoinvesteringarnas </a:t>
            </a:r>
            <a:r>
              <a:rPr lang="sv-FI" sz="900" kern="0" dirty="0"/>
              <a:t>nivå år 2014</a:t>
            </a:r>
          </a:p>
        </p:txBody>
      </p:sp>
    </p:spTree>
    <p:extLst>
      <p:ext uri="{BB962C8B-B14F-4D97-AF65-F5344CB8AC3E}">
        <p14:creationId xmlns:p14="http://schemas.microsoft.com/office/powerpoint/2010/main" val="9982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617714"/>
              </p:ext>
            </p:extLst>
          </p:nvPr>
        </p:nvGraphicFramePr>
        <p:xfrm>
          <a:off x="827584" y="465517"/>
          <a:ext cx="7632847" cy="3402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3712704" y="4919731"/>
            <a:ext cx="1350705" cy="214153"/>
          </a:xfrm>
        </p:spPr>
        <p:txBody>
          <a:bodyPr/>
          <a:lstStyle/>
          <a:p>
            <a:pPr>
              <a:defRPr/>
            </a:pPr>
            <a:r>
              <a:rPr lang="en-US" sz="675" dirty="0" smtClean="0"/>
              <a:t>19.9.2017/</a:t>
            </a:r>
            <a:r>
              <a:rPr lang="en-US" sz="675" dirty="0" err="1" smtClean="0"/>
              <a:t>hp</a:t>
            </a:r>
            <a:endParaRPr lang="fi-FI" sz="675" dirty="0"/>
          </a:p>
        </p:txBody>
      </p:sp>
      <p:cxnSp>
        <p:nvCxnSpPr>
          <p:cNvPr id="10" name="Suora nuoliyhdysviiva 9"/>
          <p:cNvCxnSpPr/>
          <p:nvPr/>
        </p:nvCxnSpPr>
        <p:spPr>
          <a:xfrm>
            <a:off x="5614124" y="1305021"/>
            <a:ext cx="324036" cy="972000"/>
          </a:xfrm>
          <a:prstGeom prst="straightConnector1">
            <a:avLst/>
          </a:prstGeom>
          <a:ln w="952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uora nuoliyhdysviiva 11"/>
          <p:cNvCxnSpPr/>
          <p:nvPr/>
        </p:nvCxnSpPr>
        <p:spPr>
          <a:xfrm>
            <a:off x="4572000" y="1280252"/>
            <a:ext cx="324036" cy="1152000"/>
          </a:xfrm>
          <a:prstGeom prst="straightConnector1">
            <a:avLst/>
          </a:prstGeom>
          <a:ln w="9525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5962374" y="4770829"/>
            <a:ext cx="3240360" cy="372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1pPr>
            <a:lvl2pPr marL="742950" indent="-28575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2pPr>
            <a:lvl3pPr marL="11430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3pPr>
            <a:lvl4pPr marL="16002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4pPr>
            <a:lvl5pPr marL="2057400" indent="-228600" eaLnBrk="0" hangingPunct="0">
              <a:defRPr sz="1000">
                <a:solidFill>
                  <a:srgbClr val="003882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rgbClr val="003882"/>
                </a:solidFill>
                <a:latin typeface="Verdana" pitchFamily="34" charset="0"/>
              </a:defRPr>
            </a:lvl9pPr>
          </a:lstStyle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Källa: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1997–2016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Statistikcentralen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. 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Uppskattningarna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för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åren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2017–2021 </a:t>
            </a:r>
            <a:r>
              <a:rPr lang="fi-FI" sz="800" kern="0" dirty="0" err="1" smtClean="0">
                <a:solidFill>
                  <a:srgbClr val="002E63"/>
                </a:solidFill>
                <a:cs typeface="+mn-cs"/>
              </a:rPr>
              <a:t>enligt</a:t>
            </a:r>
            <a:r>
              <a:rPr lang="fi-FI" sz="800" kern="0" dirty="0" smtClean="0">
                <a:solidFill>
                  <a:srgbClr val="002E63"/>
                </a:solidFill>
                <a:cs typeface="+mn-cs"/>
              </a:rPr>
              <a:t> FM 19.9 2017</a:t>
            </a:r>
            <a:endParaRPr lang="fi-FI" sz="800" kern="0" dirty="0" smtClean="0">
              <a:solidFill>
                <a:srgbClr val="F91334"/>
              </a:solidFill>
              <a:cs typeface="+mn-cs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431799" y="51470"/>
            <a:ext cx="8748713" cy="730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2C54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2C54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sv-SE" dirty="0">
                <a:solidFill>
                  <a:srgbClr val="002E63"/>
                </a:solidFill>
              </a:rPr>
              <a:t>Kommunsektorns årsbidrag </a:t>
            </a:r>
            <a:r>
              <a:rPr lang="sv-SE" dirty="0" smtClean="0">
                <a:solidFill>
                  <a:srgbClr val="002E63"/>
                </a:solidFill>
              </a:rPr>
              <a:t>och </a:t>
            </a:r>
            <a:r>
              <a:rPr lang="sv-SE" dirty="0">
                <a:solidFill>
                  <a:srgbClr val="002E63"/>
                </a:solidFill>
              </a:rPr>
              <a:t>räkenskapsperiodens </a:t>
            </a:r>
            <a:r>
              <a:rPr lang="sv-SE" dirty="0" smtClean="0">
                <a:solidFill>
                  <a:srgbClr val="002E63"/>
                </a:solidFill>
              </a:rPr>
              <a:t>resultat </a:t>
            </a:r>
          </a:p>
          <a:p>
            <a:pPr algn="ctr">
              <a:lnSpc>
                <a:spcPct val="95000"/>
              </a:lnSpc>
            </a:pPr>
            <a:r>
              <a:rPr lang="sv-SE" dirty="0" smtClean="0">
                <a:solidFill>
                  <a:srgbClr val="002E63"/>
                </a:solidFill>
              </a:rPr>
              <a:t>åren 1997–2021, md € </a:t>
            </a:r>
          </a:p>
          <a:p>
            <a:pPr algn="ctr">
              <a:lnSpc>
                <a:spcPct val="95000"/>
              </a:lnSpc>
            </a:pPr>
            <a:r>
              <a:rPr lang="sv-SE" sz="1400" dirty="0" smtClean="0">
                <a:solidFill>
                  <a:srgbClr val="FF0000"/>
                </a:solidFill>
              </a:rPr>
              <a:t>(uppskattningar enligt hållbarhetsberäkningen)</a:t>
            </a:r>
            <a:endParaRPr lang="sv-SE" sz="1400" dirty="0">
              <a:solidFill>
                <a:srgbClr val="FF0000"/>
              </a:solidFill>
            </a:endParaRPr>
          </a:p>
        </p:txBody>
      </p:sp>
      <p:sp>
        <p:nvSpPr>
          <p:cNvPr id="14" name="Tekstiruutu 13"/>
          <p:cNvSpPr txBox="1"/>
          <p:nvPr/>
        </p:nvSpPr>
        <p:spPr>
          <a:xfrm>
            <a:off x="4932040" y="875496"/>
            <a:ext cx="1074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err="1"/>
              <a:t>Bolagisering</a:t>
            </a:r>
            <a:r>
              <a:rPr lang="fi-FI" sz="900" dirty="0"/>
              <a:t> </a:t>
            </a:r>
            <a:r>
              <a:rPr lang="fi-FI" sz="900" dirty="0" smtClean="0"/>
              <a:t>av</a:t>
            </a:r>
          </a:p>
          <a:p>
            <a:r>
              <a:rPr lang="fi-FI" sz="900" dirty="0" smtClean="0"/>
              <a:t> </a:t>
            </a:r>
            <a:r>
              <a:rPr lang="fi-FI" sz="900" dirty="0" err="1"/>
              <a:t>affärsverk</a:t>
            </a:r>
            <a:endParaRPr lang="fi-FI" sz="9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3635896" y="1029385"/>
            <a:ext cx="12105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00" dirty="0" err="1"/>
              <a:t>Bildandet</a:t>
            </a:r>
            <a:r>
              <a:rPr lang="fi-FI" sz="900" dirty="0"/>
              <a:t> av HRM</a:t>
            </a:r>
          </a:p>
        </p:txBody>
      </p:sp>
      <p:sp>
        <p:nvSpPr>
          <p:cNvPr id="16" name="Suorakulmio 15"/>
          <p:cNvSpPr/>
          <p:nvPr/>
        </p:nvSpPr>
        <p:spPr>
          <a:xfrm>
            <a:off x="287524" y="3867894"/>
            <a:ext cx="856895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900" dirty="0" smtClean="0"/>
              <a:t> </a:t>
            </a:r>
            <a:r>
              <a:rPr lang="sv-SE" sz="900" dirty="0" smtClean="0">
                <a:solidFill>
                  <a:srgbClr val="002E63"/>
                </a:solidFill>
              </a:rPr>
              <a:t>År 2010 innehåller räkenskapsperiodens resultat den bokföringsmässiga försäljningsvinst på cirka 0,95 miljard euro som kommunerna i huvudstadsregionen fick då samkommunen Helsingforsregionens miljötjänster (HRM) bildades.</a:t>
            </a:r>
          </a:p>
          <a:p>
            <a:r>
              <a:rPr lang="sv-SE" sz="900" dirty="0">
                <a:solidFill>
                  <a:srgbClr val="002E63"/>
                </a:solidFill>
              </a:rPr>
              <a:t>År 2014 förbättrar bolagiseringen av kommunala affärsverk räkenskapsperiodens resultat med omkring </a:t>
            </a:r>
            <a:r>
              <a:rPr lang="sv-SE" sz="900" dirty="0" smtClean="0">
                <a:solidFill>
                  <a:srgbClr val="002E63"/>
                </a:solidFill>
              </a:rPr>
              <a:t>1,7 </a:t>
            </a:r>
            <a:r>
              <a:rPr lang="sv-SE" sz="900" dirty="0">
                <a:solidFill>
                  <a:srgbClr val="002E63"/>
                </a:solidFill>
              </a:rPr>
              <a:t>miljard </a:t>
            </a:r>
            <a:r>
              <a:rPr lang="sv-SE" sz="900" dirty="0" smtClean="0">
                <a:solidFill>
                  <a:srgbClr val="002E63"/>
                </a:solidFill>
              </a:rPr>
              <a:t>euro</a:t>
            </a:r>
          </a:p>
          <a:p>
            <a:r>
              <a:rPr lang="sv-SE" sz="900" kern="0" dirty="0">
                <a:solidFill>
                  <a:srgbClr val="002060"/>
                </a:solidFill>
              </a:rPr>
              <a:t>Det förbättrade årsbidraget och resultatet år </a:t>
            </a:r>
            <a:r>
              <a:rPr lang="sv-SE" sz="900" kern="0" dirty="0" smtClean="0">
                <a:solidFill>
                  <a:srgbClr val="002060"/>
                </a:solidFill>
              </a:rPr>
              <a:t>2020 </a:t>
            </a:r>
            <a:r>
              <a:rPr lang="sv-SE" sz="900" kern="0" dirty="0">
                <a:solidFill>
                  <a:srgbClr val="002060"/>
                </a:solidFill>
              </a:rPr>
              <a:t>beror på att det till kommunerna ännu redovisas skatter från tidigare skatteår där högre skattesatser och fördelningsandelar tillämpats. </a:t>
            </a:r>
            <a:endParaRPr lang="sv-SE" sz="900" dirty="0" smtClean="0">
              <a:solidFill>
                <a:srgbClr val="002E6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ntaliitto suomenkielinen">
  <a:themeElements>
    <a:clrScheme name="Kuntaliitto">
      <a:dk1>
        <a:srgbClr val="002E63"/>
      </a:dk1>
      <a:lt1>
        <a:sysClr val="window" lastClr="FFFFFF"/>
      </a:lt1>
      <a:dk2>
        <a:srgbClr val="000000"/>
      </a:dk2>
      <a:lt2>
        <a:srgbClr val="EEECE1"/>
      </a:lt2>
      <a:accent1>
        <a:srgbClr val="002E63"/>
      </a:accent1>
      <a:accent2>
        <a:srgbClr val="00A6D6"/>
      </a:accent2>
      <a:accent3>
        <a:srgbClr val="6B8F00"/>
      </a:accent3>
      <a:accent4>
        <a:srgbClr val="B5BA05"/>
      </a:accent4>
      <a:accent5>
        <a:srgbClr val="F25900"/>
      </a:accent5>
      <a:accent6>
        <a:srgbClr val="E0AD12"/>
      </a:accent6>
      <a:hlink>
        <a:srgbClr val="0000FF"/>
      </a:hlink>
      <a:folHlink>
        <a:srgbClr val="80008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PMS 295">
      <a:srgbClr val="002E63"/>
    </a:custClr>
    <a:custClr name="PMS Process Cyan">
      <a:srgbClr val="00A6D6"/>
    </a:custClr>
    <a:custClr name="PMS 1655">
      <a:srgbClr val="F25900"/>
    </a:custClr>
    <a:custClr name="PMS 124">
      <a:srgbClr val="E0AD12"/>
    </a:custClr>
    <a:custClr name="PMS 603">
      <a:srgbClr val="EBE657"/>
    </a:custClr>
    <a:custClr name="PMS 2583">
      <a:srgbClr val="9E4DAB"/>
    </a:custClr>
    <a:custClr name="PMS 200">
      <a:srgbClr val="BA122B"/>
    </a:custClr>
    <a:custClr name="PMS 377">
      <a:srgbClr val="6B8F00"/>
    </a:custClr>
    <a:custClr name="PMS 390">
      <a:srgbClr val="B5BA05"/>
    </a:custClr>
    <a:custClr name="PMS 1525">
      <a:srgbClr val="BA5700"/>
    </a:custClr>
    <a:custClr name="PMS 729">
      <a:srgbClr val="C48F5E"/>
    </a:custClr>
    <a:custClr name="PMS Warm Gray 6">
      <a:srgbClr val="ADA194"/>
    </a:custClr>
    <a:custClr name="PMS 651">
      <a:srgbClr val="A1ADC7"/>
    </a:custClr>
    <a:custClr name="PMS 2905">
      <a:srgbClr val="9EC9E3"/>
    </a:custClr>
    <a:custClr name="PMS 660">
      <a:srgbClr val="426BBA"/>
    </a:custClr>
  </a:custClrLst>
  <a:extLst>
    <a:ext uri="{05A4C25C-085E-4340-85A3-A5531E510DB2}">
      <thm15:themeFamily xmlns:thm15="http://schemas.microsoft.com/office/thememl/2012/main" name="Kuntaliitto_OnnistuvaSuomi.potx" id="{D34A764C-1D6C-47DA-9A4B-D205980E9BEB}" vid="{3B661B2C-4D1A-4452-91E8-74049B15E2B8}"/>
    </a:ext>
  </a:extLst>
</a:theme>
</file>

<file path=ppt/theme/theme2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Kuntaliitto Onnistuva Suomi Suomi-Ruotsi 2017</Template>
  <TotalTime>2313</TotalTime>
  <Words>1685</Words>
  <Application>Microsoft Office PowerPoint</Application>
  <PresentationFormat>Näytössä katseltava esitys (16:9)</PresentationFormat>
  <Paragraphs>337</Paragraphs>
  <Slides>15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15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Times New Roman</vt:lpstr>
      <vt:lpstr>Verdana</vt:lpstr>
      <vt:lpstr>Kuntaliitto suomenkielinen</vt:lpstr>
      <vt:lpstr>Mukautettu suunnittelumalli</vt:lpstr>
      <vt:lpstr>Worksheet</vt:lpstr>
      <vt:lpstr>Kaavio</vt:lpstr>
      <vt:lpstr>     Kommunalekonomins utveckling till år 2021 Källa: Programmet för kommunernas ekonomi 19.9.2017           samt Kommunförbundets beräkningar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Den kommunala sektorns årsbidrag, avskrivningar och investeringar1) 1991–2021, md € (uppskattningar enligt hållbarhetsberäkningen)</vt:lpstr>
      <vt:lpstr>PowerPoint-esitys</vt:lpstr>
      <vt:lpstr>PowerPoint-esitys</vt:lpstr>
      <vt:lpstr>PowerPoint-esitys</vt:lpstr>
      <vt:lpstr>Kommunernas och samkommunernas lånestock och  likvida medel 1991–2021, md € (uppskattningar enligt hållbarhetsberäkningen)</vt:lpstr>
      <vt:lpstr>Kommunernas och samkommunernas resultaträkning 2016–2021, md €</vt:lpstr>
      <vt:lpstr>Kommunernas och samkommunernas finansieringsanalys 2016-2021, md €</vt:lpstr>
      <vt:lpstr>Kommunernas och samkommunernas ekonomi nu och i framtiden</vt:lpstr>
    </vt:vector>
  </TitlesOfParts>
  <Company>KL-FCG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Pukki Heikki</dc:creator>
  <cp:lastModifiedBy>Pukki Heikki</cp:lastModifiedBy>
  <cp:revision>91</cp:revision>
  <dcterms:created xsi:type="dcterms:W3CDTF">2017-08-22T05:46:58Z</dcterms:created>
  <dcterms:modified xsi:type="dcterms:W3CDTF">2017-09-20T07:27:24Z</dcterms:modified>
</cp:coreProperties>
</file>